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Predicting Financial Exclusion with Explainable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[Your Name]</a:t>
            </a:r>
          </a:p>
          <a:p>
            <a:r>
              <a:t>Student Number: [Your Student Number]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 Statement</a:t>
            </a:r>
          </a:p>
          <a:p>
            <a:r>
              <a:t>Financial exclusion affects millions in Kenya. Traditional methods are costly and slow.</a:t>
            </a:r>
          </a:p>
          <a:p>
            <a:r>
              <a:t>Objectives</a:t>
            </a:r>
          </a:p>
          <a:p>
            <a:pPr lvl="1"/>
            <a:r>
              <a:t>Develop ML models to predict financially excluded individuals</a:t>
            </a:r>
          </a:p>
          <a:p>
            <a:pPr lvl="1"/>
            <a:r>
              <a:t>Compare model performance (unweighted, weighted, SMOTE)</a:t>
            </a:r>
          </a:p>
          <a:p>
            <a:pPr lvl="1"/>
            <a:r>
              <a:t>Create explainable AI for interpretable predictions</a:t>
            </a:r>
          </a:p>
          <a:p>
            <a:pPr lvl="1"/>
            <a:r>
              <a:t>Deploy an interactive application for stakeholder use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Methodology: Data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Datasets: 2016 &amp; 2021 Kenyan financial inclusion surveys</a:t>
            </a:r>
          </a:p>
          <a:p>
            <a:r>
              <a:t>Feature Groups:</a:t>
            </a:r>
          </a:p>
          <a:p>
            <a:pPr lvl="1"/>
            <a:r>
              <a:t>Demographic: age, gender, education, residence, region</a:t>
            </a:r>
          </a:p>
          <a:p>
            <a:pPr lvl="1"/>
            <a:r>
              <a:t>Behavioral: mobile money, banking, savings, loans, insurance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Methodology: Models &amp;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Models evaluated:</a:t>
            </a:r>
          </a:p>
          <a:p>
            <a:pPr lvl="1"/>
            <a:r>
              <a:t>Logistic Regression</a:t>
            </a:r>
          </a:p>
          <a:p>
            <a:pPr lvl="1"/>
            <a:r>
              <a:t>Decision Tree</a:t>
            </a:r>
          </a:p>
          <a:p>
            <a:pPr lvl="1"/>
            <a:r>
              <a:t>Random Forest</a:t>
            </a:r>
          </a:p>
          <a:p>
            <a:pPr lvl="1"/>
            <a:r>
              <a:t>Gradient Boosting</a:t>
            </a:r>
          </a:p>
          <a:p>
            <a:r>
              <a:t>Scenarios:</a:t>
            </a:r>
          </a:p>
          <a:p>
            <a:pPr lvl="1"/>
            <a:r>
              <a:t>No Weights</a:t>
            </a:r>
          </a:p>
          <a:p>
            <a:pPr lvl="1"/>
            <a:r>
              <a:t>Weighted</a:t>
            </a:r>
          </a:p>
          <a:p>
            <a:pPr lvl="1"/>
            <a:r>
              <a:t>SMOTE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Explainability with LIME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LIME (Local Interpretable Model-agnostic Explanations)</a:t>
            </a:r>
          </a:p>
          <a:p>
            <a:pPr lvl="1"/>
            <a:r>
              <a:t>Explains individual predictions</a:t>
            </a:r>
          </a:p>
          <a:p>
            <a:pPr lvl="1"/>
            <a:r>
              <a:t>Supports transparent, interpretable decision-making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Discussion: Model Comparison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7724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Findings:</a:t>
            </a:r>
          </a:p>
          <a:p>
            <a:pPr lvl="1"/>
            <a:r>
              <a:t>Demographics alone: F1 = 0.39</a:t>
            </a:r>
          </a:p>
          <a:p>
            <a:pPr lvl="1"/>
            <a:r>
              <a:t>Demographics + Behavior: F1 = 0.72</a:t>
            </a:r>
          </a:p>
          <a:p>
            <a:pPr lvl="1"/>
            <a:r>
              <a:t>SMOTE + Decision Tree best overall</a:t>
            </a:r>
          </a:p>
          <a:p>
            <a:r>
              <a:t>Insights:</a:t>
            </a:r>
          </a:p>
          <a:p>
            <a:pPr lvl="1"/>
            <a:r>
              <a:t>Mobile money &amp; formal banking = strongest predictors</a:t>
            </a:r>
          </a:p>
          <a:p>
            <a:pPr lvl="1"/>
            <a:r>
              <a:t>Education &amp; residence = important demographics</a:t>
            </a:r>
          </a:p>
          <a:p>
            <a:pPr lvl="1"/>
            <a:r>
              <a:t>Explainable AI enables actionable insights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Deployed Solution: Interactive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Features:</a:t>
            </a:r>
          </a:p>
          <a:p>
            <a:pPr lvl="1"/>
            <a:r>
              <a:t>Predicts financial exclusion from inputs</a:t>
            </a:r>
          </a:p>
          <a:p>
            <a:pPr lvl="1"/>
            <a:r>
              <a:t>LIME explanations for model decisions</a:t>
            </a:r>
          </a:p>
          <a:p>
            <a:pPr lvl="1"/>
            <a:r>
              <a:t>Compare models &amp; scenarios</a:t>
            </a:r>
          </a:p>
          <a:p>
            <a:pPr lvl="1"/>
            <a:r>
              <a:t>Visualize key influencing factors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