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6843"/>
    <a:srgbClr val="4F2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24"/>
    <p:restoredTop sz="94694"/>
  </p:normalViewPr>
  <p:slideViewPr>
    <p:cSldViewPr snapToGrid="0" snapToObjects="1">
      <p:cViewPr>
        <p:scale>
          <a:sx n="100" d="100"/>
          <a:sy n="100" d="100"/>
        </p:scale>
        <p:origin x="36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0C583-EB53-4140-8E75-81E53E02C633}" type="datetimeFigureOut">
              <a:rPr lang="fr-FR" smtClean="0"/>
              <a:t>07/09/2021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02A67-DDD3-3D4C-9A7A-97B8D1CD1A85}" type="slidenum">
              <a:rPr lang="fr-FR" smtClean="0"/>
              <a:t>‹N°›</a:t>
            </a:fld>
            <a:endParaRPr lang="fr-FR"/>
          </a:p>
        </p:txBody>
      </p:sp>
    </p:spTree>
    <p:extLst>
      <p:ext uri="{BB962C8B-B14F-4D97-AF65-F5344CB8AC3E}">
        <p14:creationId xmlns:p14="http://schemas.microsoft.com/office/powerpoint/2010/main" val="102245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8402A67-DDD3-3D4C-9A7A-97B8D1CD1A85}" type="slidenum">
              <a:rPr lang="fr-FR" smtClean="0"/>
              <a:t>6</a:t>
            </a:fld>
            <a:endParaRPr lang="fr-FR"/>
          </a:p>
        </p:txBody>
      </p:sp>
    </p:spTree>
    <p:extLst>
      <p:ext uri="{BB962C8B-B14F-4D97-AF65-F5344CB8AC3E}">
        <p14:creationId xmlns:p14="http://schemas.microsoft.com/office/powerpoint/2010/main" val="2332440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F930D6-609A-444C-AB9C-65708FA9546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D8D09EC-4E04-7E41-9AAF-AF19E9C40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B17E125-D200-AD47-91FF-B2327AFFCEEB}"/>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5" name="Espace réservé du pied de page 4">
            <a:extLst>
              <a:ext uri="{FF2B5EF4-FFF2-40B4-BE49-F238E27FC236}">
                <a16:creationId xmlns:a16="http://schemas.microsoft.com/office/drawing/2014/main" id="{98FCBF14-F0A2-DF40-A5A5-2549AA95A2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1F826-629E-2B4E-B1AB-D648255277E5}"/>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342167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74C3D-BD92-674C-B542-FC23481AA4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065263E-DFDD-854D-A1A6-F5BE76ABC18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0526E-009B-C640-8E45-DD0A9206DB2B}"/>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5" name="Espace réservé du pied de page 4">
            <a:extLst>
              <a:ext uri="{FF2B5EF4-FFF2-40B4-BE49-F238E27FC236}">
                <a16:creationId xmlns:a16="http://schemas.microsoft.com/office/drawing/2014/main" id="{D847F896-4D35-5746-9674-1B68BA574C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14714F-EAD4-CF4A-94E4-E9CC9D67B22E}"/>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79953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95B217E-5233-4E4D-8990-4DDCF727770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E009185-128E-A64B-94D3-DDC6D0CE136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7A74ADF-1FB1-264E-8231-18F6735F1465}"/>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5" name="Espace réservé du pied de page 4">
            <a:extLst>
              <a:ext uri="{FF2B5EF4-FFF2-40B4-BE49-F238E27FC236}">
                <a16:creationId xmlns:a16="http://schemas.microsoft.com/office/drawing/2014/main" id="{E31BF901-9E53-0E4A-9F29-F22DEF41D0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24C2FF-88F8-9347-843E-618F08DF5383}"/>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295105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09D87E-1671-5C4B-95FA-AFE81414C1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2DC687-FFA4-B348-B610-80B18BA153D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7C724CE-E09D-CB4B-9C12-6CD3A023D6AE}"/>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5" name="Espace réservé du pied de page 4">
            <a:extLst>
              <a:ext uri="{FF2B5EF4-FFF2-40B4-BE49-F238E27FC236}">
                <a16:creationId xmlns:a16="http://schemas.microsoft.com/office/drawing/2014/main" id="{8620AED0-A263-5A4C-B0D2-1A65777B84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98A73C-5907-9F4B-8194-831BCEFC5C12}"/>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18514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78B5C9-BF6A-1A40-A6F7-3F084DC7A2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C18EBE0-A47C-4F48-A1DE-100B415D1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DD25DD1-4FF5-CC4B-BB3D-120E43AF62F7}"/>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5" name="Espace réservé du pied de page 4">
            <a:extLst>
              <a:ext uri="{FF2B5EF4-FFF2-40B4-BE49-F238E27FC236}">
                <a16:creationId xmlns:a16="http://schemas.microsoft.com/office/drawing/2014/main" id="{406D590C-FA3D-E74F-8B76-23FCC1FDCC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423E67-8C7F-2F4B-9386-EABE70F1D3E2}"/>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559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0BBB0-4C62-784B-902F-FEAA01594E2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E614BB-2E7A-C741-8281-B65BEDDE24F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7C375C5-45E3-2F48-92B7-CE2F25D8FB2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A45E8C5-1B5A-BE43-89C6-219F0A0F57ED}"/>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6" name="Espace réservé du pied de page 5">
            <a:extLst>
              <a:ext uri="{FF2B5EF4-FFF2-40B4-BE49-F238E27FC236}">
                <a16:creationId xmlns:a16="http://schemas.microsoft.com/office/drawing/2014/main" id="{0DE88AFA-3A86-C142-96AA-69ACBD0AF6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1DE4E44-00F6-3C49-85A3-CEC887F61702}"/>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218378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712453-CCBC-CC47-B9E0-5CEB0C80467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B06A09E-EBA4-7D4C-8C90-872170017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01FE60C-C223-7848-A37E-0A0F9026222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0F87316-A5CD-A147-B59A-42995AE49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35F50AC-6FDA-034D-8EF6-6B60076D306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3511BA2-26F4-F845-B859-FB4AF42E1BA1}"/>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8" name="Espace réservé du pied de page 7">
            <a:extLst>
              <a:ext uri="{FF2B5EF4-FFF2-40B4-BE49-F238E27FC236}">
                <a16:creationId xmlns:a16="http://schemas.microsoft.com/office/drawing/2014/main" id="{B8EFB1E5-2B70-B34B-B125-B93441F21F3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0C0319A-0EA9-3F46-A133-9B725CE9F160}"/>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330094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0EF128-B664-6C4C-984A-BE34D14832D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034B0F1-532B-7B49-8B43-8DD16C357B2B}"/>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4" name="Espace réservé du pied de page 3">
            <a:extLst>
              <a:ext uri="{FF2B5EF4-FFF2-40B4-BE49-F238E27FC236}">
                <a16:creationId xmlns:a16="http://schemas.microsoft.com/office/drawing/2014/main" id="{7319C04D-A468-AD4F-A444-D02758A1C4F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37673C6-7CDA-1547-92C6-4F0FA3BB60A3}"/>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69480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991BD1-4250-D143-A310-1348957272EF}"/>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3" name="Espace réservé du pied de page 2">
            <a:extLst>
              <a:ext uri="{FF2B5EF4-FFF2-40B4-BE49-F238E27FC236}">
                <a16:creationId xmlns:a16="http://schemas.microsoft.com/office/drawing/2014/main" id="{F7A51064-1D7E-D343-97C9-AE2B83723B3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D12757F-D058-DF49-B3E1-14F86F9C34C7}"/>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304172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E9D08-44B6-AE49-9920-A71B378A544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F5CF787-2018-DE4E-8970-8AF8A30FA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334C6F4-3F67-9840-BAFB-435446467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1599E5-6E3A-E64D-9C9C-63A33D6AB077}"/>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6" name="Espace réservé du pied de page 5">
            <a:extLst>
              <a:ext uri="{FF2B5EF4-FFF2-40B4-BE49-F238E27FC236}">
                <a16:creationId xmlns:a16="http://schemas.microsoft.com/office/drawing/2014/main" id="{22F7AAA8-1C65-8346-BB9F-1121F3CB598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CF04E0-C44C-7143-8B3D-B536AD048DB3}"/>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120215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7212A7-F89F-E147-944B-2A0E0E6A0C9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B365A5C-03F3-4746-9344-8BDAE9319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12C42F1-6AFC-2B4B-94E3-2E250A44B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082A527-81CF-2941-BFD5-C1F76B69D974}"/>
              </a:ext>
            </a:extLst>
          </p:cNvPr>
          <p:cNvSpPr>
            <a:spLocks noGrp="1"/>
          </p:cNvSpPr>
          <p:nvPr>
            <p:ph type="dt" sz="half" idx="10"/>
          </p:nvPr>
        </p:nvSpPr>
        <p:spPr/>
        <p:txBody>
          <a:bodyPr/>
          <a:lstStyle/>
          <a:p>
            <a:fld id="{73C90EB9-D4DB-104A-A183-CAF75FD9EC2C}" type="datetimeFigureOut">
              <a:rPr lang="fr-FR" smtClean="0"/>
              <a:t>07/09/2021</a:t>
            </a:fld>
            <a:endParaRPr lang="fr-FR"/>
          </a:p>
        </p:txBody>
      </p:sp>
      <p:sp>
        <p:nvSpPr>
          <p:cNvPr id="6" name="Espace réservé du pied de page 5">
            <a:extLst>
              <a:ext uri="{FF2B5EF4-FFF2-40B4-BE49-F238E27FC236}">
                <a16:creationId xmlns:a16="http://schemas.microsoft.com/office/drawing/2014/main" id="{DE5A1506-1B89-0546-A1F3-B8ADBAD0C75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1FD75A0-E59D-4943-BA5B-F5DC5581FEC2}"/>
              </a:ext>
            </a:extLst>
          </p:cNvPr>
          <p:cNvSpPr>
            <a:spLocks noGrp="1"/>
          </p:cNvSpPr>
          <p:nvPr>
            <p:ph type="sldNum" sz="quarter" idx="12"/>
          </p:nvPr>
        </p:nvSpPr>
        <p:spPr/>
        <p:txBody>
          <a:bodyPr/>
          <a:lstStyle/>
          <a:p>
            <a:fld id="{DBA11C0B-046B-DD49-9A81-F2D7B3081CCF}" type="slidenum">
              <a:rPr lang="fr-FR" smtClean="0"/>
              <a:t>‹N°›</a:t>
            </a:fld>
            <a:endParaRPr lang="fr-FR"/>
          </a:p>
        </p:txBody>
      </p:sp>
    </p:spTree>
    <p:extLst>
      <p:ext uri="{BB962C8B-B14F-4D97-AF65-F5344CB8AC3E}">
        <p14:creationId xmlns:p14="http://schemas.microsoft.com/office/powerpoint/2010/main" val="85119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F9CE62C-D735-1D42-A563-34822E621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9CAF821-E36C-7C4D-88EE-07E2C8E64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1892A6-52E2-4B4A-9DF0-4B7B22507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90EB9-D4DB-104A-A183-CAF75FD9EC2C}" type="datetimeFigureOut">
              <a:rPr lang="fr-FR" smtClean="0"/>
              <a:t>07/09/2021</a:t>
            </a:fld>
            <a:endParaRPr lang="fr-FR"/>
          </a:p>
        </p:txBody>
      </p:sp>
      <p:sp>
        <p:nvSpPr>
          <p:cNvPr id="5" name="Espace réservé du pied de page 4">
            <a:extLst>
              <a:ext uri="{FF2B5EF4-FFF2-40B4-BE49-F238E27FC236}">
                <a16:creationId xmlns:a16="http://schemas.microsoft.com/office/drawing/2014/main" id="{C30CD36A-04B6-A749-9148-49336E7CE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4BED279-E889-8E41-8B94-1ACBBBE16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1C0B-046B-DD49-9A81-F2D7B3081CCF}" type="slidenum">
              <a:rPr lang="fr-FR" smtClean="0"/>
              <a:t>‹N°›</a:t>
            </a:fld>
            <a:endParaRPr lang="fr-FR"/>
          </a:p>
        </p:txBody>
      </p:sp>
    </p:spTree>
    <p:extLst>
      <p:ext uri="{BB962C8B-B14F-4D97-AF65-F5344CB8AC3E}">
        <p14:creationId xmlns:p14="http://schemas.microsoft.com/office/powerpoint/2010/main" val="240379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B76090-6E5E-D546-915C-BD02E3B6B521}"/>
              </a:ext>
            </a:extLst>
          </p:cNvPr>
          <p:cNvSpPr/>
          <p:nvPr/>
        </p:nvSpPr>
        <p:spPr>
          <a:xfrm>
            <a:off x="-228601" y="3761717"/>
            <a:ext cx="12649200" cy="3640666"/>
          </a:xfrm>
          <a:prstGeom prst="rect">
            <a:avLst/>
          </a:prstGeom>
          <a:blipFill dpi="0" rotWithShape="1">
            <a:blip r:embed="rId2">
              <a:alphaModFix/>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0910C173-6DDC-3742-A0FB-2954C709791D}"/>
              </a:ext>
            </a:extLst>
          </p:cNvPr>
          <p:cNvSpPr/>
          <p:nvPr/>
        </p:nvSpPr>
        <p:spPr>
          <a:xfrm>
            <a:off x="-228601" y="-587249"/>
            <a:ext cx="12649200" cy="3640666"/>
          </a:xfrm>
          <a:prstGeom prst="rect">
            <a:avLst/>
          </a:prstGeom>
          <a:blipFill dpi="0" rotWithShape="1">
            <a:blip r:embed="rId2">
              <a:alphaModFix/>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746AD1DC-FF69-284A-B1AE-E345692A4F2C}"/>
              </a:ext>
            </a:extLst>
          </p:cNvPr>
          <p:cNvSpPr txBox="1"/>
          <p:nvPr/>
        </p:nvSpPr>
        <p:spPr>
          <a:xfrm>
            <a:off x="944974" y="3066808"/>
            <a:ext cx="10302051" cy="707886"/>
          </a:xfrm>
          <a:prstGeom prst="rect">
            <a:avLst/>
          </a:prstGeom>
          <a:noFill/>
        </p:spPr>
        <p:txBody>
          <a:bodyPr wrap="none" rtlCol="0">
            <a:spAutoFit/>
          </a:bodyPr>
          <a:lstStyle/>
          <a:p>
            <a:r>
              <a:rPr lang="fr-FR" sz="4000" dirty="0"/>
              <a:t>PRESENTATION SOLUTION TECHNIQUE OC PIZZA </a:t>
            </a:r>
          </a:p>
        </p:txBody>
      </p:sp>
      <p:cxnSp>
        <p:nvCxnSpPr>
          <p:cNvPr id="8" name="Connecteur droit 7">
            <a:extLst>
              <a:ext uri="{FF2B5EF4-FFF2-40B4-BE49-F238E27FC236}">
                <a16:creationId xmlns:a16="http://schemas.microsoft.com/office/drawing/2014/main" id="{1E3306E3-748A-2745-8993-D83490D426ED}"/>
              </a:ext>
            </a:extLst>
          </p:cNvPr>
          <p:cNvCxnSpPr>
            <a:cxnSpLocks/>
          </p:cNvCxnSpPr>
          <p:nvPr/>
        </p:nvCxnSpPr>
        <p:spPr>
          <a:xfrm>
            <a:off x="11143663" y="81857"/>
            <a:ext cx="0" cy="19712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17C4BC47-3BDB-DB49-964F-1062EAC7678C}"/>
              </a:ext>
            </a:extLst>
          </p:cNvPr>
          <p:cNvCxnSpPr>
            <a:cxnSpLocks/>
          </p:cNvCxnSpPr>
          <p:nvPr/>
        </p:nvCxnSpPr>
        <p:spPr>
          <a:xfrm>
            <a:off x="9464565" y="2040200"/>
            <a:ext cx="16799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038A7CF-6050-B243-A793-2AD035AA1B12}"/>
              </a:ext>
            </a:extLst>
          </p:cNvPr>
          <p:cNvCxnSpPr>
            <a:cxnSpLocks/>
          </p:cNvCxnSpPr>
          <p:nvPr/>
        </p:nvCxnSpPr>
        <p:spPr>
          <a:xfrm>
            <a:off x="11275895" y="223416"/>
            <a:ext cx="0" cy="19712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BC92190B-21C8-294C-82C5-D3BE9AF4FC4C}"/>
              </a:ext>
            </a:extLst>
          </p:cNvPr>
          <p:cNvCxnSpPr>
            <a:cxnSpLocks/>
          </p:cNvCxnSpPr>
          <p:nvPr/>
        </p:nvCxnSpPr>
        <p:spPr>
          <a:xfrm>
            <a:off x="9616965" y="2192600"/>
            <a:ext cx="16799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23974C32-9583-524D-B153-2A0F1F994771}"/>
              </a:ext>
            </a:extLst>
          </p:cNvPr>
          <p:cNvCxnSpPr>
            <a:cxnSpLocks/>
          </p:cNvCxnSpPr>
          <p:nvPr/>
        </p:nvCxnSpPr>
        <p:spPr>
          <a:xfrm>
            <a:off x="11428295" y="375816"/>
            <a:ext cx="0" cy="19712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8DC5B1E-A286-8149-BDF1-D89F561002E8}"/>
              </a:ext>
            </a:extLst>
          </p:cNvPr>
          <p:cNvCxnSpPr>
            <a:cxnSpLocks/>
          </p:cNvCxnSpPr>
          <p:nvPr/>
        </p:nvCxnSpPr>
        <p:spPr>
          <a:xfrm>
            <a:off x="9769365" y="2345000"/>
            <a:ext cx="16799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6B24A0A0-BD16-FA45-92F6-9CB812946E77}"/>
              </a:ext>
            </a:extLst>
          </p:cNvPr>
          <p:cNvCxnSpPr>
            <a:cxnSpLocks/>
          </p:cNvCxnSpPr>
          <p:nvPr/>
        </p:nvCxnSpPr>
        <p:spPr>
          <a:xfrm>
            <a:off x="11580695" y="528216"/>
            <a:ext cx="0" cy="19712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21506358-781C-974E-895E-5BDBA711B6DF}"/>
              </a:ext>
            </a:extLst>
          </p:cNvPr>
          <p:cNvCxnSpPr>
            <a:cxnSpLocks/>
          </p:cNvCxnSpPr>
          <p:nvPr/>
        </p:nvCxnSpPr>
        <p:spPr>
          <a:xfrm>
            <a:off x="9921765" y="2497400"/>
            <a:ext cx="16799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7CB5749B-B5EA-044E-9256-8F1205A23EBF}"/>
              </a:ext>
            </a:extLst>
          </p:cNvPr>
          <p:cNvCxnSpPr>
            <a:cxnSpLocks/>
          </p:cNvCxnSpPr>
          <p:nvPr/>
        </p:nvCxnSpPr>
        <p:spPr>
          <a:xfrm>
            <a:off x="11733095" y="680616"/>
            <a:ext cx="0" cy="19712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C14FDD59-3B26-0545-BD15-F1F29411E16B}"/>
              </a:ext>
            </a:extLst>
          </p:cNvPr>
          <p:cNvCxnSpPr>
            <a:cxnSpLocks/>
          </p:cNvCxnSpPr>
          <p:nvPr/>
        </p:nvCxnSpPr>
        <p:spPr>
          <a:xfrm>
            <a:off x="10074165" y="2649800"/>
            <a:ext cx="16799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F4AA0C7F-7A91-2140-86A2-8FF9A64D650B}"/>
              </a:ext>
            </a:extLst>
          </p:cNvPr>
          <p:cNvCxnSpPr>
            <a:cxnSpLocks/>
          </p:cNvCxnSpPr>
          <p:nvPr/>
        </p:nvCxnSpPr>
        <p:spPr>
          <a:xfrm>
            <a:off x="11885495" y="833016"/>
            <a:ext cx="0" cy="19712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FE7DE1E7-D879-C646-BA3E-0C6C9B4179D0}"/>
              </a:ext>
            </a:extLst>
          </p:cNvPr>
          <p:cNvCxnSpPr>
            <a:cxnSpLocks/>
          </p:cNvCxnSpPr>
          <p:nvPr/>
        </p:nvCxnSpPr>
        <p:spPr>
          <a:xfrm>
            <a:off x="10226565" y="2802200"/>
            <a:ext cx="167995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Ellipse 59">
            <a:extLst>
              <a:ext uri="{FF2B5EF4-FFF2-40B4-BE49-F238E27FC236}">
                <a16:creationId xmlns:a16="http://schemas.microsoft.com/office/drawing/2014/main" id="{C57612E5-E1C2-8442-9B7D-BAAA5E40BC1C}"/>
              </a:ext>
            </a:extLst>
          </p:cNvPr>
          <p:cNvSpPr/>
          <p:nvPr/>
        </p:nvSpPr>
        <p:spPr>
          <a:xfrm>
            <a:off x="330076" y="5504863"/>
            <a:ext cx="788276" cy="8020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Arc plein 60">
            <a:extLst>
              <a:ext uri="{FF2B5EF4-FFF2-40B4-BE49-F238E27FC236}">
                <a16:creationId xmlns:a16="http://schemas.microsoft.com/office/drawing/2014/main" id="{88473299-EBC1-C540-8C08-3750AC91450F}"/>
              </a:ext>
            </a:extLst>
          </p:cNvPr>
          <p:cNvSpPr/>
          <p:nvPr/>
        </p:nvSpPr>
        <p:spPr>
          <a:xfrm rot="16200000">
            <a:off x="808836" y="5375642"/>
            <a:ext cx="1239133" cy="1187663"/>
          </a:xfrm>
          <a:prstGeom prst="blockArc">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3" name="Rectangle : coins arrondis 62">
            <a:extLst>
              <a:ext uri="{FF2B5EF4-FFF2-40B4-BE49-F238E27FC236}">
                <a16:creationId xmlns:a16="http://schemas.microsoft.com/office/drawing/2014/main" id="{37FCC7CE-2004-E344-B236-A52626501805}"/>
              </a:ext>
            </a:extLst>
          </p:cNvPr>
          <p:cNvSpPr/>
          <p:nvPr/>
        </p:nvSpPr>
        <p:spPr>
          <a:xfrm>
            <a:off x="7377545" y="4666144"/>
            <a:ext cx="4528970" cy="175611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Projet 7: Concevoir une solution technique d’un système de gestion de pizzeria</a:t>
            </a:r>
          </a:p>
          <a:p>
            <a:pPr algn="ctr"/>
            <a:endParaRPr lang="fr-FR" dirty="0">
              <a:solidFill>
                <a:schemeClr val="tx1"/>
              </a:solidFill>
            </a:endParaRPr>
          </a:p>
          <a:p>
            <a:pPr algn="ctr"/>
            <a:r>
              <a:rPr lang="fr-FR" dirty="0">
                <a:solidFill>
                  <a:schemeClr val="tx1"/>
                </a:solidFill>
              </a:rPr>
              <a:t>Apprenante : BELKADI </a:t>
            </a:r>
            <a:r>
              <a:rPr lang="fr-FR" dirty="0" err="1">
                <a:solidFill>
                  <a:schemeClr val="tx1"/>
                </a:solidFill>
              </a:rPr>
              <a:t>Keltoum</a:t>
            </a:r>
            <a:r>
              <a:rPr lang="fr-FR" dirty="0">
                <a:solidFill>
                  <a:schemeClr val="tx1"/>
                </a:solidFill>
              </a:rPr>
              <a:t> </a:t>
            </a:r>
          </a:p>
          <a:p>
            <a:pPr algn="ctr"/>
            <a:r>
              <a:rPr lang="fr-FR" dirty="0">
                <a:solidFill>
                  <a:schemeClr val="tx1"/>
                </a:solidFill>
              </a:rPr>
              <a:t>Parcours: iOS</a:t>
            </a:r>
          </a:p>
        </p:txBody>
      </p:sp>
    </p:spTree>
    <p:extLst>
      <p:ext uri="{BB962C8B-B14F-4D97-AF65-F5344CB8AC3E}">
        <p14:creationId xmlns:p14="http://schemas.microsoft.com/office/powerpoint/2010/main" val="367983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417DAE-20F5-DF4B-8FB2-DC34BD08A3E2}"/>
              </a:ext>
            </a:extLst>
          </p:cNvPr>
          <p:cNvSpPr/>
          <p:nvPr/>
        </p:nvSpPr>
        <p:spPr>
          <a:xfrm>
            <a:off x="-228600" y="-182880"/>
            <a:ext cx="12807176" cy="7275056"/>
          </a:xfrm>
          <a:prstGeom prst="rect">
            <a:avLst/>
          </a:prstGeom>
          <a:solidFill>
            <a:srgbClr val="B968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423E17FC-74C0-4943-B850-ABDD010663AB}"/>
              </a:ext>
            </a:extLst>
          </p:cNvPr>
          <p:cNvSpPr/>
          <p:nvPr/>
        </p:nvSpPr>
        <p:spPr>
          <a:xfrm>
            <a:off x="-228600" y="-182880"/>
            <a:ext cx="12807176" cy="3653002"/>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 coins arrondis 3">
            <a:extLst>
              <a:ext uri="{FF2B5EF4-FFF2-40B4-BE49-F238E27FC236}">
                <a16:creationId xmlns:a16="http://schemas.microsoft.com/office/drawing/2014/main" id="{A7C06D77-E6D9-4941-9FEF-7ACA5334D6A4}"/>
              </a:ext>
            </a:extLst>
          </p:cNvPr>
          <p:cNvSpPr/>
          <p:nvPr/>
        </p:nvSpPr>
        <p:spPr>
          <a:xfrm>
            <a:off x="8744410" y="322274"/>
            <a:ext cx="3272498" cy="6295696"/>
          </a:xfrm>
          <a:prstGeom prst="roundRect">
            <a:avLst/>
          </a:prstGeom>
          <a:solidFill>
            <a:schemeClr val="bg1"/>
          </a:solidFill>
          <a:ln>
            <a:noFill/>
          </a:ln>
          <a:effectLst>
            <a:outerShdw blurRad="281584" dist="356454" dir="1860000" algn="ctr" rotWithShape="0">
              <a:schemeClr val="tx1">
                <a:alpha val="25747"/>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1C81B54E-8AA9-E24F-A128-7E1EE897E060}"/>
              </a:ext>
            </a:extLst>
          </p:cNvPr>
          <p:cNvSpPr>
            <a:spLocks noGrp="1"/>
          </p:cNvSpPr>
          <p:nvPr>
            <p:ph type="title"/>
          </p:nvPr>
        </p:nvSpPr>
        <p:spPr>
          <a:xfrm>
            <a:off x="8996658" y="555442"/>
            <a:ext cx="2770683" cy="1316769"/>
          </a:xfrm>
        </p:spPr>
        <p:txBody>
          <a:bodyPr>
            <a:normAutofit/>
          </a:bodyPr>
          <a:lstStyle/>
          <a:p>
            <a:r>
              <a:rPr lang="fr-FR" b="1" dirty="0"/>
              <a:t>Domaine  fonctionnel</a:t>
            </a:r>
          </a:p>
        </p:txBody>
      </p:sp>
      <p:sp>
        <p:nvSpPr>
          <p:cNvPr id="3" name="Espace réservé du contenu 2">
            <a:extLst>
              <a:ext uri="{FF2B5EF4-FFF2-40B4-BE49-F238E27FC236}">
                <a16:creationId xmlns:a16="http://schemas.microsoft.com/office/drawing/2014/main" id="{167D98A2-B483-4D4B-B3D0-27F2681C6769}"/>
              </a:ext>
            </a:extLst>
          </p:cNvPr>
          <p:cNvSpPr>
            <a:spLocks noGrp="1"/>
          </p:cNvSpPr>
          <p:nvPr>
            <p:ph idx="1"/>
          </p:nvPr>
        </p:nvSpPr>
        <p:spPr>
          <a:xfrm>
            <a:off x="9087309" y="2302448"/>
            <a:ext cx="2509585" cy="3977250"/>
          </a:xfrm>
        </p:spPr>
        <p:txBody>
          <a:bodyPr>
            <a:normAutofit lnSpcReduction="10000"/>
          </a:bodyPr>
          <a:lstStyle/>
          <a:p>
            <a:pPr marL="0" indent="0">
              <a:buNone/>
            </a:pPr>
            <a:r>
              <a:rPr lang="fr-FR" dirty="0"/>
              <a:t>Pour définir le domaine fonctionnel, il faut se reporter la liste des fonctionnalités à mettre en place mais aussi aux différents utilisateurs du site. </a:t>
            </a:r>
          </a:p>
        </p:txBody>
      </p:sp>
      <p:sp>
        <p:nvSpPr>
          <p:cNvPr id="5" name="Rectangle : coins arrondis 4">
            <a:extLst>
              <a:ext uri="{FF2B5EF4-FFF2-40B4-BE49-F238E27FC236}">
                <a16:creationId xmlns:a16="http://schemas.microsoft.com/office/drawing/2014/main" id="{534E534F-E082-1A43-969F-6B78BCDDF361}"/>
              </a:ext>
            </a:extLst>
          </p:cNvPr>
          <p:cNvSpPr/>
          <p:nvPr/>
        </p:nvSpPr>
        <p:spPr>
          <a:xfrm>
            <a:off x="9087309" y="1932179"/>
            <a:ext cx="2688634" cy="259763"/>
          </a:xfrm>
          <a:prstGeom prst="roundRect">
            <a:avLst/>
          </a:prstGeom>
          <a:solidFill>
            <a:srgbClr val="B96843"/>
          </a:solidFill>
          <a:ln>
            <a:solidFill>
              <a:srgbClr val="B968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D52C7872-0082-6B49-9EE3-5F9E77D10F25}"/>
              </a:ext>
            </a:extLst>
          </p:cNvPr>
          <p:cNvSpPr/>
          <p:nvPr/>
        </p:nvSpPr>
        <p:spPr>
          <a:xfrm>
            <a:off x="455885" y="281152"/>
            <a:ext cx="7853857" cy="6295696"/>
          </a:xfrm>
          <a:prstGeom prst="roundRect">
            <a:avLst/>
          </a:prstGeom>
          <a:solidFill>
            <a:schemeClr val="bg1"/>
          </a:solidFill>
          <a:ln>
            <a:noFill/>
          </a:ln>
          <a:effectLst>
            <a:outerShdw blurRad="235873" dist="322246" dir="2640000" algn="ctr" rotWithShape="0">
              <a:srgbClr val="000000">
                <a:alpha val="42845"/>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F6A4BC07-2F0F-224C-8E72-6120A883D21A}"/>
              </a:ext>
            </a:extLst>
          </p:cNvPr>
          <p:cNvPicPr>
            <a:picLocks noChangeAspect="1"/>
          </p:cNvPicPr>
          <p:nvPr/>
        </p:nvPicPr>
        <p:blipFill>
          <a:blip r:embed="rId3"/>
          <a:stretch>
            <a:fillRect/>
          </a:stretch>
        </p:blipFill>
        <p:spPr>
          <a:xfrm>
            <a:off x="748145" y="607994"/>
            <a:ext cx="7449924" cy="5724256"/>
          </a:xfrm>
          <a:prstGeom prst="rect">
            <a:avLst/>
          </a:prstGeom>
        </p:spPr>
      </p:pic>
    </p:spTree>
    <p:extLst>
      <p:ext uri="{BB962C8B-B14F-4D97-AF65-F5344CB8AC3E}">
        <p14:creationId xmlns:p14="http://schemas.microsoft.com/office/powerpoint/2010/main" val="427563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B8A4-F820-8946-9C72-B7883BC37A07}"/>
              </a:ext>
            </a:extLst>
          </p:cNvPr>
          <p:cNvSpPr/>
          <p:nvPr/>
        </p:nvSpPr>
        <p:spPr>
          <a:xfrm>
            <a:off x="-228600" y="-182880"/>
            <a:ext cx="12807176" cy="7275056"/>
          </a:xfrm>
          <a:prstGeom prst="rect">
            <a:avLst/>
          </a:prstGeom>
          <a:solidFill>
            <a:srgbClr val="B968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BA866B24-5B26-E740-A3DF-651D42036FC1}"/>
              </a:ext>
            </a:extLst>
          </p:cNvPr>
          <p:cNvSpPr/>
          <p:nvPr/>
        </p:nvSpPr>
        <p:spPr>
          <a:xfrm>
            <a:off x="-228600" y="-182880"/>
            <a:ext cx="12807176" cy="3653002"/>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156FEED0-8228-4343-99FA-9D7F8BA740DF}"/>
              </a:ext>
            </a:extLst>
          </p:cNvPr>
          <p:cNvSpPr/>
          <p:nvPr/>
        </p:nvSpPr>
        <p:spPr>
          <a:xfrm>
            <a:off x="8625928" y="325700"/>
            <a:ext cx="3362872" cy="6295696"/>
          </a:xfrm>
          <a:prstGeom prst="roundRect">
            <a:avLst/>
          </a:prstGeom>
          <a:solidFill>
            <a:schemeClr val="bg1"/>
          </a:solidFill>
          <a:ln>
            <a:noFill/>
          </a:ln>
          <a:effectLst>
            <a:outerShdw blurRad="281584" dist="356454" dir="1860000" algn="ctr" rotWithShape="0">
              <a:schemeClr val="tx1">
                <a:alpha val="25747"/>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itre 1">
            <a:extLst>
              <a:ext uri="{FF2B5EF4-FFF2-40B4-BE49-F238E27FC236}">
                <a16:creationId xmlns:a16="http://schemas.microsoft.com/office/drawing/2014/main" id="{A51CBAC6-B3D5-BE40-88E6-C84AC002C588}"/>
              </a:ext>
            </a:extLst>
          </p:cNvPr>
          <p:cNvSpPr>
            <a:spLocks noGrp="1"/>
          </p:cNvSpPr>
          <p:nvPr>
            <p:ph type="title"/>
          </p:nvPr>
        </p:nvSpPr>
        <p:spPr>
          <a:xfrm>
            <a:off x="8878177" y="558868"/>
            <a:ext cx="2847198" cy="1316769"/>
          </a:xfrm>
        </p:spPr>
        <p:txBody>
          <a:bodyPr>
            <a:normAutofit fontScale="90000"/>
          </a:bodyPr>
          <a:lstStyle/>
          <a:p>
            <a:r>
              <a:rPr lang="fr-FR" b="1" dirty="0"/>
              <a:t>Différents composants </a:t>
            </a:r>
          </a:p>
        </p:txBody>
      </p:sp>
      <p:sp>
        <p:nvSpPr>
          <p:cNvPr id="10" name="Espace réservé du contenu 2">
            <a:extLst>
              <a:ext uri="{FF2B5EF4-FFF2-40B4-BE49-F238E27FC236}">
                <a16:creationId xmlns:a16="http://schemas.microsoft.com/office/drawing/2014/main" id="{48B8887F-929D-244E-B54E-7E0C5A22CDEF}"/>
              </a:ext>
            </a:extLst>
          </p:cNvPr>
          <p:cNvSpPr>
            <a:spLocks noGrp="1"/>
          </p:cNvSpPr>
          <p:nvPr>
            <p:ph idx="1"/>
          </p:nvPr>
        </p:nvSpPr>
        <p:spPr>
          <a:xfrm>
            <a:off x="8968827" y="2305874"/>
            <a:ext cx="2578890" cy="3977250"/>
          </a:xfrm>
        </p:spPr>
        <p:txBody>
          <a:bodyPr>
            <a:normAutofit fontScale="92500" lnSpcReduction="20000"/>
          </a:bodyPr>
          <a:lstStyle/>
          <a:p>
            <a:pPr marL="0" indent="0">
              <a:buNone/>
            </a:pPr>
            <a:r>
              <a:rPr lang="fr-FR" sz="2400" dirty="0"/>
              <a:t>Les composants nous permettent de mieux comprendre leur interactions et de visualiser également les éléments extérieurs comme la base de données ou bien l’utilisation des API telles que Google Map Service et Stripe Service (service de paiement en ligne).</a:t>
            </a:r>
          </a:p>
        </p:txBody>
      </p:sp>
      <p:sp>
        <p:nvSpPr>
          <p:cNvPr id="11" name="Rectangle : coins arrondis 10">
            <a:extLst>
              <a:ext uri="{FF2B5EF4-FFF2-40B4-BE49-F238E27FC236}">
                <a16:creationId xmlns:a16="http://schemas.microsoft.com/office/drawing/2014/main" id="{D9881656-519F-5B4A-8CCA-179228D0D909}"/>
              </a:ext>
            </a:extLst>
          </p:cNvPr>
          <p:cNvSpPr/>
          <p:nvPr/>
        </p:nvSpPr>
        <p:spPr>
          <a:xfrm>
            <a:off x="8968827" y="1935605"/>
            <a:ext cx="2762883" cy="259763"/>
          </a:xfrm>
          <a:prstGeom prst="roundRect">
            <a:avLst/>
          </a:prstGeom>
          <a:solidFill>
            <a:srgbClr val="B96843"/>
          </a:solidFill>
          <a:ln>
            <a:solidFill>
              <a:srgbClr val="B968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9C74FDC7-916E-9D48-91A9-0A2277E762C6}"/>
              </a:ext>
            </a:extLst>
          </p:cNvPr>
          <p:cNvSpPr/>
          <p:nvPr/>
        </p:nvSpPr>
        <p:spPr>
          <a:xfrm>
            <a:off x="455886" y="281152"/>
            <a:ext cx="7742183" cy="6295696"/>
          </a:xfrm>
          <a:prstGeom prst="roundRect">
            <a:avLst/>
          </a:prstGeom>
          <a:solidFill>
            <a:schemeClr val="bg1"/>
          </a:solidFill>
          <a:ln>
            <a:noFill/>
          </a:ln>
          <a:effectLst>
            <a:outerShdw blurRad="235873" dist="322246" dir="2640000" algn="ctr" rotWithShape="0">
              <a:srgbClr val="000000">
                <a:alpha val="42845"/>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extLst>
              <a:ext uri="{FF2B5EF4-FFF2-40B4-BE49-F238E27FC236}">
                <a16:creationId xmlns:a16="http://schemas.microsoft.com/office/drawing/2014/main" id="{52146A05-A3BD-DE44-A784-8881D1B69E76}"/>
              </a:ext>
            </a:extLst>
          </p:cNvPr>
          <p:cNvPicPr>
            <a:picLocks noChangeAspect="1"/>
          </p:cNvPicPr>
          <p:nvPr/>
        </p:nvPicPr>
        <p:blipFill>
          <a:blip r:embed="rId3"/>
          <a:stretch>
            <a:fillRect/>
          </a:stretch>
        </p:blipFill>
        <p:spPr>
          <a:xfrm>
            <a:off x="511723" y="762531"/>
            <a:ext cx="7742182" cy="5520593"/>
          </a:xfrm>
          <a:prstGeom prst="rect">
            <a:avLst/>
          </a:prstGeom>
        </p:spPr>
      </p:pic>
    </p:spTree>
    <p:extLst>
      <p:ext uri="{BB962C8B-B14F-4D97-AF65-F5344CB8AC3E}">
        <p14:creationId xmlns:p14="http://schemas.microsoft.com/office/powerpoint/2010/main" val="294145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E91F39-1348-5A48-9F8A-AEADB2423D69}"/>
              </a:ext>
            </a:extLst>
          </p:cNvPr>
          <p:cNvSpPr>
            <a:spLocks noGrp="1"/>
          </p:cNvSpPr>
          <p:nvPr>
            <p:ph type="title"/>
          </p:nvPr>
        </p:nvSpPr>
        <p:spPr>
          <a:xfrm>
            <a:off x="759212" y="324003"/>
            <a:ext cx="10515600" cy="1325563"/>
          </a:xfrm>
        </p:spPr>
        <p:txBody>
          <a:bodyPr/>
          <a:lstStyle/>
          <a:p>
            <a:endParaRPr lang="fr-FR"/>
          </a:p>
        </p:txBody>
      </p:sp>
      <p:sp>
        <p:nvSpPr>
          <p:cNvPr id="4" name="Rectangle 3">
            <a:extLst>
              <a:ext uri="{FF2B5EF4-FFF2-40B4-BE49-F238E27FC236}">
                <a16:creationId xmlns:a16="http://schemas.microsoft.com/office/drawing/2014/main" id="{E7B468BF-4900-0349-8619-E6D0569493BC}"/>
              </a:ext>
            </a:extLst>
          </p:cNvPr>
          <p:cNvSpPr/>
          <p:nvPr/>
        </p:nvSpPr>
        <p:spPr>
          <a:xfrm>
            <a:off x="-307588" y="-237720"/>
            <a:ext cx="12807176" cy="7275056"/>
          </a:xfrm>
          <a:prstGeom prst="rect">
            <a:avLst/>
          </a:prstGeom>
          <a:solidFill>
            <a:srgbClr val="B968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AEDE2C9E-1399-B04A-9FED-B0FF46AAE827}"/>
              </a:ext>
            </a:extLst>
          </p:cNvPr>
          <p:cNvSpPr/>
          <p:nvPr/>
        </p:nvSpPr>
        <p:spPr>
          <a:xfrm>
            <a:off x="-307588" y="-224002"/>
            <a:ext cx="12807176" cy="3653002"/>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 coins arrondis 5">
            <a:extLst>
              <a:ext uri="{FF2B5EF4-FFF2-40B4-BE49-F238E27FC236}">
                <a16:creationId xmlns:a16="http://schemas.microsoft.com/office/drawing/2014/main" id="{7556AB13-2903-D545-A2FD-27D91033C129}"/>
              </a:ext>
            </a:extLst>
          </p:cNvPr>
          <p:cNvSpPr/>
          <p:nvPr/>
        </p:nvSpPr>
        <p:spPr>
          <a:xfrm>
            <a:off x="8686640" y="284578"/>
            <a:ext cx="3251360" cy="6295696"/>
          </a:xfrm>
          <a:prstGeom prst="roundRect">
            <a:avLst/>
          </a:prstGeom>
          <a:solidFill>
            <a:schemeClr val="bg1"/>
          </a:solidFill>
          <a:ln>
            <a:noFill/>
          </a:ln>
          <a:effectLst>
            <a:outerShdw blurRad="281584" dist="356454" dir="1860000" algn="ctr" rotWithShape="0">
              <a:schemeClr val="tx1">
                <a:alpha val="25747"/>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itre 1">
            <a:extLst>
              <a:ext uri="{FF2B5EF4-FFF2-40B4-BE49-F238E27FC236}">
                <a16:creationId xmlns:a16="http://schemas.microsoft.com/office/drawing/2014/main" id="{F0B59309-47A1-C946-9E6C-BEF23D92B547}"/>
              </a:ext>
            </a:extLst>
          </p:cNvPr>
          <p:cNvSpPr txBox="1">
            <a:spLocks/>
          </p:cNvSpPr>
          <p:nvPr/>
        </p:nvSpPr>
        <p:spPr>
          <a:xfrm>
            <a:off x="8938888" y="517746"/>
            <a:ext cx="2900961" cy="131676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t>Organisation des composant et leur déploiement.</a:t>
            </a:r>
          </a:p>
        </p:txBody>
      </p:sp>
      <p:sp>
        <p:nvSpPr>
          <p:cNvPr id="8" name="Espace réservé du contenu 2">
            <a:extLst>
              <a:ext uri="{FF2B5EF4-FFF2-40B4-BE49-F238E27FC236}">
                <a16:creationId xmlns:a16="http://schemas.microsoft.com/office/drawing/2014/main" id="{7DA913BE-1E91-AF4D-B441-623CFD3F9991}"/>
              </a:ext>
            </a:extLst>
          </p:cNvPr>
          <p:cNvSpPr txBox="1">
            <a:spLocks/>
          </p:cNvSpPr>
          <p:nvPr/>
        </p:nvSpPr>
        <p:spPr>
          <a:xfrm>
            <a:off x="9029539" y="2264752"/>
            <a:ext cx="2627587" cy="39772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400" dirty="0"/>
              <a:t>L’interaction part de l’utilisateur qui se connecte au site de OC Pizza par le biais de son navigateur      (ordinateur ou encore téléphone mobile ou tablette). Il accède au site  qui lui accédera à la base de données et aux services en fonction de l’utilisation du client ou de l’employé. </a:t>
            </a:r>
          </a:p>
        </p:txBody>
      </p:sp>
      <p:sp>
        <p:nvSpPr>
          <p:cNvPr id="9" name="Rectangle : coins arrondis 8">
            <a:extLst>
              <a:ext uri="{FF2B5EF4-FFF2-40B4-BE49-F238E27FC236}">
                <a16:creationId xmlns:a16="http://schemas.microsoft.com/office/drawing/2014/main" id="{9120907C-7633-4A4E-A956-10A75BB60E7D}"/>
              </a:ext>
            </a:extLst>
          </p:cNvPr>
          <p:cNvSpPr/>
          <p:nvPr/>
        </p:nvSpPr>
        <p:spPr>
          <a:xfrm>
            <a:off x="8935805" y="1898376"/>
            <a:ext cx="2815054" cy="259763"/>
          </a:xfrm>
          <a:prstGeom prst="roundRect">
            <a:avLst/>
          </a:prstGeom>
          <a:solidFill>
            <a:srgbClr val="B96843"/>
          </a:solidFill>
          <a:ln>
            <a:solidFill>
              <a:srgbClr val="B968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33BE8D45-270F-B244-B0A0-C309955FC1FC}"/>
              </a:ext>
            </a:extLst>
          </p:cNvPr>
          <p:cNvSpPr/>
          <p:nvPr/>
        </p:nvSpPr>
        <p:spPr>
          <a:xfrm>
            <a:off x="534874" y="268374"/>
            <a:ext cx="7581985" cy="6295696"/>
          </a:xfrm>
          <a:prstGeom prst="roundRect">
            <a:avLst/>
          </a:prstGeom>
          <a:solidFill>
            <a:schemeClr val="bg1"/>
          </a:solidFill>
          <a:ln>
            <a:noFill/>
          </a:ln>
          <a:effectLst>
            <a:outerShdw blurRad="235873" dist="322246" dir="2640000" algn="ctr" rotWithShape="0">
              <a:srgbClr val="000000">
                <a:alpha val="42845"/>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Espace réservé du contenu 12">
            <a:extLst>
              <a:ext uri="{FF2B5EF4-FFF2-40B4-BE49-F238E27FC236}">
                <a16:creationId xmlns:a16="http://schemas.microsoft.com/office/drawing/2014/main" id="{3131F38E-C9C4-444A-833A-A64DFA019549}"/>
              </a:ext>
            </a:extLst>
          </p:cNvPr>
          <p:cNvPicPr>
            <a:picLocks noGrp="1" noChangeAspect="1"/>
          </p:cNvPicPr>
          <p:nvPr>
            <p:ph idx="1"/>
          </p:nvPr>
        </p:nvPicPr>
        <p:blipFill>
          <a:blip r:embed="rId3"/>
          <a:stretch>
            <a:fillRect/>
          </a:stretch>
        </p:blipFill>
        <p:spPr>
          <a:xfrm>
            <a:off x="372636" y="1345933"/>
            <a:ext cx="8440128" cy="3489568"/>
          </a:xfrm>
        </p:spPr>
      </p:pic>
    </p:spTree>
    <p:extLst>
      <p:ext uri="{BB962C8B-B14F-4D97-AF65-F5344CB8AC3E}">
        <p14:creationId xmlns:p14="http://schemas.microsoft.com/office/powerpoint/2010/main" val="61496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4CB8A-2F1C-7646-8089-B150ABC86EE1}"/>
              </a:ext>
            </a:extLst>
          </p:cNvPr>
          <p:cNvSpPr>
            <a:spLocks noGrp="1"/>
          </p:cNvSpPr>
          <p:nvPr>
            <p:ph type="title"/>
          </p:nvPr>
        </p:nvSpPr>
        <p:spPr>
          <a:xfrm>
            <a:off x="759212" y="324003"/>
            <a:ext cx="10515600" cy="1325563"/>
          </a:xfrm>
        </p:spPr>
        <p:txBody>
          <a:bodyPr/>
          <a:lstStyle/>
          <a:p>
            <a:endParaRPr lang="fr-FR"/>
          </a:p>
        </p:txBody>
      </p:sp>
      <p:sp>
        <p:nvSpPr>
          <p:cNvPr id="5" name="Rectangle 4">
            <a:extLst>
              <a:ext uri="{FF2B5EF4-FFF2-40B4-BE49-F238E27FC236}">
                <a16:creationId xmlns:a16="http://schemas.microsoft.com/office/drawing/2014/main" id="{F49EA670-F4A6-AB4C-AA40-1A96BFB5254F}"/>
              </a:ext>
            </a:extLst>
          </p:cNvPr>
          <p:cNvSpPr/>
          <p:nvPr/>
        </p:nvSpPr>
        <p:spPr>
          <a:xfrm>
            <a:off x="-307588" y="-237720"/>
            <a:ext cx="12807176" cy="7275056"/>
          </a:xfrm>
          <a:prstGeom prst="rect">
            <a:avLst/>
          </a:prstGeom>
          <a:solidFill>
            <a:srgbClr val="B968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DF057C67-38A5-2E4F-B7B0-EEBE43FB4230}"/>
              </a:ext>
            </a:extLst>
          </p:cNvPr>
          <p:cNvSpPr/>
          <p:nvPr/>
        </p:nvSpPr>
        <p:spPr>
          <a:xfrm>
            <a:off x="-307588" y="-224002"/>
            <a:ext cx="12807176" cy="3653002"/>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 coins arrondis 6">
            <a:extLst>
              <a:ext uri="{FF2B5EF4-FFF2-40B4-BE49-F238E27FC236}">
                <a16:creationId xmlns:a16="http://schemas.microsoft.com/office/drawing/2014/main" id="{C589ECB8-4EB6-9941-B472-B54FB4FEC4D3}"/>
              </a:ext>
            </a:extLst>
          </p:cNvPr>
          <p:cNvSpPr/>
          <p:nvPr/>
        </p:nvSpPr>
        <p:spPr>
          <a:xfrm>
            <a:off x="8686640" y="284578"/>
            <a:ext cx="3264060" cy="6295696"/>
          </a:xfrm>
          <a:prstGeom prst="roundRect">
            <a:avLst/>
          </a:prstGeom>
          <a:solidFill>
            <a:schemeClr val="bg1"/>
          </a:solidFill>
          <a:ln>
            <a:noFill/>
          </a:ln>
          <a:effectLst>
            <a:outerShdw blurRad="281584" dist="356454" dir="1860000" algn="ctr" rotWithShape="0">
              <a:schemeClr val="tx1">
                <a:alpha val="25747"/>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itre 1">
            <a:extLst>
              <a:ext uri="{FF2B5EF4-FFF2-40B4-BE49-F238E27FC236}">
                <a16:creationId xmlns:a16="http://schemas.microsoft.com/office/drawing/2014/main" id="{B62DA872-E037-0149-BB64-94DCCBA4A55E}"/>
              </a:ext>
            </a:extLst>
          </p:cNvPr>
          <p:cNvSpPr txBox="1">
            <a:spLocks/>
          </p:cNvSpPr>
          <p:nvPr/>
        </p:nvSpPr>
        <p:spPr>
          <a:xfrm>
            <a:off x="8938888" y="517746"/>
            <a:ext cx="2900961" cy="131676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t>Modèle physique de données</a:t>
            </a:r>
          </a:p>
        </p:txBody>
      </p:sp>
      <p:sp>
        <p:nvSpPr>
          <p:cNvPr id="9" name="Espace réservé du contenu 2">
            <a:extLst>
              <a:ext uri="{FF2B5EF4-FFF2-40B4-BE49-F238E27FC236}">
                <a16:creationId xmlns:a16="http://schemas.microsoft.com/office/drawing/2014/main" id="{6D3C03B6-7BA1-6247-B424-05824961FE53}"/>
              </a:ext>
            </a:extLst>
          </p:cNvPr>
          <p:cNvSpPr txBox="1">
            <a:spLocks/>
          </p:cNvSpPr>
          <p:nvPr/>
        </p:nvSpPr>
        <p:spPr>
          <a:xfrm>
            <a:off x="9029539" y="2154246"/>
            <a:ext cx="2627587" cy="4186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50" dirty="0"/>
              <a:t>Comme vous pouvez le voir nous avons une représentation physique de notre base de données, elle nous permet de montrer les liens entre les différentes tables par le biais de clés étrangères (FK) mais aussi par des tables de compositions composées de clé primaires (PK) de tables qui sont à la fois clé primaire et clé étrangères (PFK). La clé primaire étant l’élément qui permet d’identifier de manière unique un enregistrement dans une table. Nous avons aussi la possibilité de faire des recherches dans certaines tables par l’indexage(AK) unique qui permet de marqué les éléments soumis à une recherche.</a:t>
            </a:r>
          </a:p>
        </p:txBody>
      </p:sp>
      <p:sp>
        <p:nvSpPr>
          <p:cNvPr id="10" name="Rectangle : coins arrondis 9">
            <a:extLst>
              <a:ext uri="{FF2B5EF4-FFF2-40B4-BE49-F238E27FC236}">
                <a16:creationId xmlns:a16="http://schemas.microsoft.com/office/drawing/2014/main" id="{484E23AA-77D6-FB4D-B5B5-2213C694B8C1}"/>
              </a:ext>
            </a:extLst>
          </p:cNvPr>
          <p:cNvSpPr/>
          <p:nvPr/>
        </p:nvSpPr>
        <p:spPr>
          <a:xfrm>
            <a:off x="8900696" y="1864499"/>
            <a:ext cx="2815054" cy="259763"/>
          </a:xfrm>
          <a:prstGeom prst="roundRect">
            <a:avLst/>
          </a:prstGeom>
          <a:solidFill>
            <a:srgbClr val="B96843"/>
          </a:solidFill>
          <a:ln>
            <a:solidFill>
              <a:srgbClr val="B968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E15DD308-3C3E-7440-808F-C77030C3205D}"/>
              </a:ext>
            </a:extLst>
          </p:cNvPr>
          <p:cNvSpPr/>
          <p:nvPr/>
        </p:nvSpPr>
        <p:spPr>
          <a:xfrm>
            <a:off x="534874" y="268374"/>
            <a:ext cx="7581985" cy="6295696"/>
          </a:xfrm>
          <a:prstGeom prst="roundRect">
            <a:avLst/>
          </a:prstGeom>
          <a:solidFill>
            <a:schemeClr val="bg1"/>
          </a:solidFill>
          <a:ln>
            <a:noFill/>
          </a:ln>
          <a:effectLst>
            <a:outerShdw blurRad="235873" dist="322246" dir="2640000" algn="ctr" rotWithShape="0">
              <a:srgbClr val="000000">
                <a:alpha val="42845"/>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BB081A45-2ECB-624A-B7AF-34DC8F05E3AC}"/>
              </a:ext>
            </a:extLst>
          </p:cNvPr>
          <p:cNvPicPr>
            <a:picLocks noChangeAspect="1"/>
          </p:cNvPicPr>
          <p:nvPr/>
        </p:nvPicPr>
        <p:blipFill>
          <a:blip r:embed="rId3"/>
          <a:stretch>
            <a:fillRect/>
          </a:stretch>
        </p:blipFill>
        <p:spPr>
          <a:xfrm>
            <a:off x="735081" y="727363"/>
            <a:ext cx="7113359" cy="5278581"/>
          </a:xfrm>
          <a:prstGeom prst="rect">
            <a:avLst/>
          </a:prstGeom>
        </p:spPr>
      </p:pic>
    </p:spTree>
    <p:extLst>
      <p:ext uri="{BB962C8B-B14F-4D97-AF65-F5344CB8AC3E}">
        <p14:creationId xmlns:p14="http://schemas.microsoft.com/office/powerpoint/2010/main" val="67577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A447846-1427-3846-9149-6667D8740B76}"/>
              </a:ext>
            </a:extLst>
          </p:cNvPr>
          <p:cNvSpPr>
            <a:spLocks noGrp="1"/>
          </p:cNvSpPr>
          <p:nvPr>
            <p:ph type="title"/>
          </p:nvPr>
        </p:nvSpPr>
        <p:spPr>
          <a:xfrm>
            <a:off x="759212" y="324003"/>
            <a:ext cx="10515600" cy="1325563"/>
          </a:xfrm>
        </p:spPr>
        <p:txBody>
          <a:bodyPr/>
          <a:lstStyle/>
          <a:p>
            <a:endParaRPr lang="fr-FR"/>
          </a:p>
        </p:txBody>
      </p:sp>
      <p:sp>
        <p:nvSpPr>
          <p:cNvPr id="5" name="Rectangle 4">
            <a:extLst>
              <a:ext uri="{FF2B5EF4-FFF2-40B4-BE49-F238E27FC236}">
                <a16:creationId xmlns:a16="http://schemas.microsoft.com/office/drawing/2014/main" id="{B880B96B-DB9A-AE4E-9038-CB9AEF687364}"/>
              </a:ext>
            </a:extLst>
          </p:cNvPr>
          <p:cNvSpPr/>
          <p:nvPr/>
        </p:nvSpPr>
        <p:spPr>
          <a:xfrm>
            <a:off x="-307588" y="-237720"/>
            <a:ext cx="12807176" cy="7275056"/>
          </a:xfrm>
          <a:prstGeom prst="rect">
            <a:avLst/>
          </a:prstGeom>
          <a:solidFill>
            <a:srgbClr val="B968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E6F183E7-618E-224E-88CE-733BA17CFD58}"/>
              </a:ext>
            </a:extLst>
          </p:cNvPr>
          <p:cNvSpPr/>
          <p:nvPr/>
        </p:nvSpPr>
        <p:spPr>
          <a:xfrm>
            <a:off x="-307588" y="-224002"/>
            <a:ext cx="12807176" cy="3653002"/>
          </a:xfrm>
          <a:prstGeom prst="rect">
            <a:avLst/>
          </a:prstGeom>
          <a:blipFill dpi="0" rotWithShape="1">
            <a:blip r:embed="rId3">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 coins arrondis 10">
            <a:extLst>
              <a:ext uri="{FF2B5EF4-FFF2-40B4-BE49-F238E27FC236}">
                <a16:creationId xmlns:a16="http://schemas.microsoft.com/office/drawing/2014/main" id="{10A760BE-08EB-3449-8538-A6D180CCF9F7}"/>
              </a:ext>
            </a:extLst>
          </p:cNvPr>
          <p:cNvSpPr/>
          <p:nvPr/>
        </p:nvSpPr>
        <p:spPr>
          <a:xfrm>
            <a:off x="431800" y="268374"/>
            <a:ext cx="11315700" cy="6295696"/>
          </a:xfrm>
          <a:prstGeom prst="roundRect">
            <a:avLst/>
          </a:prstGeom>
          <a:solidFill>
            <a:schemeClr val="bg1"/>
          </a:solidFill>
          <a:ln>
            <a:noFill/>
          </a:ln>
          <a:effectLst>
            <a:outerShdw blurRad="235873" dist="322246" dir="2640000" algn="ctr" rotWithShape="0">
              <a:srgbClr val="000000">
                <a:alpha val="42845"/>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itre 1">
            <a:extLst>
              <a:ext uri="{FF2B5EF4-FFF2-40B4-BE49-F238E27FC236}">
                <a16:creationId xmlns:a16="http://schemas.microsoft.com/office/drawing/2014/main" id="{F496F904-8C6F-C34C-A039-DA9BEA49BE31}"/>
              </a:ext>
            </a:extLst>
          </p:cNvPr>
          <p:cNvSpPr txBox="1">
            <a:spLocks/>
          </p:cNvSpPr>
          <p:nvPr/>
        </p:nvSpPr>
        <p:spPr>
          <a:xfrm>
            <a:off x="1636388" y="2083039"/>
            <a:ext cx="9145912" cy="131676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t>Vous pouvez retrouver le fichier de la base de données OC Pizza dans le dossier fourni. </a:t>
            </a:r>
          </a:p>
        </p:txBody>
      </p:sp>
      <p:sp>
        <p:nvSpPr>
          <p:cNvPr id="10" name="Rectangle : coins arrondis 9">
            <a:extLst>
              <a:ext uri="{FF2B5EF4-FFF2-40B4-BE49-F238E27FC236}">
                <a16:creationId xmlns:a16="http://schemas.microsoft.com/office/drawing/2014/main" id="{D285DC7E-6BD1-7942-BBAE-E6A1B4DDF0A7}"/>
              </a:ext>
            </a:extLst>
          </p:cNvPr>
          <p:cNvSpPr/>
          <p:nvPr/>
        </p:nvSpPr>
        <p:spPr>
          <a:xfrm>
            <a:off x="1636388" y="3602710"/>
            <a:ext cx="9145912" cy="230571"/>
          </a:xfrm>
          <a:prstGeom prst="roundRect">
            <a:avLst/>
          </a:prstGeom>
          <a:solidFill>
            <a:srgbClr val="B96843"/>
          </a:solidFill>
          <a:ln>
            <a:solidFill>
              <a:srgbClr val="B968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859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69F490-09AB-634D-9A71-8A8C44EA173B}"/>
              </a:ext>
            </a:extLst>
          </p:cNvPr>
          <p:cNvSpPr/>
          <p:nvPr/>
        </p:nvSpPr>
        <p:spPr>
          <a:xfrm>
            <a:off x="-488176" y="-38100"/>
            <a:ext cx="12807176" cy="7275056"/>
          </a:xfrm>
          <a:prstGeom prst="rect">
            <a:avLst/>
          </a:prstGeom>
          <a:solidFill>
            <a:srgbClr val="B968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B55ADDEA-369F-C645-8E43-2BA4E2FBF62C}"/>
              </a:ext>
            </a:extLst>
          </p:cNvPr>
          <p:cNvSpPr/>
          <p:nvPr/>
        </p:nvSpPr>
        <p:spPr>
          <a:xfrm>
            <a:off x="-447288" y="-224002"/>
            <a:ext cx="12807176" cy="3653002"/>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2DE3B673-25F6-9C47-8FBE-63A1B96C07B9}"/>
              </a:ext>
            </a:extLst>
          </p:cNvPr>
          <p:cNvSpPr/>
          <p:nvPr/>
        </p:nvSpPr>
        <p:spPr>
          <a:xfrm>
            <a:off x="438150" y="281152"/>
            <a:ext cx="11315700" cy="6295696"/>
          </a:xfrm>
          <a:prstGeom prst="roundRect">
            <a:avLst/>
          </a:prstGeom>
          <a:solidFill>
            <a:schemeClr val="bg1"/>
          </a:solidFill>
          <a:ln>
            <a:noFill/>
          </a:ln>
          <a:effectLst>
            <a:outerShdw blurRad="235873" dist="322246" dir="2640000" algn="ctr" rotWithShape="0">
              <a:srgbClr val="000000">
                <a:alpha val="42845"/>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Titre 1">
            <a:extLst>
              <a:ext uri="{FF2B5EF4-FFF2-40B4-BE49-F238E27FC236}">
                <a16:creationId xmlns:a16="http://schemas.microsoft.com/office/drawing/2014/main" id="{EB215C83-4833-6240-802A-6F3A9C225A10}"/>
              </a:ext>
            </a:extLst>
          </p:cNvPr>
          <p:cNvSpPr txBox="1">
            <a:spLocks/>
          </p:cNvSpPr>
          <p:nvPr/>
        </p:nvSpPr>
        <p:spPr>
          <a:xfrm>
            <a:off x="1115688" y="2419776"/>
            <a:ext cx="9145912" cy="13167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t>QUESTIONS/REPONSES </a:t>
            </a:r>
          </a:p>
        </p:txBody>
      </p:sp>
      <p:sp>
        <p:nvSpPr>
          <p:cNvPr id="18" name="Rectangle : coins arrondis 17">
            <a:extLst>
              <a:ext uri="{FF2B5EF4-FFF2-40B4-BE49-F238E27FC236}">
                <a16:creationId xmlns:a16="http://schemas.microsoft.com/office/drawing/2014/main" id="{3868BE2A-C32B-A444-9009-22F4D3DF0819}"/>
              </a:ext>
            </a:extLst>
          </p:cNvPr>
          <p:cNvSpPr/>
          <p:nvPr/>
        </p:nvSpPr>
        <p:spPr>
          <a:xfrm>
            <a:off x="1115688" y="3807161"/>
            <a:ext cx="9145912" cy="230571"/>
          </a:xfrm>
          <a:prstGeom prst="roundRect">
            <a:avLst/>
          </a:prstGeom>
          <a:solidFill>
            <a:srgbClr val="B96843"/>
          </a:solidFill>
          <a:ln>
            <a:solidFill>
              <a:srgbClr val="B968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4880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6EA8BC-D46F-204D-A11C-69993EE00C68}"/>
              </a:ext>
            </a:extLst>
          </p:cNvPr>
          <p:cNvSpPr/>
          <p:nvPr/>
        </p:nvSpPr>
        <p:spPr>
          <a:xfrm>
            <a:off x="-488176" y="-38100"/>
            <a:ext cx="12807176" cy="7275056"/>
          </a:xfrm>
          <a:prstGeom prst="rect">
            <a:avLst/>
          </a:prstGeom>
          <a:solidFill>
            <a:srgbClr val="B968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8F555CC-D827-2A4B-A48F-4C497A67373B}"/>
              </a:ext>
            </a:extLst>
          </p:cNvPr>
          <p:cNvSpPr/>
          <p:nvPr/>
        </p:nvSpPr>
        <p:spPr>
          <a:xfrm>
            <a:off x="-447288" y="-224002"/>
            <a:ext cx="12807176" cy="3653002"/>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 coins arrondis 5">
            <a:extLst>
              <a:ext uri="{FF2B5EF4-FFF2-40B4-BE49-F238E27FC236}">
                <a16:creationId xmlns:a16="http://schemas.microsoft.com/office/drawing/2014/main" id="{2E6AFCA0-A7F7-5046-A204-510AAD611160}"/>
              </a:ext>
            </a:extLst>
          </p:cNvPr>
          <p:cNvSpPr/>
          <p:nvPr/>
        </p:nvSpPr>
        <p:spPr>
          <a:xfrm>
            <a:off x="438150" y="281152"/>
            <a:ext cx="11315700" cy="6295696"/>
          </a:xfrm>
          <a:prstGeom prst="roundRect">
            <a:avLst/>
          </a:prstGeom>
          <a:solidFill>
            <a:schemeClr val="bg1"/>
          </a:solidFill>
          <a:ln>
            <a:noFill/>
          </a:ln>
          <a:effectLst>
            <a:outerShdw blurRad="235873" dist="322246" dir="2640000" algn="ctr" rotWithShape="0">
              <a:srgbClr val="000000">
                <a:alpha val="42845"/>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itre 1">
            <a:extLst>
              <a:ext uri="{FF2B5EF4-FFF2-40B4-BE49-F238E27FC236}">
                <a16:creationId xmlns:a16="http://schemas.microsoft.com/office/drawing/2014/main" id="{7FECA954-3D83-6F4A-9C89-0D9084E36904}"/>
              </a:ext>
            </a:extLst>
          </p:cNvPr>
          <p:cNvSpPr txBox="1">
            <a:spLocks/>
          </p:cNvSpPr>
          <p:nvPr/>
        </p:nvSpPr>
        <p:spPr>
          <a:xfrm>
            <a:off x="1115688" y="2419776"/>
            <a:ext cx="9145912" cy="13167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t>MERCI DE VOTRE PARTICIPATION</a:t>
            </a:r>
          </a:p>
        </p:txBody>
      </p:sp>
      <p:sp>
        <p:nvSpPr>
          <p:cNvPr id="8" name="Rectangle : coins arrondis 7">
            <a:extLst>
              <a:ext uri="{FF2B5EF4-FFF2-40B4-BE49-F238E27FC236}">
                <a16:creationId xmlns:a16="http://schemas.microsoft.com/office/drawing/2014/main" id="{5BB9C383-DD65-8E49-BAA0-408766731006}"/>
              </a:ext>
            </a:extLst>
          </p:cNvPr>
          <p:cNvSpPr/>
          <p:nvPr/>
        </p:nvSpPr>
        <p:spPr>
          <a:xfrm>
            <a:off x="1115688" y="3807161"/>
            <a:ext cx="9145912" cy="230571"/>
          </a:xfrm>
          <a:prstGeom prst="roundRect">
            <a:avLst/>
          </a:prstGeom>
          <a:solidFill>
            <a:srgbClr val="B96843"/>
          </a:solidFill>
          <a:ln>
            <a:solidFill>
              <a:srgbClr val="B968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222507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295</Words>
  <Application>Microsoft Macintosh PowerPoint</Application>
  <PresentationFormat>Grand écran</PresentationFormat>
  <Paragraphs>17</Paragraphs>
  <Slides>8</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Présentation PowerPoint</vt:lpstr>
      <vt:lpstr>Domaine  fonctionnel</vt:lpstr>
      <vt:lpstr>Différents composants </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Keltoum belkadi</dc:creator>
  <cp:lastModifiedBy>Keltoum belkadi</cp:lastModifiedBy>
  <cp:revision>2</cp:revision>
  <dcterms:created xsi:type="dcterms:W3CDTF">2021-09-07T09:57:13Z</dcterms:created>
  <dcterms:modified xsi:type="dcterms:W3CDTF">2021-09-07T10:48:10Z</dcterms:modified>
</cp:coreProperties>
</file>