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F0A"/>
    <a:srgbClr val="FFA80D"/>
    <a:srgbClr val="FCC568"/>
    <a:srgbClr val="EDBD00"/>
    <a:srgbClr val="FFCB03"/>
    <a:srgbClr val="FFD60A"/>
    <a:srgbClr val="0A84FF"/>
    <a:srgbClr val="ED8E8C"/>
    <a:srgbClr val="009D98"/>
    <a:srgbClr val="E95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00"/>
    <p:restoredTop sz="94654"/>
  </p:normalViewPr>
  <p:slideViewPr>
    <p:cSldViewPr snapToGrid="0" snapToObjects="1">
      <p:cViewPr>
        <p:scale>
          <a:sx n="80" d="100"/>
          <a:sy n="80" d="100"/>
        </p:scale>
        <p:origin x="33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F857C8-20E4-9342-AE52-63826F45CEB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61A64F2-3A57-0940-B367-E70E5119B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C3D5D9D-9514-4741-ACF3-0E3D10423957}"/>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078727E4-FADC-5E4E-9281-CB6141491A5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510E241A-E9C0-5F46-AA5E-F5993CD6D411}"/>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1605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1F4D66-B1EF-2D47-A3AB-B2B559B08C5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66C1126-0DEC-5145-BCAE-A43C91B96A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421DCA6-E199-4B40-ADBC-7AB15B6685EC}"/>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0F45B795-75EF-DC4D-811C-124BD463A40B}"/>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7F766AA1-8443-1443-A7F4-8D28BC631523}"/>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65082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6B4086C-5DB2-2042-937D-97EEB1B5BB1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5921712-D46D-2F48-98F9-AE6F3CF9963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5AFECA-92D7-4E40-819B-DE3ABD2BB393}"/>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1816D78A-B13E-B141-A397-BAF3940E009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0BD62A6-85C2-034F-A438-28FB396104BC}"/>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99720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136DDF-3161-F44A-9EEB-17BAF15815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E17F7B7-A4B2-E84E-8666-47761698C30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200402-A41C-0B46-9822-465BC7E542AB}"/>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9DA2AD6B-10C2-B847-9403-3B647CCEE6F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06C3C035-88CD-6546-B0C9-24E80EA2A675}"/>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49879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7B6DD8-0BCA-6746-9C37-1AE95364A91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EA2D592-C3A8-744D-AD3C-622CAF749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496AC89-EFB8-3E4E-B45B-D8D77EEBA484}"/>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B95F32A7-36A0-844B-8D34-3DE860B2E36F}"/>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CFB8E40-4392-084C-9E17-9C0F7F9391A1}"/>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24024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C74CB-ACE6-9A41-B12F-63CD69F0412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8277889-A387-7E45-AEAE-4F89A1756B1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26D747-F2ED-8E43-974F-69381A0E73F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226D71-B6DC-B349-9880-4FE6C24E1807}"/>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6" name="Espace réservé du pied de page 5">
            <a:extLst>
              <a:ext uri="{FF2B5EF4-FFF2-40B4-BE49-F238E27FC236}">
                <a16:creationId xmlns:a16="http://schemas.microsoft.com/office/drawing/2014/main" id="{134047C7-4496-9A45-B7C3-66FB44B1746D}"/>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7EEE6A0B-6476-FC4B-8F35-029715D32844}"/>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407148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D862D-C2DD-D647-966C-2AF7091BE5B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377E2EC-5768-5342-AC15-5BB35463A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A6442BC-9879-0E4E-9017-2EF2645A00B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0C48320-AB68-5D48-AB5D-437560C040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34C7EB7-FBCB-CD41-86FA-9B7A6547DC2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8E552D7-DADF-3343-908A-765774EEB0D7}"/>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8" name="Espace réservé du pied de page 7">
            <a:extLst>
              <a:ext uri="{FF2B5EF4-FFF2-40B4-BE49-F238E27FC236}">
                <a16:creationId xmlns:a16="http://schemas.microsoft.com/office/drawing/2014/main" id="{4139A1D2-D226-0247-AAAD-4D20470795B9}"/>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5B937D6B-F2BE-354B-B2FC-9D1252E6C13B}"/>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49087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83A6B6-D9D0-E74B-B756-AA1F5424A7A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558FCFB-FBF9-6146-924D-FBC895E814FD}"/>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4" name="Espace réservé du pied de page 3">
            <a:extLst>
              <a:ext uri="{FF2B5EF4-FFF2-40B4-BE49-F238E27FC236}">
                <a16:creationId xmlns:a16="http://schemas.microsoft.com/office/drawing/2014/main" id="{C30BB12D-1CE0-ED45-B084-5C27DC6F7688}"/>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C825BDE2-1179-CC4A-98A7-1588D8A6DCE7}"/>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61884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588272E-297C-2544-90A6-E253CF6972BF}"/>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3" name="Espace réservé du pied de page 2">
            <a:extLst>
              <a:ext uri="{FF2B5EF4-FFF2-40B4-BE49-F238E27FC236}">
                <a16:creationId xmlns:a16="http://schemas.microsoft.com/office/drawing/2014/main" id="{DAD7E0D5-CDEB-4646-A51E-A3A9B0C29B22}"/>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09AE0F1-9B20-CD44-BB40-F7A8AC421D53}"/>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80650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82700-5E01-1B4B-8859-D0610D30F6B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27CFF11-F1D1-054D-8A69-C5A7B76F9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CD22F8F-C7EE-3C44-9757-B3F07D029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349F9AC-42A3-884D-9F67-DEB0B1F3D1B6}"/>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6" name="Espace réservé du pied de page 5">
            <a:extLst>
              <a:ext uri="{FF2B5EF4-FFF2-40B4-BE49-F238E27FC236}">
                <a16:creationId xmlns:a16="http://schemas.microsoft.com/office/drawing/2014/main" id="{5F97895B-5603-FA4C-9BC5-CE9E0DE17129}"/>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D725F5D1-BFE3-7E4D-9AD6-B7846691EB1B}"/>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71068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2C8043-FBE4-7949-BCFB-AE0C2DAEC5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280933A-2F38-854C-ACCE-DF155BD21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AB7D1CBF-1CB9-DE42-8597-ED11AF10D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EF4D2B9-F20E-2945-ADD2-AA8C054A8A6D}"/>
              </a:ext>
            </a:extLst>
          </p:cNvPr>
          <p:cNvSpPr>
            <a:spLocks noGrp="1"/>
          </p:cNvSpPr>
          <p:nvPr>
            <p:ph type="dt" sz="half" idx="10"/>
          </p:nvPr>
        </p:nvSpPr>
        <p:spPr/>
        <p:txBody>
          <a:bodyPr/>
          <a:lstStyle/>
          <a:p>
            <a:fld id="{CC845781-86CD-A944-9445-314D87DFF735}" type="datetimeFigureOut">
              <a:rPr lang="fr-FR" smtClean="0"/>
              <a:t>07/05/2021</a:t>
            </a:fld>
            <a:endParaRPr lang="fr-FR" dirty="0"/>
          </a:p>
        </p:txBody>
      </p:sp>
      <p:sp>
        <p:nvSpPr>
          <p:cNvPr id="6" name="Espace réservé du pied de page 5">
            <a:extLst>
              <a:ext uri="{FF2B5EF4-FFF2-40B4-BE49-F238E27FC236}">
                <a16:creationId xmlns:a16="http://schemas.microsoft.com/office/drawing/2014/main" id="{707351A8-B210-BA47-BAED-4729536103F2}"/>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491AB2E6-58D2-A44A-85F0-D189A7F28CB0}"/>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03924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6D809DA-D228-8546-83D3-89113F907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7C7D9D6-E1B5-4141-98A9-AB7F6AF37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BE67539-9A6A-944A-9647-4F5EACFD4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45781-86CD-A944-9445-314D87DFF735}" type="datetimeFigureOut">
              <a:rPr lang="fr-FR" smtClean="0"/>
              <a:t>07/05/2021</a:t>
            </a:fld>
            <a:endParaRPr lang="fr-FR" dirty="0"/>
          </a:p>
        </p:txBody>
      </p:sp>
      <p:sp>
        <p:nvSpPr>
          <p:cNvPr id="5" name="Espace réservé du pied de page 4">
            <a:extLst>
              <a:ext uri="{FF2B5EF4-FFF2-40B4-BE49-F238E27FC236}">
                <a16:creationId xmlns:a16="http://schemas.microsoft.com/office/drawing/2014/main" id="{C8E89313-7ABA-CC4D-8183-90F3A3A8E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149BFA94-4CF9-D448-9356-BC8A14353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081BD-3140-254D-9B9B-CEF5A13638CE}" type="slidenum">
              <a:rPr lang="fr-FR" smtClean="0"/>
              <a:t>‹N°›</a:t>
            </a:fld>
            <a:endParaRPr lang="fr-FR" dirty="0"/>
          </a:p>
        </p:txBody>
      </p:sp>
    </p:spTree>
    <p:extLst>
      <p:ext uri="{BB962C8B-B14F-4D97-AF65-F5344CB8AC3E}">
        <p14:creationId xmlns:p14="http://schemas.microsoft.com/office/powerpoint/2010/main" val="2353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C2F3A54E-6582-7540-8C4E-CEA8F315FF64}"/>
              </a:ext>
            </a:extLst>
          </p:cNvPr>
          <p:cNvSpPr/>
          <p:nvPr/>
        </p:nvSpPr>
        <p:spPr>
          <a:xfrm>
            <a:off x="-200025" y="-200025"/>
            <a:ext cx="12630150" cy="132873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Laurent</a:t>
            </a:r>
            <a:r>
              <a:rPr lang="fr-FR" sz="4800" b="1" dirty="0">
                <a:latin typeface="Amasis MT Pro" panose="02040504050005020304" pitchFamily="18" charset="77"/>
              </a:rPr>
              <a:t> ROUACHE </a:t>
            </a:r>
          </a:p>
        </p:txBody>
      </p:sp>
      <p:sp>
        <p:nvSpPr>
          <p:cNvPr id="6" name="Rectangle : coins arrondis 5">
            <a:extLst>
              <a:ext uri="{FF2B5EF4-FFF2-40B4-BE49-F238E27FC236}">
                <a16:creationId xmlns:a16="http://schemas.microsoft.com/office/drawing/2014/main" id="{E6D62620-C6B5-4748-A229-8425EB8E9BEB}"/>
              </a:ext>
            </a:extLst>
          </p:cNvPr>
          <p:cNvSpPr/>
          <p:nvPr/>
        </p:nvSpPr>
        <p:spPr>
          <a:xfrm>
            <a:off x="151967" y="5518270"/>
            <a:ext cx="3422822" cy="121486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être efficace mais aussi produire de la qualité qui fidélise la clientèle mais aussi l’agrandit »</a:t>
            </a:r>
          </a:p>
        </p:txBody>
      </p:sp>
      <p:sp>
        <p:nvSpPr>
          <p:cNvPr id="8" name="Rectangle : coins arrondis 7">
            <a:extLst>
              <a:ext uri="{FF2B5EF4-FFF2-40B4-BE49-F238E27FC236}">
                <a16:creationId xmlns:a16="http://schemas.microsoft.com/office/drawing/2014/main" id="{449F861C-E480-D749-8560-14B796C63BF9}"/>
              </a:ext>
            </a:extLst>
          </p:cNvPr>
          <p:cNvSpPr/>
          <p:nvPr/>
        </p:nvSpPr>
        <p:spPr>
          <a:xfrm>
            <a:off x="4281955" y="3495542"/>
            <a:ext cx="3699996" cy="323759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00" dirty="0">
                <a:latin typeface="Amasis MT Pro" panose="02040504050005020304" pitchFamily="18" charset="77"/>
              </a:rPr>
              <a:t>Laurent est pizzaiolo depuis 3 ans dans une franchise OC Pizza. Il fait son métier par passion. Son objectif est de pouvoir à son tour ouvrir son propre resautant. Il aime optimiser son travail pour être plus efficace mais aussi produire de la qualité dans ses pizzas. Fan de sport il aime les soirées entre amis  et  en profite pour tester la concurrence via les appli spécialisées.</a:t>
            </a:r>
          </a:p>
        </p:txBody>
      </p:sp>
      <p:sp>
        <p:nvSpPr>
          <p:cNvPr id="7" name="ZoneTexte 6">
            <a:extLst>
              <a:ext uri="{FF2B5EF4-FFF2-40B4-BE49-F238E27FC236}">
                <a16:creationId xmlns:a16="http://schemas.microsoft.com/office/drawing/2014/main" id="{A25B5E69-4504-3745-97F6-76AE0466675A}"/>
              </a:ext>
            </a:extLst>
          </p:cNvPr>
          <p:cNvSpPr txBox="1"/>
          <p:nvPr/>
        </p:nvSpPr>
        <p:spPr>
          <a:xfrm>
            <a:off x="585418" y="1155908"/>
            <a:ext cx="2304448" cy="3046988"/>
          </a:xfrm>
          <a:prstGeom prst="rect">
            <a:avLst/>
          </a:prstGeom>
          <a:noFill/>
        </p:spPr>
        <p:txBody>
          <a:bodyPr wrap="square" numCol="2" rtlCol="0">
            <a:spAutoFit/>
          </a:bodyPr>
          <a:lstStyle/>
          <a:p>
            <a:r>
              <a:rPr lang="fr-FR" sz="1600" b="1" dirty="0">
                <a:solidFill>
                  <a:schemeClr val="accent6">
                    <a:lumMod val="50000"/>
                  </a:schemeClr>
                </a:solidFill>
                <a:latin typeface="Amasis MT Pro" panose="02040504050005020304" pitchFamily="18" charset="77"/>
              </a:rPr>
              <a:t>Age</a:t>
            </a:r>
          </a:p>
          <a:p>
            <a:r>
              <a:rPr lang="fr-FR" sz="1600" b="1" dirty="0">
                <a:solidFill>
                  <a:schemeClr val="accent6">
                    <a:lumMod val="50000"/>
                  </a:schemeClr>
                </a:solidFill>
                <a:latin typeface="Amasis MT Pro" panose="02040504050005020304" pitchFamily="18" charset="77"/>
              </a:rPr>
              <a:t>Métier </a:t>
            </a:r>
          </a:p>
          <a:p>
            <a:r>
              <a:rPr lang="fr-FR" sz="1600" b="1" dirty="0">
                <a:solidFill>
                  <a:schemeClr val="accent6">
                    <a:lumMod val="50000"/>
                  </a:schemeClr>
                </a:solidFill>
                <a:latin typeface="Amasis MT Pro" panose="02040504050005020304" pitchFamily="18" charset="77"/>
              </a:rPr>
              <a:t>Salaire </a:t>
            </a:r>
          </a:p>
          <a:p>
            <a:r>
              <a:rPr lang="fr-FR" sz="1600" b="1" dirty="0">
                <a:solidFill>
                  <a:schemeClr val="accent6">
                    <a:lumMod val="50000"/>
                  </a:schemeClr>
                </a:solidFill>
                <a:latin typeface="Amasis MT Pro" panose="02040504050005020304" pitchFamily="18" charset="77"/>
              </a:rPr>
              <a:t>Situation</a:t>
            </a:r>
          </a:p>
          <a:p>
            <a:r>
              <a:rPr lang="fr-FR" sz="1600" b="1" dirty="0">
                <a:solidFill>
                  <a:schemeClr val="accent6">
                    <a:lumMod val="50000"/>
                  </a:schemeClr>
                </a:solidFill>
                <a:latin typeface="Amasis MT Pro" panose="02040504050005020304" pitchFamily="18" charset="77"/>
              </a:rPr>
              <a:t>Ville </a:t>
            </a:r>
          </a:p>
          <a:p>
            <a:r>
              <a:rPr lang="fr-FR" sz="1600" b="1" dirty="0">
                <a:solidFill>
                  <a:schemeClr val="accent6">
                    <a:lumMod val="50000"/>
                  </a:schemeClr>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23 ans</a:t>
            </a:r>
          </a:p>
          <a:p>
            <a:r>
              <a:rPr lang="fr-FR" sz="1600" dirty="0">
                <a:latin typeface="Amasis MT Pro" panose="02040504050005020304" pitchFamily="18" charset="77"/>
              </a:rPr>
              <a:t>Pizzaiolo</a:t>
            </a:r>
          </a:p>
          <a:p>
            <a:r>
              <a:rPr lang="fr-FR" sz="1600" dirty="0">
                <a:latin typeface="Amasis MT Pro" panose="02040504050005020304" pitchFamily="18" charset="77"/>
              </a:rPr>
              <a:t>1460 €</a:t>
            </a:r>
          </a:p>
          <a:p>
            <a:r>
              <a:rPr lang="fr-FR" sz="1600" dirty="0">
                <a:latin typeface="Amasis MT Pro" panose="02040504050005020304" pitchFamily="18" charset="77"/>
              </a:rPr>
              <a:t>Célibataire</a:t>
            </a:r>
          </a:p>
          <a:p>
            <a:r>
              <a:rPr lang="fr-FR" sz="1600" dirty="0">
                <a:latin typeface="Amasis MT Pro" panose="02040504050005020304" pitchFamily="18" charset="77"/>
              </a:rPr>
              <a:t>Nanterre</a:t>
            </a:r>
          </a:p>
          <a:p>
            <a:r>
              <a:rPr lang="fr-FR" sz="1600" dirty="0">
                <a:latin typeface="Amasis MT Pro" panose="02040504050005020304" pitchFamily="18" charset="77"/>
              </a:rPr>
              <a:t>Dynamique</a:t>
            </a:r>
          </a:p>
        </p:txBody>
      </p:sp>
      <p:sp>
        <p:nvSpPr>
          <p:cNvPr id="9" name="Rectangle : coins arrondis 8">
            <a:extLst>
              <a:ext uri="{FF2B5EF4-FFF2-40B4-BE49-F238E27FC236}">
                <a16:creationId xmlns:a16="http://schemas.microsoft.com/office/drawing/2014/main" id="{2ED1C85D-1CD3-3248-81A3-163D6396F162}"/>
              </a:ext>
            </a:extLst>
          </p:cNvPr>
          <p:cNvSpPr/>
          <p:nvPr/>
        </p:nvSpPr>
        <p:spPr>
          <a:xfrm>
            <a:off x="143513" y="2791898"/>
            <a:ext cx="1107772" cy="352298"/>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Ordonné</a:t>
            </a:r>
          </a:p>
        </p:txBody>
      </p:sp>
      <p:sp>
        <p:nvSpPr>
          <p:cNvPr id="10" name="Rectangle : coins arrondis 9">
            <a:extLst>
              <a:ext uri="{FF2B5EF4-FFF2-40B4-BE49-F238E27FC236}">
                <a16:creationId xmlns:a16="http://schemas.microsoft.com/office/drawing/2014/main" id="{7293DED9-8BAD-8243-B042-8D8E489C3DEC}"/>
              </a:ext>
            </a:extLst>
          </p:cNvPr>
          <p:cNvSpPr/>
          <p:nvPr/>
        </p:nvSpPr>
        <p:spPr>
          <a:xfrm>
            <a:off x="1301038" y="2791897"/>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1" name="Rectangle : coins arrondis 10">
            <a:extLst>
              <a:ext uri="{FF2B5EF4-FFF2-40B4-BE49-F238E27FC236}">
                <a16:creationId xmlns:a16="http://schemas.microsoft.com/office/drawing/2014/main" id="{DD52DDF7-D802-394D-8F94-9C19943073F5}"/>
              </a:ext>
            </a:extLst>
          </p:cNvPr>
          <p:cNvSpPr/>
          <p:nvPr/>
        </p:nvSpPr>
        <p:spPr>
          <a:xfrm>
            <a:off x="2458563" y="2791896"/>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pic>
        <p:nvPicPr>
          <p:cNvPr id="13" name="Image 12" descr="Une image contenant personne, homme, intérieur&#10;&#10;Description générée automatiquement">
            <a:extLst>
              <a:ext uri="{FF2B5EF4-FFF2-40B4-BE49-F238E27FC236}">
                <a16:creationId xmlns:a16="http://schemas.microsoft.com/office/drawing/2014/main" id="{D40F24B3-C485-A24E-9E58-54E8861604C9}"/>
              </a:ext>
            </a:extLst>
          </p:cNvPr>
          <p:cNvPicPr>
            <a:picLocks noChangeAspect="1"/>
          </p:cNvPicPr>
          <p:nvPr/>
        </p:nvPicPr>
        <p:blipFill>
          <a:blip r:embed="rId2"/>
          <a:stretch>
            <a:fillRect/>
          </a:stretch>
        </p:blipFill>
        <p:spPr>
          <a:xfrm>
            <a:off x="535245" y="3356726"/>
            <a:ext cx="2461510" cy="2033422"/>
          </a:xfrm>
          <a:prstGeom prst="rect">
            <a:avLst/>
          </a:prstGeom>
          <a:ln w="57150">
            <a:solidFill>
              <a:schemeClr val="accent6">
                <a:lumMod val="75000"/>
              </a:schemeClr>
            </a:solidFill>
          </a:ln>
        </p:spPr>
      </p:pic>
      <p:sp>
        <p:nvSpPr>
          <p:cNvPr id="14" name="ZoneTexte 13">
            <a:extLst>
              <a:ext uri="{FF2B5EF4-FFF2-40B4-BE49-F238E27FC236}">
                <a16:creationId xmlns:a16="http://schemas.microsoft.com/office/drawing/2014/main" id="{0B95D981-3D2F-7C49-BCB8-44AA2C42AF31}"/>
              </a:ext>
            </a:extLst>
          </p:cNvPr>
          <p:cNvSpPr txBox="1"/>
          <p:nvPr/>
        </p:nvSpPr>
        <p:spPr>
          <a:xfrm>
            <a:off x="4186260" y="1203839"/>
            <a:ext cx="2007281"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Centre d’intérêt : </a:t>
            </a:r>
          </a:p>
        </p:txBody>
      </p:sp>
      <p:sp>
        <p:nvSpPr>
          <p:cNvPr id="18" name="Rectangle : coins arrondis 17">
            <a:extLst>
              <a:ext uri="{FF2B5EF4-FFF2-40B4-BE49-F238E27FC236}">
                <a16:creationId xmlns:a16="http://schemas.microsoft.com/office/drawing/2014/main" id="{56867BA1-B660-DE41-B6B8-25F66AFFCA35}"/>
              </a:ext>
            </a:extLst>
          </p:cNvPr>
          <p:cNvSpPr/>
          <p:nvPr/>
        </p:nvSpPr>
        <p:spPr>
          <a:xfrm>
            <a:off x="4281955" y="1675519"/>
            <a:ext cx="1846861"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9" name="Rectangle : coins arrondis 18">
            <a:extLst>
              <a:ext uri="{FF2B5EF4-FFF2-40B4-BE49-F238E27FC236}">
                <a16:creationId xmlns:a16="http://schemas.microsoft.com/office/drawing/2014/main" id="{AA1402B9-1C05-3F48-94EB-2FA666AC7B0C}"/>
              </a:ext>
            </a:extLst>
          </p:cNvPr>
          <p:cNvSpPr/>
          <p:nvPr/>
        </p:nvSpPr>
        <p:spPr>
          <a:xfrm>
            <a:off x="6000480" y="2205739"/>
            <a:ext cx="1533813"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20" name="Rectangle : coins arrondis 19">
            <a:extLst>
              <a:ext uri="{FF2B5EF4-FFF2-40B4-BE49-F238E27FC236}">
                <a16:creationId xmlns:a16="http://schemas.microsoft.com/office/drawing/2014/main" id="{CC692F5A-A8E8-4E4B-8822-0021735CD93F}"/>
              </a:ext>
            </a:extLst>
          </p:cNvPr>
          <p:cNvSpPr/>
          <p:nvPr/>
        </p:nvSpPr>
        <p:spPr>
          <a:xfrm>
            <a:off x="4297997" y="2846784"/>
            <a:ext cx="1846861" cy="352297"/>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21" name="Rectangle : coins arrondis 20">
            <a:extLst>
              <a:ext uri="{FF2B5EF4-FFF2-40B4-BE49-F238E27FC236}">
                <a16:creationId xmlns:a16="http://schemas.microsoft.com/office/drawing/2014/main" id="{A63CE076-7784-8A43-A1AD-B3E597F67B58}"/>
              </a:ext>
            </a:extLst>
          </p:cNvPr>
          <p:cNvSpPr/>
          <p:nvPr/>
        </p:nvSpPr>
        <p:spPr>
          <a:xfrm>
            <a:off x="4297997" y="2205739"/>
            <a:ext cx="1432836"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22" name="ZoneTexte 21">
            <a:extLst>
              <a:ext uri="{FF2B5EF4-FFF2-40B4-BE49-F238E27FC236}">
                <a16:creationId xmlns:a16="http://schemas.microsoft.com/office/drawing/2014/main" id="{4BC5E100-BA0B-B24E-BEF7-40DF02A00829}"/>
              </a:ext>
            </a:extLst>
          </p:cNvPr>
          <p:cNvSpPr txBox="1"/>
          <p:nvPr/>
        </p:nvSpPr>
        <p:spPr>
          <a:xfrm>
            <a:off x="8486007" y="1302617"/>
            <a:ext cx="1186543"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Attentes: </a:t>
            </a:r>
          </a:p>
        </p:txBody>
      </p:sp>
      <p:sp>
        <p:nvSpPr>
          <p:cNvPr id="23" name="ZoneTexte 22">
            <a:extLst>
              <a:ext uri="{FF2B5EF4-FFF2-40B4-BE49-F238E27FC236}">
                <a16:creationId xmlns:a16="http://schemas.microsoft.com/office/drawing/2014/main" id="{756D8887-B92B-0546-8EA2-5886F8A4AC7C}"/>
              </a:ext>
            </a:extLst>
          </p:cNvPr>
          <p:cNvSpPr txBox="1"/>
          <p:nvPr/>
        </p:nvSpPr>
        <p:spPr>
          <a:xfrm>
            <a:off x="8486007" y="3310876"/>
            <a:ext cx="1568827"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Technologie: </a:t>
            </a:r>
          </a:p>
        </p:txBody>
      </p:sp>
      <p:sp>
        <p:nvSpPr>
          <p:cNvPr id="24" name="ZoneTexte 23">
            <a:extLst>
              <a:ext uri="{FF2B5EF4-FFF2-40B4-BE49-F238E27FC236}">
                <a16:creationId xmlns:a16="http://schemas.microsoft.com/office/drawing/2014/main" id="{54B38F45-C4AC-1F4F-8D97-4DD373742979}"/>
              </a:ext>
            </a:extLst>
          </p:cNvPr>
          <p:cNvSpPr txBox="1"/>
          <p:nvPr/>
        </p:nvSpPr>
        <p:spPr>
          <a:xfrm>
            <a:off x="8559163" y="5475167"/>
            <a:ext cx="2582635" cy="369332"/>
          </a:xfrm>
          <a:prstGeom prst="rect">
            <a:avLst/>
          </a:prstGeom>
          <a:noFill/>
        </p:spPr>
        <p:txBody>
          <a:bodyPr wrap="square" rtlCol="0">
            <a:spAutoFit/>
          </a:bodyPr>
          <a:lstStyle/>
          <a:p>
            <a:r>
              <a:rPr lang="fr-FR" dirty="0">
                <a:solidFill>
                  <a:schemeClr val="accent6">
                    <a:lumMod val="50000"/>
                  </a:schemeClr>
                </a:solidFill>
                <a:latin typeface="Amasis MT Pro Medium" panose="02040504050005020304" pitchFamily="18" charset="77"/>
              </a:rPr>
              <a:t>Applications utilisées:  </a:t>
            </a:r>
          </a:p>
        </p:txBody>
      </p:sp>
      <p:sp>
        <p:nvSpPr>
          <p:cNvPr id="25" name="ZoneTexte 24">
            <a:extLst>
              <a:ext uri="{FF2B5EF4-FFF2-40B4-BE49-F238E27FC236}">
                <a16:creationId xmlns:a16="http://schemas.microsoft.com/office/drawing/2014/main" id="{6779C0BC-3843-B84C-9B01-F1854F029696}"/>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6" name="ZoneTexte 25">
            <a:extLst>
              <a:ext uri="{FF2B5EF4-FFF2-40B4-BE49-F238E27FC236}">
                <a16:creationId xmlns:a16="http://schemas.microsoft.com/office/drawing/2014/main" id="{EB2C1285-2CD0-5144-802E-88B65EA0E950}"/>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7" name="Rectangle : coins arrondis 26">
            <a:extLst>
              <a:ext uri="{FF2B5EF4-FFF2-40B4-BE49-F238E27FC236}">
                <a16:creationId xmlns:a16="http://schemas.microsoft.com/office/drawing/2014/main" id="{C9DD1385-64DD-FB44-83C9-206CBE5255E4}"/>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 coins arrondis 28">
            <a:extLst>
              <a:ext uri="{FF2B5EF4-FFF2-40B4-BE49-F238E27FC236}">
                <a16:creationId xmlns:a16="http://schemas.microsoft.com/office/drawing/2014/main" id="{5861D951-4C00-B64A-A100-FBC79CCC304F}"/>
              </a:ext>
            </a:extLst>
          </p:cNvPr>
          <p:cNvSpPr/>
          <p:nvPr/>
        </p:nvSpPr>
        <p:spPr>
          <a:xfrm>
            <a:off x="10611971" y="1961661"/>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C96CAA03-A83E-8E4D-A333-1C0622E2C19C}"/>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 coins arrondis 30">
            <a:extLst>
              <a:ext uri="{FF2B5EF4-FFF2-40B4-BE49-F238E27FC236}">
                <a16:creationId xmlns:a16="http://schemas.microsoft.com/office/drawing/2014/main" id="{8A483FAE-CCE9-1E4F-8534-EB6D0D8CC22A}"/>
              </a:ext>
            </a:extLst>
          </p:cNvPr>
          <p:cNvSpPr/>
          <p:nvPr/>
        </p:nvSpPr>
        <p:spPr>
          <a:xfrm>
            <a:off x="10611971" y="2691132"/>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3243EED9-E5A7-BD4D-84AD-402A04AF6DF9}"/>
              </a:ext>
            </a:extLst>
          </p:cNvPr>
          <p:cNvSpPr txBox="1"/>
          <p:nvPr/>
        </p:nvSpPr>
        <p:spPr>
          <a:xfrm>
            <a:off x="11341769" y="2662994"/>
            <a:ext cx="300082" cy="369332"/>
          </a:xfrm>
          <a:prstGeom prst="rect">
            <a:avLst/>
          </a:prstGeom>
          <a:noFill/>
        </p:spPr>
        <p:txBody>
          <a:bodyPr wrap="none" rtlCol="0">
            <a:spAutoFit/>
          </a:bodyPr>
          <a:lstStyle/>
          <a:p>
            <a:r>
              <a:rPr lang="fr-FR" dirty="0"/>
              <a:t>+</a:t>
            </a:r>
          </a:p>
        </p:txBody>
      </p:sp>
      <p:sp>
        <p:nvSpPr>
          <p:cNvPr id="33" name="ZoneTexte 32">
            <a:extLst>
              <a:ext uri="{FF2B5EF4-FFF2-40B4-BE49-F238E27FC236}">
                <a16:creationId xmlns:a16="http://schemas.microsoft.com/office/drawing/2014/main" id="{B5BFC3B7-2890-864B-B5B5-7B8EBF003FB1}"/>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34" name="ZoneTexte 33">
            <a:extLst>
              <a:ext uri="{FF2B5EF4-FFF2-40B4-BE49-F238E27FC236}">
                <a16:creationId xmlns:a16="http://schemas.microsoft.com/office/drawing/2014/main" id="{0102194E-2DBA-E04C-B2C3-365ACCF52493}"/>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35" name="ZoneTexte 34">
            <a:extLst>
              <a:ext uri="{FF2B5EF4-FFF2-40B4-BE49-F238E27FC236}">
                <a16:creationId xmlns:a16="http://schemas.microsoft.com/office/drawing/2014/main" id="{F1E414B6-8D44-834D-900A-A045AB46252D}"/>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6" name="ZoneTexte 35">
            <a:extLst>
              <a:ext uri="{FF2B5EF4-FFF2-40B4-BE49-F238E27FC236}">
                <a16:creationId xmlns:a16="http://schemas.microsoft.com/office/drawing/2014/main" id="{B132589C-3BC6-2943-A525-7CD7FBD836CC}"/>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7" name="ZoneTexte 36">
            <a:extLst>
              <a:ext uri="{FF2B5EF4-FFF2-40B4-BE49-F238E27FC236}">
                <a16:creationId xmlns:a16="http://schemas.microsoft.com/office/drawing/2014/main" id="{B73029D1-1545-AF47-96CF-558F269B343D}"/>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8" name="ZoneTexte 37">
            <a:extLst>
              <a:ext uri="{FF2B5EF4-FFF2-40B4-BE49-F238E27FC236}">
                <a16:creationId xmlns:a16="http://schemas.microsoft.com/office/drawing/2014/main" id="{CC18117A-2839-6347-8518-DD576845C841}"/>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9" name="Rectangle : coins arrondis 38">
            <a:extLst>
              <a:ext uri="{FF2B5EF4-FFF2-40B4-BE49-F238E27FC236}">
                <a16:creationId xmlns:a16="http://schemas.microsoft.com/office/drawing/2014/main" id="{CF90F1AA-F1E3-E748-8E54-CB4B3AC27575}"/>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03453B1D-132B-4640-BED1-3AD624592884}"/>
              </a:ext>
            </a:extLst>
          </p:cNvPr>
          <p:cNvSpPr/>
          <p:nvPr/>
        </p:nvSpPr>
        <p:spPr>
          <a:xfrm>
            <a:off x="8559163" y="3952625"/>
            <a:ext cx="1820079"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 coins arrondis 40">
            <a:extLst>
              <a:ext uri="{FF2B5EF4-FFF2-40B4-BE49-F238E27FC236}">
                <a16:creationId xmlns:a16="http://schemas.microsoft.com/office/drawing/2014/main" id="{94058567-E2B2-824C-815E-8DDA0B09F7A0}"/>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 coins arrondis 41">
            <a:extLst>
              <a:ext uri="{FF2B5EF4-FFF2-40B4-BE49-F238E27FC236}">
                <a16:creationId xmlns:a16="http://schemas.microsoft.com/office/drawing/2014/main" id="{37A751CA-9F5F-DD4B-89F9-5EBCCA4E03E3}"/>
              </a:ext>
            </a:extLst>
          </p:cNvPr>
          <p:cNvSpPr/>
          <p:nvPr/>
        </p:nvSpPr>
        <p:spPr>
          <a:xfrm>
            <a:off x="8583225" y="4489145"/>
            <a:ext cx="2493556" cy="2691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 coins arrondis 42">
            <a:extLst>
              <a:ext uri="{FF2B5EF4-FFF2-40B4-BE49-F238E27FC236}">
                <a16:creationId xmlns:a16="http://schemas.microsoft.com/office/drawing/2014/main" id="{4B6A0ECF-90AA-8847-8027-1D77E40E7E2A}"/>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 coins arrondis 43">
            <a:extLst>
              <a:ext uri="{FF2B5EF4-FFF2-40B4-BE49-F238E27FC236}">
                <a16:creationId xmlns:a16="http://schemas.microsoft.com/office/drawing/2014/main" id="{55238D01-9EFF-194E-BA60-4C3A5CD1BFA7}"/>
              </a:ext>
            </a:extLst>
          </p:cNvPr>
          <p:cNvSpPr/>
          <p:nvPr/>
        </p:nvSpPr>
        <p:spPr>
          <a:xfrm>
            <a:off x="8589885" y="5026971"/>
            <a:ext cx="2584114"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ZoneTexte 44">
            <a:extLst>
              <a:ext uri="{FF2B5EF4-FFF2-40B4-BE49-F238E27FC236}">
                <a16:creationId xmlns:a16="http://schemas.microsoft.com/office/drawing/2014/main" id="{532B7FD0-77DD-D14F-AA98-9CDDD1DB801C}"/>
              </a:ext>
            </a:extLst>
          </p:cNvPr>
          <p:cNvSpPr txBox="1"/>
          <p:nvPr/>
        </p:nvSpPr>
        <p:spPr>
          <a:xfrm>
            <a:off x="9844523" y="5827290"/>
            <a:ext cx="1018227"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Delivroo</a:t>
            </a:r>
          </a:p>
        </p:txBody>
      </p:sp>
      <p:sp>
        <p:nvSpPr>
          <p:cNvPr id="46" name="ZoneTexte 45">
            <a:extLst>
              <a:ext uri="{FF2B5EF4-FFF2-40B4-BE49-F238E27FC236}">
                <a16:creationId xmlns:a16="http://schemas.microsoft.com/office/drawing/2014/main" id="{5FC0B963-6604-9449-87F7-572544B92198}"/>
              </a:ext>
            </a:extLst>
          </p:cNvPr>
          <p:cNvSpPr txBox="1"/>
          <p:nvPr/>
        </p:nvSpPr>
        <p:spPr>
          <a:xfrm>
            <a:off x="9111355" y="6215080"/>
            <a:ext cx="1080680"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UberEats</a:t>
            </a:r>
          </a:p>
        </p:txBody>
      </p:sp>
      <p:sp>
        <p:nvSpPr>
          <p:cNvPr id="47" name="ZoneTexte 46">
            <a:extLst>
              <a:ext uri="{FF2B5EF4-FFF2-40B4-BE49-F238E27FC236}">
                <a16:creationId xmlns:a16="http://schemas.microsoft.com/office/drawing/2014/main" id="{0FC864B2-9439-ED40-B1E0-3E973BEC6A94}"/>
              </a:ext>
            </a:extLst>
          </p:cNvPr>
          <p:cNvSpPr txBox="1"/>
          <p:nvPr/>
        </p:nvSpPr>
        <p:spPr>
          <a:xfrm>
            <a:off x="10498703" y="6154428"/>
            <a:ext cx="917174"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JustEat</a:t>
            </a:r>
          </a:p>
        </p:txBody>
      </p:sp>
    </p:spTree>
    <p:extLst>
      <p:ext uri="{BB962C8B-B14F-4D97-AF65-F5344CB8AC3E}">
        <p14:creationId xmlns:p14="http://schemas.microsoft.com/office/powerpoint/2010/main" val="83246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36B64667-4C9A-7943-A9AD-22EB8808678E}"/>
              </a:ext>
            </a:extLst>
          </p:cNvPr>
          <p:cNvSpPr/>
          <p:nvPr/>
        </p:nvSpPr>
        <p:spPr>
          <a:xfrm>
            <a:off x="4188941" y="2458995"/>
            <a:ext cx="3459891" cy="1865870"/>
          </a:xfrm>
          <a:prstGeom prst="ellipse">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PLATEFORME </a:t>
            </a:r>
          </a:p>
          <a:p>
            <a:pPr algn="ctr"/>
            <a:r>
              <a:rPr lang="fr-FR" dirty="0">
                <a:solidFill>
                  <a:schemeClr val="tx1"/>
                </a:solidFill>
              </a:rPr>
              <a:t>SITE OC PIZZA </a:t>
            </a:r>
          </a:p>
          <a:p>
            <a:pPr algn="ctr"/>
            <a:r>
              <a:rPr lang="fr-FR" i="1" dirty="0">
                <a:solidFill>
                  <a:schemeClr val="tx1"/>
                </a:solidFill>
              </a:rPr>
              <a:t>CMS e-commerce</a:t>
            </a:r>
          </a:p>
        </p:txBody>
      </p:sp>
      <p:sp>
        <p:nvSpPr>
          <p:cNvPr id="5" name="Rectangle : coins arrondis 4">
            <a:extLst>
              <a:ext uri="{FF2B5EF4-FFF2-40B4-BE49-F238E27FC236}">
                <a16:creationId xmlns:a16="http://schemas.microsoft.com/office/drawing/2014/main" id="{CA375959-02FF-9740-93AF-1D2F08FC3715}"/>
              </a:ext>
            </a:extLst>
          </p:cNvPr>
          <p:cNvSpPr/>
          <p:nvPr/>
        </p:nvSpPr>
        <p:spPr>
          <a:xfrm>
            <a:off x="4374291" y="577678"/>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PIZZAIOLO</a:t>
            </a:r>
          </a:p>
        </p:txBody>
      </p:sp>
      <p:sp>
        <p:nvSpPr>
          <p:cNvPr id="6" name="Rectangle : coins arrondis 5">
            <a:extLst>
              <a:ext uri="{FF2B5EF4-FFF2-40B4-BE49-F238E27FC236}">
                <a16:creationId xmlns:a16="http://schemas.microsoft.com/office/drawing/2014/main" id="{A0F292BC-E824-7F44-96A9-3C0CB10B075E}"/>
              </a:ext>
            </a:extLst>
          </p:cNvPr>
          <p:cNvSpPr/>
          <p:nvPr/>
        </p:nvSpPr>
        <p:spPr>
          <a:xfrm>
            <a:off x="4374291" y="5465164"/>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7" name="ZoneTexte 6">
            <a:extLst>
              <a:ext uri="{FF2B5EF4-FFF2-40B4-BE49-F238E27FC236}">
                <a16:creationId xmlns:a16="http://schemas.microsoft.com/office/drawing/2014/main" id="{B82CBE53-6B89-2547-87D2-D880DF4C1D18}"/>
              </a:ext>
            </a:extLst>
          </p:cNvPr>
          <p:cNvSpPr txBox="1"/>
          <p:nvPr/>
        </p:nvSpPr>
        <p:spPr>
          <a:xfrm>
            <a:off x="7599018" y="2017266"/>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8" name="ZoneTexte 7">
            <a:extLst>
              <a:ext uri="{FF2B5EF4-FFF2-40B4-BE49-F238E27FC236}">
                <a16:creationId xmlns:a16="http://schemas.microsoft.com/office/drawing/2014/main" id="{07D1DC66-2F68-B64B-B9A8-A66AC545C107}"/>
              </a:ext>
            </a:extLst>
          </p:cNvPr>
          <p:cNvSpPr txBox="1"/>
          <p:nvPr/>
        </p:nvSpPr>
        <p:spPr>
          <a:xfrm>
            <a:off x="7655205" y="4174315"/>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9" name="ZoneTexte 8">
            <a:extLst>
              <a:ext uri="{FF2B5EF4-FFF2-40B4-BE49-F238E27FC236}">
                <a16:creationId xmlns:a16="http://schemas.microsoft.com/office/drawing/2014/main" id="{F5477598-8647-BE43-8BE3-3B794F62792A}"/>
              </a:ext>
            </a:extLst>
          </p:cNvPr>
          <p:cNvSpPr txBox="1"/>
          <p:nvPr/>
        </p:nvSpPr>
        <p:spPr>
          <a:xfrm>
            <a:off x="3432347" y="4174315"/>
            <a:ext cx="572527"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0" name="ZoneTexte 9">
            <a:extLst>
              <a:ext uri="{FF2B5EF4-FFF2-40B4-BE49-F238E27FC236}">
                <a16:creationId xmlns:a16="http://schemas.microsoft.com/office/drawing/2014/main" id="{8E6C251A-2151-854F-B865-161F0D595BCA}"/>
              </a:ext>
            </a:extLst>
          </p:cNvPr>
          <p:cNvSpPr txBox="1"/>
          <p:nvPr/>
        </p:nvSpPr>
        <p:spPr>
          <a:xfrm>
            <a:off x="3386215" y="1989436"/>
            <a:ext cx="556971"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1" name="Flèche vers le haut 10">
            <a:extLst>
              <a:ext uri="{FF2B5EF4-FFF2-40B4-BE49-F238E27FC236}">
                <a16:creationId xmlns:a16="http://schemas.microsoft.com/office/drawing/2014/main" id="{C7133B1B-3F2F-AE49-8140-1629FCFB225C}"/>
              </a:ext>
            </a:extLst>
          </p:cNvPr>
          <p:cNvSpPr/>
          <p:nvPr/>
        </p:nvSpPr>
        <p:spPr>
          <a:xfrm flipH="1">
            <a:off x="6600826" y="4558680"/>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lèche vers le haut 11">
            <a:extLst>
              <a:ext uri="{FF2B5EF4-FFF2-40B4-BE49-F238E27FC236}">
                <a16:creationId xmlns:a16="http://schemas.microsoft.com/office/drawing/2014/main" id="{5FA8E469-D114-A048-80BE-CE89131B8335}"/>
              </a:ext>
            </a:extLst>
          </p:cNvPr>
          <p:cNvSpPr/>
          <p:nvPr/>
        </p:nvSpPr>
        <p:spPr>
          <a:xfrm flipH="1">
            <a:off x="6557964" y="1516985"/>
            <a:ext cx="271462" cy="842962"/>
          </a:xfrm>
          <a:prstGeom prst="upArrow">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lèche vers le haut 12">
            <a:extLst>
              <a:ext uri="{FF2B5EF4-FFF2-40B4-BE49-F238E27FC236}">
                <a16:creationId xmlns:a16="http://schemas.microsoft.com/office/drawing/2014/main" id="{E4B7BBEF-2819-194F-B288-E850416130E4}"/>
              </a:ext>
            </a:extLst>
          </p:cNvPr>
          <p:cNvSpPr/>
          <p:nvPr/>
        </p:nvSpPr>
        <p:spPr>
          <a:xfrm rot="10800000" flipH="1">
            <a:off x="4925969" y="1536004"/>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lèche vers le haut 13">
            <a:extLst>
              <a:ext uri="{FF2B5EF4-FFF2-40B4-BE49-F238E27FC236}">
                <a16:creationId xmlns:a16="http://schemas.microsoft.com/office/drawing/2014/main" id="{3A3D7FAA-E020-E64E-B105-CB2B06993988}"/>
              </a:ext>
            </a:extLst>
          </p:cNvPr>
          <p:cNvSpPr/>
          <p:nvPr/>
        </p:nvSpPr>
        <p:spPr>
          <a:xfrm rot="10800000" flipH="1">
            <a:off x="4990585" y="4522961"/>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2" name="Connecteur droit avec flèche 21">
            <a:extLst>
              <a:ext uri="{FF2B5EF4-FFF2-40B4-BE49-F238E27FC236}">
                <a16:creationId xmlns:a16="http://schemas.microsoft.com/office/drawing/2014/main" id="{C32E0295-E363-A948-A027-4D0DF7C03659}"/>
              </a:ext>
            </a:extLst>
          </p:cNvPr>
          <p:cNvCxnSpPr/>
          <p:nvPr/>
        </p:nvCxnSpPr>
        <p:spPr>
          <a:xfrm flipH="1">
            <a:off x="7118458" y="2157922"/>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90E1BBCF-D167-7240-BC87-6E01667981AA}"/>
              </a:ext>
            </a:extLst>
          </p:cNvPr>
          <p:cNvCxnSpPr/>
          <p:nvPr/>
        </p:nvCxnSpPr>
        <p:spPr>
          <a:xfrm flipH="1">
            <a:off x="7161706" y="5077080"/>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88C31F7C-D280-CF4B-BF1C-E383FAFC435E}"/>
              </a:ext>
            </a:extLst>
          </p:cNvPr>
          <p:cNvCxnSpPr>
            <a:cxnSpLocks/>
          </p:cNvCxnSpPr>
          <p:nvPr/>
        </p:nvCxnSpPr>
        <p:spPr>
          <a:xfrm>
            <a:off x="3081724" y="5077080"/>
            <a:ext cx="16048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7DC2A73-7869-6A49-BAEA-708BFBC4F755}"/>
              </a:ext>
            </a:extLst>
          </p:cNvPr>
          <p:cNvCxnSpPr>
            <a:cxnSpLocks/>
          </p:cNvCxnSpPr>
          <p:nvPr/>
        </p:nvCxnSpPr>
        <p:spPr>
          <a:xfrm>
            <a:off x="3100385" y="2232942"/>
            <a:ext cx="1700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97CBD599-77F4-9148-9735-6D97511BB006}"/>
              </a:ext>
            </a:extLst>
          </p:cNvPr>
          <p:cNvCxnSpPr>
            <a:cxnSpLocks/>
          </p:cNvCxnSpPr>
          <p:nvPr/>
        </p:nvCxnSpPr>
        <p:spPr>
          <a:xfrm flipH="1">
            <a:off x="7118458" y="1171575"/>
            <a:ext cx="1259422" cy="705488"/>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84526CCF-3160-DF47-AF37-9FD1D9F9746B}"/>
              </a:ext>
            </a:extLst>
          </p:cNvPr>
          <p:cNvSpPr txBox="1"/>
          <p:nvPr/>
        </p:nvSpPr>
        <p:spPr>
          <a:xfrm>
            <a:off x="8377880" y="755695"/>
            <a:ext cx="3328987" cy="646331"/>
          </a:xfrm>
          <a:prstGeom prst="rect">
            <a:avLst/>
          </a:prstGeom>
          <a:solidFill>
            <a:srgbClr val="FF9F0A"/>
          </a:solidFill>
        </p:spPr>
        <p:txBody>
          <a:bodyPr wrap="square" rtlCol="0">
            <a:spAutoFit/>
          </a:bodyPr>
          <a:lstStyle/>
          <a:p>
            <a:pPr marL="285750" indent="-285750">
              <a:buFont typeface="Arial" panose="020B0604020202020204" pitchFamily="34" charset="0"/>
              <a:buChar char="•"/>
            </a:pPr>
            <a:r>
              <a:rPr lang="fr-FR" dirty="0"/>
              <a:t>Possibilité d’annulation de commande de la part du client </a:t>
            </a:r>
          </a:p>
        </p:txBody>
      </p:sp>
      <p:sp>
        <p:nvSpPr>
          <p:cNvPr id="30" name="ZoneTexte 29">
            <a:extLst>
              <a:ext uri="{FF2B5EF4-FFF2-40B4-BE49-F238E27FC236}">
                <a16:creationId xmlns:a16="http://schemas.microsoft.com/office/drawing/2014/main" id="{A78F1B74-6B2F-5B43-AEFA-1793C5526003}"/>
              </a:ext>
            </a:extLst>
          </p:cNvPr>
          <p:cNvSpPr txBox="1"/>
          <p:nvPr/>
        </p:nvSpPr>
        <p:spPr>
          <a:xfrm>
            <a:off x="8673671" y="1713616"/>
            <a:ext cx="3328987" cy="923330"/>
          </a:xfrm>
          <a:prstGeom prst="rect">
            <a:avLst/>
          </a:prstGeom>
          <a:solidFill>
            <a:schemeClr val="accent6">
              <a:lumMod val="60000"/>
              <a:lumOff val="40000"/>
            </a:schemeClr>
          </a:solidFill>
          <a:ln>
            <a:noFill/>
          </a:ln>
        </p:spPr>
        <p:txBody>
          <a:bodyPr wrap="square" rtlCol="0">
            <a:spAutoFit/>
          </a:bodyPr>
          <a:lstStyle/>
          <a:p>
            <a:pPr marL="285750" indent="-285750">
              <a:buFont typeface="Arial" panose="020B0604020202020204" pitchFamily="34" charset="0"/>
              <a:buChar char="•"/>
            </a:pPr>
            <a:r>
              <a:rPr lang="fr-FR" dirty="0"/>
              <a:t>Envoi du détails de la commande </a:t>
            </a:r>
          </a:p>
          <a:p>
            <a:pPr marL="285750" indent="-285750">
              <a:buFont typeface="Arial" panose="020B0604020202020204" pitchFamily="34" charset="0"/>
              <a:buChar char="•"/>
            </a:pPr>
            <a:r>
              <a:rPr lang="fr-FR" dirty="0"/>
              <a:t>Recette(s) pizza(s)</a:t>
            </a:r>
          </a:p>
        </p:txBody>
      </p:sp>
      <p:cxnSp>
        <p:nvCxnSpPr>
          <p:cNvPr id="31" name="Connecteur droit avec flèche 30">
            <a:extLst>
              <a:ext uri="{FF2B5EF4-FFF2-40B4-BE49-F238E27FC236}">
                <a16:creationId xmlns:a16="http://schemas.microsoft.com/office/drawing/2014/main" id="{E948C402-BCB4-2149-993D-D4AA78B7A898}"/>
              </a:ext>
            </a:extLst>
          </p:cNvPr>
          <p:cNvCxnSpPr>
            <a:cxnSpLocks/>
          </p:cNvCxnSpPr>
          <p:nvPr/>
        </p:nvCxnSpPr>
        <p:spPr>
          <a:xfrm>
            <a:off x="3061324" y="1419154"/>
            <a:ext cx="1625234" cy="421481"/>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E32D11E-AF03-8A42-B109-88B10F7B54D4}"/>
              </a:ext>
            </a:extLst>
          </p:cNvPr>
          <p:cNvSpPr txBox="1"/>
          <p:nvPr/>
        </p:nvSpPr>
        <p:spPr>
          <a:xfrm>
            <a:off x="134044" y="227609"/>
            <a:ext cx="3534514" cy="646331"/>
          </a:xfrm>
          <a:prstGeom prst="rect">
            <a:avLst/>
          </a:prstGeom>
          <a:solidFill>
            <a:srgbClr val="FF9F0A"/>
          </a:solidFill>
        </p:spPr>
        <p:txBody>
          <a:bodyPr wrap="square" rtlCol="0">
            <a:spAutoFit/>
          </a:bodyPr>
          <a:lstStyle/>
          <a:p>
            <a:pPr marL="285750" indent="-285750">
              <a:buFont typeface="Arial" panose="020B0604020202020204" pitchFamily="34" charset="0"/>
              <a:buChar char="•"/>
            </a:pPr>
            <a:r>
              <a:rPr lang="fr-FR" dirty="0"/>
              <a:t>Retrait de la commande aux exécutions en cours.</a:t>
            </a:r>
          </a:p>
        </p:txBody>
      </p:sp>
      <p:sp>
        <p:nvSpPr>
          <p:cNvPr id="35" name="ZoneTexte 34">
            <a:extLst>
              <a:ext uri="{FF2B5EF4-FFF2-40B4-BE49-F238E27FC236}">
                <a16:creationId xmlns:a16="http://schemas.microsoft.com/office/drawing/2014/main" id="{41138FED-DBA7-A842-9131-43D33F74C598}"/>
              </a:ext>
            </a:extLst>
          </p:cNvPr>
          <p:cNvSpPr txBox="1"/>
          <p:nvPr/>
        </p:nvSpPr>
        <p:spPr>
          <a:xfrm>
            <a:off x="8673671" y="4755311"/>
            <a:ext cx="3328987" cy="1200329"/>
          </a:xfrm>
          <a:prstGeom prst="rect">
            <a:avLst/>
          </a:prstGeom>
          <a:solidFill>
            <a:schemeClr val="accent6">
              <a:lumMod val="60000"/>
              <a:lumOff val="40000"/>
            </a:schemeClr>
          </a:solidFill>
          <a:ln>
            <a:noFill/>
          </a:ln>
        </p:spPr>
        <p:txBody>
          <a:bodyPr wrap="square" rtlCol="0">
            <a:spAutoFit/>
          </a:bodyPr>
          <a:lstStyle/>
          <a:p>
            <a:pPr marL="285750" indent="-285750">
              <a:buFont typeface="Arial" panose="020B0604020202020204" pitchFamily="34" charset="0"/>
              <a:buChar char="•"/>
            </a:pPr>
            <a:r>
              <a:rPr lang="fr-FR" dirty="0"/>
              <a:t>Choix du monde de paiement : au retrait (sur place ou en livraison) ou CB carte bancaire ou carte ticket resto).</a:t>
            </a:r>
          </a:p>
        </p:txBody>
      </p:sp>
      <p:sp>
        <p:nvSpPr>
          <p:cNvPr id="36" name="ZoneTexte 35">
            <a:extLst>
              <a:ext uri="{FF2B5EF4-FFF2-40B4-BE49-F238E27FC236}">
                <a16:creationId xmlns:a16="http://schemas.microsoft.com/office/drawing/2014/main" id="{DC8B6CEE-F4D5-0544-B802-ADE7997688E2}"/>
              </a:ext>
            </a:extLst>
          </p:cNvPr>
          <p:cNvSpPr txBox="1"/>
          <p:nvPr/>
        </p:nvSpPr>
        <p:spPr>
          <a:xfrm>
            <a:off x="169126" y="2129155"/>
            <a:ext cx="3094212" cy="923330"/>
          </a:xfrm>
          <a:prstGeom prst="rect">
            <a:avLst/>
          </a:prstGeom>
          <a:solidFill>
            <a:srgbClr val="ED8E8C"/>
          </a:solidFill>
          <a:ln>
            <a:noFill/>
          </a:ln>
        </p:spPr>
        <p:txBody>
          <a:bodyPr wrap="square" rtlCol="0">
            <a:spAutoFit/>
          </a:bodyPr>
          <a:lstStyle/>
          <a:p>
            <a:pPr marL="285750" indent="-285750">
              <a:buFont typeface="Arial" panose="020B0604020202020204" pitchFamily="34" charset="0"/>
              <a:buChar char="•"/>
            </a:pPr>
            <a:r>
              <a:rPr lang="fr-FR" dirty="0"/>
              <a:t>Déduction des stocks des ingrédients utilisé </a:t>
            </a:r>
          </a:p>
          <a:p>
            <a:endParaRPr lang="fr-FR" dirty="0"/>
          </a:p>
        </p:txBody>
      </p:sp>
      <p:sp>
        <p:nvSpPr>
          <p:cNvPr id="37" name="ZoneTexte 36">
            <a:extLst>
              <a:ext uri="{FF2B5EF4-FFF2-40B4-BE49-F238E27FC236}">
                <a16:creationId xmlns:a16="http://schemas.microsoft.com/office/drawing/2014/main" id="{71BB6A3A-BE67-4748-A902-24398FD41949}"/>
              </a:ext>
            </a:extLst>
          </p:cNvPr>
          <p:cNvSpPr txBox="1"/>
          <p:nvPr/>
        </p:nvSpPr>
        <p:spPr>
          <a:xfrm>
            <a:off x="246102" y="4754109"/>
            <a:ext cx="3094212" cy="1754326"/>
          </a:xfrm>
          <a:prstGeom prst="rect">
            <a:avLst/>
          </a:prstGeom>
          <a:solidFill>
            <a:srgbClr val="ED8E8C"/>
          </a:solidFill>
          <a:ln>
            <a:noFill/>
          </a:ln>
        </p:spPr>
        <p:txBody>
          <a:bodyPr wrap="square" rtlCol="0">
            <a:spAutoFit/>
          </a:bodyPr>
          <a:lstStyle/>
          <a:p>
            <a:pPr marL="285750" indent="-285750">
              <a:buFont typeface="Arial" panose="020B0604020202020204" pitchFamily="34" charset="0"/>
              <a:buChar char="•"/>
            </a:pPr>
            <a:r>
              <a:rPr lang="fr-FR" dirty="0"/>
              <a:t>Retrait de la commande sur place.</a:t>
            </a:r>
          </a:p>
          <a:p>
            <a:pPr marL="285750" indent="-285750">
              <a:buFont typeface="Arial" panose="020B0604020202020204" pitchFamily="34" charset="0"/>
              <a:buChar char="•"/>
            </a:pPr>
            <a:r>
              <a:rPr lang="fr-FR" dirty="0"/>
              <a:t>Confirmation de livraison.</a:t>
            </a:r>
          </a:p>
          <a:p>
            <a:pPr marL="285750" indent="-285750">
              <a:buFont typeface="Arial" panose="020B0604020202020204" pitchFamily="34" charset="0"/>
              <a:buChar char="•"/>
            </a:pPr>
            <a:r>
              <a:rPr lang="fr-FR" dirty="0"/>
              <a:t>Enregistrement dans l’historique des commandes du client.</a:t>
            </a:r>
          </a:p>
        </p:txBody>
      </p:sp>
      <p:cxnSp>
        <p:nvCxnSpPr>
          <p:cNvPr id="40" name="Connecteur droit avec flèche 39">
            <a:extLst>
              <a:ext uri="{FF2B5EF4-FFF2-40B4-BE49-F238E27FC236}">
                <a16:creationId xmlns:a16="http://schemas.microsoft.com/office/drawing/2014/main" id="{F5906FE5-CD00-6940-95B0-689598F3BCFD}"/>
              </a:ext>
            </a:extLst>
          </p:cNvPr>
          <p:cNvCxnSpPr>
            <a:cxnSpLocks/>
          </p:cNvCxnSpPr>
          <p:nvPr/>
        </p:nvCxnSpPr>
        <p:spPr>
          <a:xfrm>
            <a:off x="5918885" y="434916"/>
            <a:ext cx="0" cy="285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B6F5581-FBAB-BC4C-845D-34D12DEF85F6}"/>
              </a:ext>
            </a:extLst>
          </p:cNvPr>
          <p:cNvSpPr/>
          <p:nvPr/>
        </p:nvSpPr>
        <p:spPr>
          <a:xfrm>
            <a:off x="3765731" y="115632"/>
            <a:ext cx="4757713" cy="369332"/>
          </a:xfrm>
          <a:prstGeom prst="rect">
            <a:avLst/>
          </a:prstGeom>
          <a:solidFill>
            <a:srgbClr val="009D98"/>
          </a:solidFill>
          <a:ln>
            <a:noFill/>
          </a:ln>
        </p:spPr>
        <p:txBody>
          <a:bodyPr wrap="none">
            <a:spAutoFit/>
          </a:bodyPr>
          <a:lstStyle/>
          <a:p>
            <a:pPr marL="285750" indent="-285750">
              <a:buFont typeface="Arial" panose="020B0604020202020204" pitchFamily="34" charset="0"/>
              <a:buChar char="•"/>
            </a:pPr>
            <a:r>
              <a:rPr lang="fr-FR" dirty="0"/>
              <a:t>Notification client commande en préparation.</a:t>
            </a:r>
          </a:p>
        </p:txBody>
      </p:sp>
      <p:sp>
        <p:nvSpPr>
          <p:cNvPr id="3" name="Rectangle 2">
            <a:extLst>
              <a:ext uri="{FF2B5EF4-FFF2-40B4-BE49-F238E27FC236}">
                <a16:creationId xmlns:a16="http://schemas.microsoft.com/office/drawing/2014/main" id="{110D3DA9-AD6A-0242-BA22-946FDF2FE98F}"/>
              </a:ext>
            </a:extLst>
          </p:cNvPr>
          <p:cNvSpPr/>
          <p:nvPr/>
        </p:nvSpPr>
        <p:spPr>
          <a:xfrm>
            <a:off x="169124" y="2772291"/>
            <a:ext cx="3094213" cy="646331"/>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Notification Commande prête.</a:t>
            </a:r>
          </a:p>
        </p:txBody>
      </p:sp>
      <p:sp>
        <p:nvSpPr>
          <p:cNvPr id="15" name="Rectangle 14">
            <a:extLst>
              <a:ext uri="{FF2B5EF4-FFF2-40B4-BE49-F238E27FC236}">
                <a16:creationId xmlns:a16="http://schemas.microsoft.com/office/drawing/2014/main" id="{904A9AC5-E52D-9B40-99DE-D45791C2BF57}"/>
              </a:ext>
            </a:extLst>
          </p:cNvPr>
          <p:cNvSpPr/>
          <p:nvPr/>
        </p:nvSpPr>
        <p:spPr>
          <a:xfrm>
            <a:off x="241625" y="4114317"/>
            <a:ext cx="3094213" cy="646331"/>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Notification livraison en cours (si mode choisi).</a:t>
            </a:r>
          </a:p>
        </p:txBody>
      </p:sp>
      <p:sp>
        <p:nvSpPr>
          <p:cNvPr id="16" name="Rectangle 15">
            <a:extLst>
              <a:ext uri="{FF2B5EF4-FFF2-40B4-BE49-F238E27FC236}">
                <a16:creationId xmlns:a16="http://schemas.microsoft.com/office/drawing/2014/main" id="{BD0503D3-9BAB-3045-80C6-C94F1C1548AA}"/>
              </a:ext>
            </a:extLst>
          </p:cNvPr>
          <p:cNvSpPr/>
          <p:nvPr/>
        </p:nvSpPr>
        <p:spPr>
          <a:xfrm>
            <a:off x="8673670" y="4119116"/>
            <a:ext cx="3328987" cy="646331"/>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Envoi de la confirmation de commande.</a:t>
            </a:r>
          </a:p>
        </p:txBody>
      </p:sp>
      <p:sp>
        <p:nvSpPr>
          <p:cNvPr id="17" name="Rectangle 16">
            <a:extLst>
              <a:ext uri="{FF2B5EF4-FFF2-40B4-BE49-F238E27FC236}">
                <a16:creationId xmlns:a16="http://schemas.microsoft.com/office/drawing/2014/main" id="{1EF6E6A8-C004-CA44-BB80-5264AD438081}"/>
              </a:ext>
            </a:extLst>
          </p:cNvPr>
          <p:cNvSpPr/>
          <p:nvPr/>
        </p:nvSpPr>
        <p:spPr>
          <a:xfrm>
            <a:off x="136466" y="856814"/>
            <a:ext cx="3534514" cy="1200329"/>
          </a:xfrm>
          <a:prstGeom prst="rect">
            <a:avLst/>
          </a:prstGeom>
          <a:solidFill>
            <a:srgbClr val="009D98"/>
          </a:solidFill>
        </p:spPr>
        <p:txBody>
          <a:bodyPr wrap="square">
            <a:spAutoFit/>
          </a:bodyPr>
          <a:lstStyle/>
          <a:p>
            <a:pPr marL="285750" indent="-285750">
              <a:buFont typeface="Arial" panose="020B0604020202020204" pitchFamily="34" charset="0"/>
              <a:buChar char="•"/>
            </a:pPr>
            <a:r>
              <a:rPr lang="fr-FR" dirty="0"/>
              <a:t>Notification d’annulation de la commande sur la plateforme pour le client avec remboursement (paiement CB).</a:t>
            </a:r>
          </a:p>
        </p:txBody>
      </p:sp>
      <p:sp>
        <p:nvSpPr>
          <p:cNvPr id="18" name="Rectangle : coins arrondis 17">
            <a:extLst>
              <a:ext uri="{FF2B5EF4-FFF2-40B4-BE49-F238E27FC236}">
                <a16:creationId xmlns:a16="http://schemas.microsoft.com/office/drawing/2014/main" id="{B6990455-B236-CB43-AE99-CD4451FE7FD1}"/>
              </a:ext>
            </a:extLst>
          </p:cNvPr>
          <p:cNvSpPr/>
          <p:nvPr/>
        </p:nvSpPr>
        <p:spPr>
          <a:xfrm>
            <a:off x="5880493" y="6549079"/>
            <a:ext cx="567030" cy="193289"/>
          </a:xfrm>
          <a:prstGeom prst="roundRect">
            <a:avLst/>
          </a:prstGeom>
          <a:solidFill>
            <a:srgbClr val="009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info</a:t>
            </a:r>
          </a:p>
        </p:txBody>
      </p:sp>
      <p:sp>
        <p:nvSpPr>
          <p:cNvPr id="19" name="Rectangle : coins arrondis 18">
            <a:extLst>
              <a:ext uri="{FF2B5EF4-FFF2-40B4-BE49-F238E27FC236}">
                <a16:creationId xmlns:a16="http://schemas.microsoft.com/office/drawing/2014/main" id="{27C7939B-5CA3-1C48-B88A-A5B46AFCFDD0}"/>
              </a:ext>
            </a:extLst>
          </p:cNvPr>
          <p:cNvSpPr/>
          <p:nvPr/>
        </p:nvSpPr>
        <p:spPr>
          <a:xfrm>
            <a:off x="6557964" y="6559255"/>
            <a:ext cx="1855038" cy="22257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1</a:t>
            </a:r>
            <a:r>
              <a:rPr lang="fr-FR" sz="1200" baseline="30000" dirty="0"/>
              <a:t>er</a:t>
            </a:r>
            <a:r>
              <a:rPr lang="fr-FR" sz="1200" dirty="0"/>
              <a:t> partie du processus </a:t>
            </a:r>
          </a:p>
        </p:txBody>
      </p:sp>
      <p:sp>
        <p:nvSpPr>
          <p:cNvPr id="38" name="Rectangle : coins arrondis 37">
            <a:extLst>
              <a:ext uri="{FF2B5EF4-FFF2-40B4-BE49-F238E27FC236}">
                <a16:creationId xmlns:a16="http://schemas.microsoft.com/office/drawing/2014/main" id="{C38FAC73-62D7-3942-98A9-5255F4083727}"/>
              </a:ext>
            </a:extLst>
          </p:cNvPr>
          <p:cNvSpPr/>
          <p:nvPr/>
        </p:nvSpPr>
        <p:spPr>
          <a:xfrm>
            <a:off x="8523443" y="6549079"/>
            <a:ext cx="2134903" cy="232759"/>
          </a:xfrm>
          <a:prstGeom prst="roundRect">
            <a:avLst/>
          </a:prstGeom>
          <a:solidFill>
            <a:srgbClr val="ED8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2eme partie de processus</a:t>
            </a:r>
          </a:p>
        </p:txBody>
      </p:sp>
      <p:sp>
        <p:nvSpPr>
          <p:cNvPr id="21" name="Rectangle : coins arrondis 20">
            <a:extLst>
              <a:ext uri="{FF2B5EF4-FFF2-40B4-BE49-F238E27FC236}">
                <a16:creationId xmlns:a16="http://schemas.microsoft.com/office/drawing/2014/main" id="{6627197E-2356-9242-A12D-C5B5B77A1EE4}"/>
              </a:ext>
            </a:extLst>
          </p:cNvPr>
          <p:cNvSpPr/>
          <p:nvPr/>
        </p:nvSpPr>
        <p:spPr>
          <a:xfrm>
            <a:off x="4188941" y="6559255"/>
            <a:ext cx="1624798" cy="193287"/>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Vigilance annulation</a:t>
            </a:r>
          </a:p>
          <a:p>
            <a:pPr algn="ctr"/>
            <a:endParaRPr lang="fr-FR" sz="1200" dirty="0"/>
          </a:p>
        </p:txBody>
      </p:sp>
      <p:sp>
        <p:nvSpPr>
          <p:cNvPr id="41" name="Rectangle : coins arrondis 40">
            <a:extLst>
              <a:ext uri="{FF2B5EF4-FFF2-40B4-BE49-F238E27FC236}">
                <a16:creationId xmlns:a16="http://schemas.microsoft.com/office/drawing/2014/main" id="{53849F62-BDDC-F34B-84FA-593BD20E18FC}"/>
              </a:ext>
            </a:extLst>
          </p:cNvPr>
          <p:cNvSpPr/>
          <p:nvPr/>
        </p:nvSpPr>
        <p:spPr>
          <a:xfrm>
            <a:off x="2490980" y="6549081"/>
            <a:ext cx="1624798" cy="193287"/>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Acteurs primaires</a:t>
            </a:r>
          </a:p>
          <a:p>
            <a:pPr algn="ctr"/>
            <a:endParaRPr lang="fr-FR" sz="1200" dirty="0"/>
          </a:p>
        </p:txBody>
      </p:sp>
    </p:spTree>
    <p:extLst>
      <p:ext uri="{BB962C8B-B14F-4D97-AF65-F5344CB8AC3E}">
        <p14:creationId xmlns:p14="http://schemas.microsoft.com/office/powerpoint/2010/main" val="198712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7FD3C7B3-8339-F947-B45B-A9689739DE3C}"/>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Samira </a:t>
            </a:r>
            <a:r>
              <a:rPr lang="fr-FR" sz="4800" b="1" dirty="0">
                <a:latin typeface="Amasis MT Pro" panose="02040504050005020304" pitchFamily="18" charset="77"/>
              </a:rPr>
              <a:t>TAIEB</a:t>
            </a:r>
          </a:p>
        </p:txBody>
      </p:sp>
      <p:sp>
        <p:nvSpPr>
          <p:cNvPr id="5" name="Rectangle : coins arrondis 4">
            <a:extLst>
              <a:ext uri="{FF2B5EF4-FFF2-40B4-BE49-F238E27FC236}">
                <a16:creationId xmlns:a16="http://schemas.microsoft.com/office/drawing/2014/main" id="{93C67438-E900-344E-99E6-C5A0B098DA35}"/>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Ce que j’aime par-dessus tout, c’est les soirées détente avec un bon repas et film entre amis »</a:t>
            </a:r>
          </a:p>
        </p:txBody>
      </p:sp>
      <p:sp>
        <p:nvSpPr>
          <p:cNvPr id="6" name="Rectangle : coins arrondis 5">
            <a:extLst>
              <a:ext uri="{FF2B5EF4-FFF2-40B4-BE49-F238E27FC236}">
                <a16:creationId xmlns:a16="http://schemas.microsoft.com/office/drawing/2014/main" id="{E8104DE9-E716-A842-9EBB-C2F212CF5D66}"/>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Samira est étudiante en UI UX Design en alternance. Elle passe une grande partie de son temps sur son ordinateur pour des projets ou bien pour ses cours, elle aime la facilité pour bien manger, elle commande 2 à 3 fois semaines des pizzas et aimerait gérer ses commandes sans quitter son écran. Elle aime aussi les bons plans et utilise Too Good To Go pour manger bien et pas cher pour une étudiante. </a:t>
            </a:r>
          </a:p>
        </p:txBody>
      </p:sp>
      <p:sp>
        <p:nvSpPr>
          <p:cNvPr id="7" name="ZoneTexte 6">
            <a:extLst>
              <a:ext uri="{FF2B5EF4-FFF2-40B4-BE49-F238E27FC236}">
                <a16:creationId xmlns:a16="http://schemas.microsoft.com/office/drawing/2014/main" id="{AD62BED2-5AF9-0844-B463-5963EE1BE42C}"/>
              </a:ext>
            </a:extLst>
          </p:cNvPr>
          <p:cNvSpPr txBox="1"/>
          <p:nvPr/>
        </p:nvSpPr>
        <p:spPr>
          <a:xfrm>
            <a:off x="585418" y="1155908"/>
            <a:ext cx="2304448" cy="3046988"/>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19 ans </a:t>
            </a:r>
          </a:p>
          <a:p>
            <a:r>
              <a:rPr lang="fr-FR" sz="1600" dirty="0">
                <a:latin typeface="Amasis MT Pro" panose="02040504050005020304" pitchFamily="18" charset="77"/>
              </a:rPr>
              <a:t>Etudiante</a:t>
            </a:r>
          </a:p>
          <a:p>
            <a:r>
              <a:rPr lang="fr-FR" sz="1600" dirty="0">
                <a:latin typeface="Amasis MT Pro" panose="02040504050005020304" pitchFamily="18" charset="77"/>
              </a:rPr>
              <a:t>820 €</a:t>
            </a:r>
          </a:p>
          <a:p>
            <a:r>
              <a:rPr lang="fr-FR" sz="1600" dirty="0">
                <a:latin typeface="Amasis MT Pro" panose="02040504050005020304" pitchFamily="18" charset="77"/>
              </a:rPr>
              <a:t>Célibataire</a:t>
            </a:r>
          </a:p>
          <a:p>
            <a:r>
              <a:rPr lang="fr-FR" sz="1600" dirty="0">
                <a:latin typeface="Amasis MT Pro" panose="02040504050005020304" pitchFamily="18" charset="77"/>
              </a:rPr>
              <a:t>Colombe</a:t>
            </a:r>
          </a:p>
          <a:p>
            <a:r>
              <a:rPr lang="fr-FR" sz="1600" dirty="0">
                <a:latin typeface="Amasis MT Pro" panose="02040504050005020304" pitchFamily="18" charset="77"/>
              </a:rPr>
              <a:t>Epicurieuse </a:t>
            </a:r>
          </a:p>
        </p:txBody>
      </p:sp>
      <p:sp>
        <p:nvSpPr>
          <p:cNvPr id="8" name="Rectangle : coins arrondis 7">
            <a:extLst>
              <a:ext uri="{FF2B5EF4-FFF2-40B4-BE49-F238E27FC236}">
                <a16:creationId xmlns:a16="http://schemas.microsoft.com/office/drawing/2014/main" id="{2754A1BB-2756-ED4C-B64E-E85ECAB52E8C}"/>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Marrante</a:t>
            </a:r>
          </a:p>
        </p:txBody>
      </p:sp>
      <p:sp>
        <p:nvSpPr>
          <p:cNvPr id="9" name="Rectangle : coins arrondis 8">
            <a:extLst>
              <a:ext uri="{FF2B5EF4-FFF2-40B4-BE49-F238E27FC236}">
                <a16:creationId xmlns:a16="http://schemas.microsoft.com/office/drawing/2014/main" id="{387D033B-2652-E347-8555-4C9FFF3209AB}"/>
              </a:ext>
            </a:extLst>
          </p:cNvPr>
          <p:cNvSpPr/>
          <p:nvPr/>
        </p:nvSpPr>
        <p:spPr>
          <a:xfrm>
            <a:off x="1464257" y="2822337"/>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0" name="Rectangle : coins arrondis 9">
            <a:extLst>
              <a:ext uri="{FF2B5EF4-FFF2-40B4-BE49-F238E27FC236}">
                <a16:creationId xmlns:a16="http://schemas.microsoft.com/office/drawing/2014/main" id="{3CB3F2C9-CDC3-154B-AD76-228DFA854149}"/>
              </a:ext>
            </a:extLst>
          </p:cNvPr>
          <p:cNvSpPr/>
          <p:nvPr/>
        </p:nvSpPr>
        <p:spPr>
          <a:xfrm>
            <a:off x="2652522" y="2805958"/>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sp>
        <p:nvSpPr>
          <p:cNvPr id="12" name="ZoneTexte 11">
            <a:extLst>
              <a:ext uri="{FF2B5EF4-FFF2-40B4-BE49-F238E27FC236}">
                <a16:creationId xmlns:a16="http://schemas.microsoft.com/office/drawing/2014/main" id="{0A68FEB9-72ED-2544-9135-75982B36E9D5}"/>
              </a:ext>
            </a:extLst>
          </p:cNvPr>
          <p:cNvSpPr txBox="1"/>
          <p:nvPr/>
        </p:nvSpPr>
        <p:spPr>
          <a:xfrm>
            <a:off x="4186260" y="1203839"/>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13" name="Rectangle : coins arrondis 12">
            <a:extLst>
              <a:ext uri="{FF2B5EF4-FFF2-40B4-BE49-F238E27FC236}">
                <a16:creationId xmlns:a16="http://schemas.microsoft.com/office/drawing/2014/main" id="{12B6C364-0DE8-B643-8257-169442E413C5}"/>
              </a:ext>
            </a:extLst>
          </p:cNvPr>
          <p:cNvSpPr/>
          <p:nvPr/>
        </p:nvSpPr>
        <p:spPr>
          <a:xfrm>
            <a:off x="4281955" y="1675519"/>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Détente </a:t>
            </a:r>
          </a:p>
        </p:txBody>
      </p:sp>
      <p:sp>
        <p:nvSpPr>
          <p:cNvPr id="14" name="Rectangle : coins arrondis 13">
            <a:extLst>
              <a:ext uri="{FF2B5EF4-FFF2-40B4-BE49-F238E27FC236}">
                <a16:creationId xmlns:a16="http://schemas.microsoft.com/office/drawing/2014/main" id="{31512957-EEDB-184F-AE3D-0C5E71AA7F2C}"/>
              </a:ext>
            </a:extLst>
          </p:cNvPr>
          <p:cNvSpPr/>
          <p:nvPr/>
        </p:nvSpPr>
        <p:spPr>
          <a:xfrm>
            <a:off x="6000480" y="2205739"/>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15" name="Rectangle : coins arrondis 14">
            <a:extLst>
              <a:ext uri="{FF2B5EF4-FFF2-40B4-BE49-F238E27FC236}">
                <a16:creationId xmlns:a16="http://schemas.microsoft.com/office/drawing/2014/main" id="{1106693B-0163-AB4E-9057-85ADC25632BE}"/>
              </a:ext>
            </a:extLst>
          </p:cNvPr>
          <p:cNvSpPr/>
          <p:nvPr/>
        </p:nvSpPr>
        <p:spPr>
          <a:xfrm>
            <a:off x="4297997" y="284678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Culture</a:t>
            </a:r>
          </a:p>
        </p:txBody>
      </p:sp>
      <p:sp>
        <p:nvSpPr>
          <p:cNvPr id="16" name="Rectangle : coins arrondis 15">
            <a:extLst>
              <a:ext uri="{FF2B5EF4-FFF2-40B4-BE49-F238E27FC236}">
                <a16:creationId xmlns:a16="http://schemas.microsoft.com/office/drawing/2014/main" id="{E7F015CB-46CD-0E4B-9879-B141C2FDB97C}"/>
              </a:ext>
            </a:extLst>
          </p:cNvPr>
          <p:cNvSpPr/>
          <p:nvPr/>
        </p:nvSpPr>
        <p:spPr>
          <a:xfrm>
            <a:off x="4297997" y="2205739"/>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17" name="ZoneTexte 16">
            <a:extLst>
              <a:ext uri="{FF2B5EF4-FFF2-40B4-BE49-F238E27FC236}">
                <a16:creationId xmlns:a16="http://schemas.microsoft.com/office/drawing/2014/main" id="{1CAD19B7-DDAB-4946-A540-1686EF34F05A}"/>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18" name="ZoneTexte 17">
            <a:extLst>
              <a:ext uri="{FF2B5EF4-FFF2-40B4-BE49-F238E27FC236}">
                <a16:creationId xmlns:a16="http://schemas.microsoft.com/office/drawing/2014/main" id="{585A4C3D-00AD-4C4B-9691-6E0958CE47FC}"/>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19" name="ZoneTexte 18">
            <a:extLst>
              <a:ext uri="{FF2B5EF4-FFF2-40B4-BE49-F238E27FC236}">
                <a16:creationId xmlns:a16="http://schemas.microsoft.com/office/drawing/2014/main" id="{56418361-2552-3546-8BC3-B732DCEA0D61}"/>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20" name="ZoneTexte 19">
            <a:extLst>
              <a:ext uri="{FF2B5EF4-FFF2-40B4-BE49-F238E27FC236}">
                <a16:creationId xmlns:a16="http://schemas.microsoft.com/office/drawing/2014/main" id="{36315A29-FBFC-8D46-9A84-FA9BC30DD9A9}"/>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1" name="ZoneTexte 20">
            <a:extLst>
              <a:ext uri="{FF2B5EF4-FFF2-40B4-BE49-F238E27FC236}">
                <a16:creationId xmlns:a16="http://schemas.microsoft.com/office/drawing/2014/main" id="{28C02226-47B2-5243-A87F-9C824CD7CA88}"/>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2" name="Rectangle : coins arrondis 21">
            <a:extLst>
              <a:ext uri="{FF2B5EF4-FFF2-40B4-BE49-F238E27FC236}">
                <a16:creationId xmlns:a16="http://schemas.microsoft.com/office/drawing/2014/main" id="{1BF423FA-2732-F048-A3EA-E43BE2F73812}"/>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532454C2-3CFD-2F4A-8639-B444C46206CE}"/>
              </a:ext>
            </a:extLst>
          </p:cNvPr>
          <p:cNvSpPr/>
          <p:nvPr/>
        </p:nvSpPr>
        <p:spPr>
          <a:xfrm>
            <a:off x="9912110" y="1960388"/>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E84750EA-A3F5-1248-977D-2A372307106B}"/>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E059E7D7-360B-5C43-B59C-DDAA77C9FFF0}"/>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80C933E4-95F4-504E-9606-13C514E1F2FA}"/>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27" name="ZoneTexte 26">
            <a:extLst>
              <a:ext uri="{FF2B5EF4-FFF2-40B4-BE49-F238E27FC236}">
                <a16:creationId xmlns:a16="http://schemas.microsoft.com/office/drawing/2014/main" id="{828928BA-F66D-3E44-993E-DCBFCA9402D9}"/>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28" name="ZoneTexte 27">
            <a:extLst>
              <a:ext uri="{FF2B5EF4-FFF2-40B4-BE49-F238E27FC236}">
                <a16:creationId xmlns:a16="http://schemas.microsoft.com/office/drawing/2014/main" id="{72D64272-4EF2-1B42-9836-CA176B751DAD}"/>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29" name="ZoneTexte 28">
            <a:extLst>
              <a:ext uri="{FF2B5EF4-FFF2-40B4-BE49-F238E27FC236}">
                <a16:creationId xmlns:a16="http://schemas.microsoft.com/office/drawing/2014/main" id="{CE38135A-9939-1A45-AAA7-C8A96369651A}"/>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0" name="ZoneTexte 29">
            <a:extLst>
              <a:ext uri="{FF2B5EF4-FFF2-40B4-BE49-F238E27FC236}">
                <a16:creationId xmlns:a16="http://schemas.microsoft.com/office/drawing/2014/main" id="{C268DE08-B270-0649-870B-4A6FAC3EE9E3}"/>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1" name="ZoneTexte 30">
            <a:extLst>
              <a:ext uri="{FF2B5EF4-FFF2-40B4-BE49-F238E27FC236}">
                <a16:creationId xmlns:a16="http://schemas.microsoft.com/office/drawing/2014/main" id="{4D30F8E6-C8B4-4C46-8EB7-26C133812BC0}"/>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2" name="ZoneTexte 31">
            <a:extLst>
              <a:ext uri="{FF2B5EF4-FFF2-40B4-BE49-F238E27FC236}">
                <a16:creationId xmlns:a16="http://schemas.microsoft.com/office/drawing/2014/main" id="{5F2741DD-C597-9D4C-B96C-D81CD3CC3D9A}"/>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3" name="Rectangle : coins arrondis 32">
            <a:extLst>
              <a:ext uri="{FF2B5EF4-FFF2-40B4-BE49-F238E27FC236}">
                <a16:creationId xmlns:a16="http://schemas.microsoft.com/office/drawing/2014/main" id="{209CC974-3C38-B84C-97E7-5531C11A68A9}"/>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B5B9EABB-61B0-F045-943F-097AA1EACFDD}"/>
              </a:ext>
            </a:extLst>
          </p:cNvPr>
          <p:cNvSpPr/>
          <p:nvPr/>
        </p:nvSpPr>
        <p:spPr>
          <a:xfrm>
            <a:off x="8559163" y="3920541"/>
            <a:ext cx="3128478" cy="29776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4FA469D1-090A-1D46-84B3-615EF7E9D556}"/>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 coins arrondis 35">
            <a:extLst>
              <a:ext uri="{FF2B5EF4-FFF2-40B4-BE49-F238E27FC236}">
                <a16:creationId xmlns:a16="http://schemas.microsoft.com/office/drawing/2014/main" id="{4C265C9E-BC72-014F-B705-F7CE276E2664}"/>
              </a:ext>
            </a:extLst>
          </p:cNvPr>
          <p:cNvSpPr/>
          <p:nvPr/>
        </p:nvSpPr>
        <p:spPr>
          <a:xfrm>
            <a:off x="8583225" y="4489144"/>
            <a:ext cx="3128478" cy="2771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FFB6DC6A-CF67-6241-B778-42D182A4C61D}"/>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 coins arrondis 37">
            <a:extLst>
              <a:ext uri="{FF2B5EF4-FFF2-40B4-BE49-F238E27FC236}">
                <a16:creationId xmlns:a16="http://schemas.microsoft.com/office/drawing/2014/main" id="{360B4077-A078-E945-8DF6-5C46008896AD}"/>
              </a:ext>
            </a:extLst>
          </p:cNvPr>
          <p:cNvSpPr/>
          <p:nvPr/>
        </p:nvSpPr>
        <p:spPr>
          <a:xfrm>
            <a:off x="8589885" y="5026970"/>
            <a:ext cx="3115158" cy="282355"/>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ZoneTexte 38">
            <a:extLst>
              <a:ext uri="{FF2B5EF4-FFF2-40B4-BE49-F238E27FC236}">
                <a16:creationId xmlns:a16="http://schemas.microsoft.com/office/drawing/2014/main" id="{57B9D6E4-12DE-2C44-80C9-4F2B6CF179E3}"/>
              </a:ext>
            </a:extLst>
          </p:cNvPr>
          <p:cNvSpPr txBox="1"/>
          <p:nvPr/>
        </p:nvSpPr>
        <p:spPr>
          <a:xfrm>
            <a:off x="10567667" y="5779903"/>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40" name="ZoneTexte 39">
            <a:extLst>
              <a:ext uri="{FF2B5EF4-FFF2-40B4-BE49-F238E27FC236}">
                <a16:creationId xmlns:a16="http://schemas.microsoft.com/office/drawing/2014/main" id="{3699B726-1D61-9446-A6D5-4DB5CC4BB64E}"/>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41" name="ZoneTexte 40">
            <a:extLst>
              <a:ext uri="{FF2B5EF4-FFF2-40B4-BE49-F238E27FC236}">
                <a16:creationId xmlns:a16="http://schemas.microsoft.com/office/drawing/2014/main" id="{16F03AD7-98A0-BF4D-BB68-580BF8B1CC09}"/>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43" name="Image 42" descr="Une image contenant personne, ciel, extérieur, jaune&#10;&#10;Description générée automatiquement">
            <a:extLst>
              <a:ext uri="{FF2B5EF4-FFF2-40B4-BE49-F238E27FC236}">
                <a16:creationId xmlns:a16="http://schemas.microsoft.com/office/drawing/2014/main" id="{E70E6920-C565-1543-AA05-D1DA7EF48CEE}"/>
              </a:ext>
            </a:extLst>
          </p:cNvPr>
          <p:cNvPicPr>
            <a:picLocks noChangeAspect="1"/>
          </p:cNvPicPr>
          <p:nvPr/>
        </p:nvPicPr>
        <p:blipFill rotWithShape="1">
          <a:blip r:embed="rId2"/>
          <a:srcRect l="8967" r="14786" b="5819"/>
          <a:stretch/>
        </p:blipFill>
        <p:spPr>
          <a:xfrm>
            <a:off x="585417" y="3316254"/>
            <a:ext cx="2500945" cy="2110787"/>
          </a:xfrm>
          <a:prstGeom prst="rect">
            <a:avLst/>
          </a:prstGeom>
          <a:ln w="57150">
            <a:solidFill>
              <a:srgbClr val="FF9F0A"/>
            </a:solidFill>
          </a:ln>
        </p:spPr>
      </p:pic>
      <p:sp>
        <p:nvSpPr>
          <p:cNvPr id="44" name="ZoneTexte 43">
            <a:extLst>
              <a:ext uri="{FF2B5EF4-FFF2-40B4-BE49-F238E27FC236}">
                <a16:creationId xmlns:a16="http://schemas.microsoft.com/office/drawing/2014/main" id="{4A5A221E-F518-694D-90A2-1082AA3A312C}"/>
              </a:ext>
            </a:extLst>
          </p:cNvPr>
          <p:cNvSpPr txBox="1"/>
          <p:nvPr/>
        </p:nvSpPr>
        <p:spPr>
          <a:xfrm>
            <a:off x="8569553" y="5812201"/>
            <a:ext cx="2208954" cy="369332"/>
          </a:xfrm>
          <a:prstGeom prst="rect">
            <a:avLst/>
          </a:prstGeom>
          <a:noFill/>
          <a:effectLst>
            <a:outerShdw blurRad="50800" dist="50800" dir="2700000" algn="tl" rotWithShape="0">
              <a:prstClr val="black">
                <a:alpha val="27759"/>
              </a:prstClr>
            </a:outerShdw>
          </a:effectLst>
        </p:spPr>
        <p:txBody>
          <a:bodyPr wrap="square" rtlCol="0">
            <a:spAutoFit/>
          </a:bodyPr>
          <a:lstStyle/>
          <a:p>
            <a:r>
              <a:rPr lang="fr-FR" i="1" dirty="0">
                <a:solidFill>
                  <a:srgbClr val="FFA80D"/>
                </a:solidFill>
                <a:latin typeface="Amasis MT Pro Medium" panose="02040504050005020304" pitchFamily="18" charset="77"/>
              </a:rPr>
              <a:t>Too Good To Go </a:t>
            </a:r>
          </a:p>
        </p:txBody>
      </p:sp>
    </p:spTree>
    <p:extLst>
      <p:ext uri="{BB962C8B-B14F-4D97-AF65-F5344CB8AC3E}">
        <p14:creationId xmlns:p14="http://schemas.microsoft.com/office/powerpoint/2010/main" val="404307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 coins arrondis 42">
            <a:extLst>
              <a:ext uri="{FF2B5EF4-FFF2-40B4-BE49-F238E27FC236}">
                <a16:creationId xmlns:a16="http://schemas.microsoft.com/office/drawing/2014/main" id="{E68D64A7-B4A3-5044-BE10-FC009D6E1EF3}"/>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Erika </a:t>
            </a:r>
            <a:r>
              <a:rPr lang="fr-FR" sz="4800" b="1" dirty="0">
                <a:latin typeface="Amasis MT Pro" panose="02040504050005020304" pitchFamily="18" charset="77"/>
              </a:rPr>
              <a:t>NINOS DA SILVA</a:t>
            </a:r>
          </a:p>
        </p:txBody>
      </p:sp>
      <p:sp>
        <p:nvSpPr>
          <p:cNvPr id="44" name="Rectangle : coins arrondis 43">
            <a:extLst>
              <a:ext uri="{FF2B5EF4-FFF2-40B4-BE49-F238E27FC236}">
                <a16:creationId xmlns:a16="http://schemas.microsoft.com/office/drawing/2014/main" id="{00E62D38-BF44-924D-92E2-94A5E6C4C9EA}"/>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profiter des soirées où les seules choses à choisir c’est le film en famille et les pizzas»</a:t>
            </a:r>
          </a:p>
        </p:txBody>
      </p:sp>
      <p:sp>
        <p:nvSpPr>
          <p:cNvPr id="45" name="Rectangle : coins arrondis 44">
            <a:extLst>
              <a:ext uri="{FF2B5EF4-FFF2-40B4-BE49-F238E27FC236}">
                <a16:creationId xmlns:a16="http://schemas.microsoft.com/office/drawing/2014/main" id="{6E589754-DEA3-8B4E-99B9-8265488DE3E6}"/>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Erika est une chef de projet digital quand elle ne gère pas son équipe sur de gros projet, elle passe du temps avec sa famille. Son mari et elle aiment commander des pizzas 2 fois par semaine pour profiter de leur soirée avec leurs enfants. Erika appelle le plus souvent pour commander sa pizza pour commander en fonction des gouts de chacun et venir la chercher en famille comme un petit rituel. </a:t>
            </a:r>
          </a:p>
        </p:txBody>
      </p:sp>
      <p:sp>
        <p:nvSpPr>
          <p:cNvPr id="46" name="ZoneTexte 45">
            <a:extLst>
              <a:ext uri="{FF2B5EF4-FFF2-40B4-BE49-F238E27FC236}">
                <a16:creationId xmlns:a16="http://schemas.microsoft.com/office/drawing/2014/main" id="{49C6F77D-7548-D34D-9C9E-B027864F8808}"/>
              </a:ext>
            </a:extLst>
          </p:cNvPr>
          <p:cNvSpPr txBox="1"/>
          <p:nvPr/>
        </p:nvSpPr>
        <p:spPr>
          <a:xfrm>
            <a:off x="392912" y="1171950"/>
            <a:ext cx="3390591" cy="3046988"/>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38 ans  </a:t>
            </a:r>
          </a:p>
          <a:p>
            <a:r>
              <a:rPr lang="fr-FR" sz="1600" dirty="0">
                <a:latin typeface="Amasis MT Pro" panose="02040504050005020304" pitchFamily="18" charset="77"/>
              </a:rPr>
              <a:t>Chef de projet</a:t>
            </a:r>
          </a:p>
          <a:p>
            <a:r>
              <a:rPr lang="fr-FR" dirty="0"/>
              <a:t>2 506 €</a:t>
            </a:r>
            <a:r>
              <a:rPr lang="fr-FR" sz="1600" dirty="0">
                <a:latin typeface="Amasis MT Pro" panose="02040504050005020304" pitchFamily="18" charset="77"/>
              </a:rPr>
              <a:t> </a:t>
            </a:r>
          </a:p>
          <a:p>
            <a:r>
              <a:rPr lang="fr-FR" sz="1600" dirty="0">
                <a:latin typeface="Amasis MT Pro" panose="02040504050005020304" pitchFamily="18" charset="77"/>
              </a:rPr>
              <a:t>Mariée/2 enfants</a:t>
            </a:r>
          </a:p>
          <a:p>
            <a:r>
              <a:rPr lang="fr-FR" sz="1600" dirty="0">
                <a:latin typeface="Amasis MT Pro" panose="02040504050005020304" pitchFamily="18" charset="77"/>
              </a:rPr>
              <a:t>Asnières sur Seine</a:t>
            </a:r>
          </a:p>
          <a:p>
            <a:r>
              <a:rPr lang="fr-FR" sz="1600" dirty="0">
                <a:latin typeface="Amasis MT Pro" panose="02040504050005020304" pitchFamily="18" charset="77"/>
              </a:rPr>
              <a:t>Déterminée </a:t>
            </a:r>
          </a:p>
        </p:txBody>
      </p:sp>
      <p:sp>
        <p:nvSpPr>
          <p:cNvPr id="47" name="Rectangle : coins arrondis 46">
            <a:extLst>
              <a:ext uri="{FF2B5EF4-FFF2-40B4-BE49-F238E27FC236}">
                <a16:creationId xmlns:a16="http://schemas.microsoft.com/office/drawing/2014/main" id="{4763EAE1-492B-9046-A1D5-0DA87AC03B7D}"/>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Débordée</a:t>
            </a:r>
          </a:p>
        </p:txBody>
      </p:sp>
      <p:sp>
        <p:nvSpPr>
          <p:cNvPr id="48" name="Rectangle : coins arrondis 47">
            <a:extLst>
              <a:ext uri="{FF2B5EF4-FFF2-40B4-BE49-F238E27FC236}">
                <a16:creationId xmlns:a16="http://schemas.microsoft.com/office/drawing/2014/main" id="{28DD54B2-DF41-AC47-87C3-8F0FB4E6B353}"/>
              </a:ext>
            </a:extLst>
          </p:cNvPr>
          <p:cNvSpPr/>
          <p:nvPr/>
        </p:nvSpPr>
        <p:spPr>
          <a:xfrm>
            <a:off x="1464257" y="2822337"/>
            <a:ext cx="1301036"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Optimiste</a:t>
            </a:r>
          </a:p>
        </p:txBody>
      </p:sp>
      <p:sp>
        <p:nvSpPr>
          <p:cNvPr id="49" name="Rectangle : coins arrondis 48">
            <a:extLst>
              <a:ext uri="{FF2B5EF4-FFF2-40B4-BE49-F238E27FC236}">
                <a16:creationId xmlns:a16="http://schemas.microsoft.com/office/drawing/2014/main" id="{F71D97EC-D83F-774E-B4D0-F4E88774BD0B}"/>
              </a:ext>
            </a:extLst>
          </p:cNvPr>
          <p:cNvSpPr/>
          <p:nvPr/>
        </p:nvSpPr>
        <p:spPr>
          <a:xfrm>
            <a:off x="2845026" y="2838042"/>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sp>
        <p:nvSpPr>
          <p:cNvPr id="50" name="ZoneTexte 49">
            <a:extLst>
              <a:ext uri="{FF2B5EF4-FFF2-40B4-BE49-F238E27FC236}">
                <a16:creationId xmlns:a16="http://schemas.microsoft.com/office/drawing/2014/main" id="{68B09DB7-BC18-CB45-82CA-6700EB8BBA07}"/>
              </a:ext>
            </a:extLst>
          </p:cNvPr>
          <p:cNvSpPr txBox="1"/>
          <p:nvPr/>
        </p:nvSpPr>
        <p:spPr>
          <a:xfrm>
            <a:off x="4186260" y="1203839"/>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51" name="Rectangle : coins arrondis 50">
            <a:extLst>
              <a:ext uri="{FF2B5EF4-FFF2-40B4-BE49-F238E27FC236}">
                <a16:creationId xmlns:a16="http://schemas.microsoft.com/office/drawing/2014/main" id="{EB1156A1-51F4-BD48-B792-73CA59A0C6F3}"/>
              </a:ext>
            </a:extLst>
          </p:cNvPr>
          <p:cNvSpPr/>
          <p:nvPr/>
        </p:nvSpPr>
        <p:spPr>
          <a:xfrm>
            <a:off x="4281955" y="1675519"/>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Culture</a:t>
            </a:r>
          </a:p>
        </p:txBody>
      </p:sp>
      <p:sp>
        <p:nvSpPr>
          <p:cNvPr id="52" name="Rectangle : coins arrondis 51">
            <a:extLst>
              <a:ext uri="{FF2B5EF4-FFF2-40B4-BE49-F238E27FC236}">
                <a16:creationId xmlns:a16="http://schemas.microsoft.com/office/drawing/2014/main" id="{67FF349B-5A14-B341-9C9F-E695A7A0A237}"/>
              </a:ext>
            </a:extLst>
          </p:cNvPr>
          <p:cNvSpPr/>
          <p:nvPr/>
        </p:nvSpPr>
        <p:spPr>
          <a:xfrm>
            <a:off x="6000480" y="2205739"/>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53" name="Rectangle : coins arrondis 52">
            <a:extLst>
              <a:ext uri="{FF2B5EF4-FFF2-40B4-BE49-F238E27FC236}">
                <a16:creationId xmlns:a16="http://schemas.microsoft.com/office/drawing/2014/main" id="{7B1E5E89-C005-674B-973C-77DE725912BD}"/>
              </a:ext>
            </a:extLst>
          </p:cNvPr>
          <p:cNvSpPr/>
          <p:nvPr/>
        </p:nvSpPr>
        <p:spPr>
          <a:xfrm>
            <a:off x="4297997" y="284678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a:t>
            </a:r>
          </a:p>
        </p:txBody>
      </p:sp>
      <p:sp>
        <p:nvSpPr>
          <p:cNvPr id="54" name="Rectangle : coins arrondis 53">
            <a:extLst>
              <a:ext uri="{FF2B5EF4-FFF2-40B4-BE49-F238E27FC236}">
                <a16:creationId xmlns:a16="http://schemas.microsoft.com/office/drawing/2014/main" id="{3C0B8945-DC69-784E-B677-042AFA0F7901}"/>
              </a:ext>
            </a:extLst>
          </p:cNvPr>
          <p:cNvSpPr/>
          <p:nvPr/>
        </p:nvSpPr>
        <p:spPr>
          <a:xfrm>
            <a:off x="4297997" y="2205739"/>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Famille </a:t>
            </a:r>
          </a:p>
        </p:txBody>
      </p:sp>
      <p:sp>
        <p:nvSpPr>
          <p:cNvPr id="55" name="ZoneTexte 54">
            <a:extLst>
              <a:ext uri="{FF2B5EF4-FFF2-40B4-BE49-F238E27FC236}">
                <a16:creationId xmlns:a16="http://schemas.microsoft.com/office/drawing/2014/main" id="{9DFC728A-C9C9-2C40-9966-C92E58F99EAC}"/>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56" name="ZoneTexte 55">
            <a:extLst>
              <a:ext uri="{FF2B5EF4-FFF2-40B4-BE49-F238E27FC236}">
                <a16:creationId xmlns:a16="http://schemas.microsoft.com/office/drawing/2014/main" id="{0B0668FE-7079-304F-843B-B82DC371FACE}"/>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57" name="ZoneTexte 56">
            <a:extLst>
              <a:ext uri="{FF2B5EF4-FFF2-40B4-BE49-F238E27FC236}">
                <a16:creationId xmlns:a16="http://schemas.microsoft.com/office/drawing/2014/main" id="{57A20FDB-7EE0-9249-A2DA-6A7CC8BF1041}"/>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58" name="ZoneTexte 57">
            <a:extLst>
              <a:ext uri="{FF2B5EF4-FFF2-40B4-BE49-F238E27FC236}">
                <a16:creationId xmlns:a16="http://schemas.microsoft.com/office/drawing/2014/main" id="{99C97108-8194-6D46-AC07-D6C9A2A119A1}"/>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59" name="ZoneTexte 58">
            <a:extLst>
              <a:ext uri="{FF2B5EF4-FFF2-40B4-BE49-F238E27FC236}">
                <a16:creationId xmlns:a16="http://schemas.microsoft.com/office/drawing/2014/main" id="{84248353-058B-E649-8160-A977A26155B4}"/>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60" name="Rectangle : coins arrondis 59">
            <a:extLst>
              <a:ext uri="{FF2B5EF4-FFF2-40B4-BE49-F238E27FC236}">
                <a16:creationId xmlns:a16="http://schemas.microsoft.com/office/drawing/2014/main" id="{78D0390C-6539-8449-B347-09FFFFF7C039}"/>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 name="Rectangle : coins arrondis 60">
            <a:extLst>
              <a:ext uri="{FF2B5EF4-FFF2-40B4-BE49-F238E27FC236}">
                <a16:creationId xmlns:a16="http://schemas.microsoft.com/office/drawing/2014/main" id="{5FB8E15B-500D-9046-AD95-D3206D045487}"/>
              </a:ext>
            </a:extLst>
          </p:cNvPr>
          <p:cNvSpPr/>
          <p:nvPr/>
        </p:nvSpPr>
        <p:spPr>
          <a:xfrm>
            <a:off x="10522768" y="1960386"/>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Rectangle : coins arrondis 61">
            <a:extLst>
              <a:ext uri="{FF2B5EF4-FFF2-40B4-BE49-F238E27FC236}">
                <a16:creationId xmlns:a16="http://schemas.microsoft.com/office/drawing/2014/main" id="{4821CF9F-34C9-AB49-A56A-82DCB5360BFB}"/>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 name="Rectangle : coins arrondis 62">
            <a:extLst>
              <a:ext uri="{FF2B5EF4-FFF2-40B4-BE49-F238E27FC236}">
                <a16:creationId xmlns:a16="http://schemas.microsoft.com/office/drawing/2014/main" id="{98847410-EF8F-1B4E-B74F-C4648912E1BC}"/>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ZoneTexte 63">
            <a:extLst>
              <a:ext uri="{FF2B5EF4-FFF2-40B4-BE49-F238E27FC236}">
                <a16:creationId xmlns:a16="http://schemas.microsoft.com/office/drawing/2014/main" id="{6F76D995-B09B-164B-B8A8-5CA8E6FC8150}"/>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65" name="ZoneTexte 64">
            <a:extLst>
              <a:ext uri="{FF2B5EF4-FFF2-40B4-BE49-F238E27FC236}">
                <a16:creationId xmlns:a16="http://schemas.microsoft.com/office/drawing/2014/main" id="{181099F3-28DD-0447-B979-7E3661113F27}"/>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66" name="ZoneTexte 65">
            <a:extLst>
              <a:ext uri="{FF2B5EF4-FFF2-40B4-BE49-F238E27FC236}">
                <a16:creationId xmlns:a16="http://schemas.microsoft.com/office/drawing/2014/main" id="{CE8362C9-1B83-A748-A234-52B5DBF69B2E}"/>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67" name="ZoneTexte 66">
            <a:extLst>
              <a:ext uri="{FF2B5EF4-FFF2-40B4-BE49-F238E27FC236}">
                <a16:creationId xmlns:a16="http://schemas.microsoft.com/office/drawing/2014/main" id="{FA7CBA58-E9AB-3947-AEC3-95C27FC8C983}"/>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68" name="ZoneTexte 67">
            <a:extLst>
              <a:ext uri="{FF2B5EF4-FFF2-40B4-BE49-F238E27FC236}">
                <a16:creationId xmlns:a16="http://schemas.microsoft.com/office/drawing/2014/main" id="{B88E8487-A708-4747-BE33-AFAA92D4A6E8}"/>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69" name="ZoneTexte 68">
            <a:extLst>
              <a:ext uri="{FF2B5EF4-FFF2-40B4-BE49-F238E27FC236}">
                <a16:creationId xmlns:a16="http://schemas.microsoft.com/office/drawing/2014/main" id="{EA9CB556-9AAE-454C-9887-D6E4D00D78BB}"/>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70" name="ZoneTexte 69">
            <a:extLst>
              <a:ext uri="{FF2B5EF4-FFF2-40B4-BE49-F238E27FC236}">
                <a16:creationId xmlns:a16="http://schemas.microsoft.com/office/drawing/2014/main" id="{146298FF-FCBA-9C48-B2DC-EB60828377F3}"/>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71" name="Rectangle : coins arrondis 70">
            <a:extLst>
              <a:ext uri="{FF2B5EF4-FFF2-40B4-BE49-F238E27FC236}">
                <a16:creationId xmlns:a16="http://schemas.microsoft.com/office/drawing/2014/main" id="{6A48723B-A916-474D-9F06-84E5FAC0295A}"/>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 name="Rectangle : coins arrondis 71">
            <a:extLst>
              <a:ext uri="{FF2B5EF4-FFF2-40B4-BE49-F238E27FC236}">
                <a16:creationId xmlns:a16="http://schemas.microsoft.com/office/drawing/2014/main" id="{165A4DC1-BF47-3A49-94D4-566C8091C922}"/>
              </a:ext>
            </a:extLst>
          </p:cNvPr>
          <p:cNvSpPr/>
          <p:nvPr/>
        </p:nvSpPr>
        <p:spPr>
          <a:xfrm>
            <a:off x="8559163" y="3967976"/>
            <a:ext cx="3090710" cy="25009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Rectangle : coins arrondis 72">
            <a:extLst>
              <a:ext uri="{FF2B5EF4-FFF2-40B4-BE49-F238E27FC236}">
                <a16:creationId xmlns:a16="http://schemas.microsoft.com/office/drawing/2014/main" id="{683E2EF5-4CE8-CE45-936F-F4659B184037}"/>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 name="Rectangle : coins arrondis 73">
            <a:extLst>
              <a:ext uri="{FF2B5EF4-FFF2-40B4-BE49-F238E27FC236}">
                <a16:creationId xmlns:a16="http://schemas.microsoft.com/office/drawing/2014/main" id="{4B8647EA-5E27-FE46-B531-75A19373B32E}"/>
              </a:ext>
            </a:extLst>
          </p:cNvPr>
          <p:cNvSpPr/>
          <p:nvPr/>
        </p:nvSpPr>
        <p:spPr>
          <a:xfrm>
            <a:off x="8583224" y="4489144"/>
            <a:ext cx="3079209" cy="26178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 name="Rectangle : coins arrondis 74">
            <a:extLst>
              <a:ext uri="{FF2B5EF4-FFF2-40B4-BE49-F238E27FC236}">
                <a16:creationId xmlns:a16="http://schemas.microsoft.com/office/drawing/2014/main" id="{C9906979-B12B-5D4F-8DC2-6560F837360F}"/>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6" name="Rectangle : coins arrondis 75">
            <a:extLst>
              <a:ext uri="{FF2B5EF4-FFF2-40B4-BE49-F238E27FC236}">
                <a16:creationId xmlns:a16="http://schemas.microsoft.com/office/drawing/2014/main" id="{E19F418C-779B-1C4E-9376-333602027C2C}"/>
              </a:ext>
            </a:extLst>
          </p:cNvPr>
          <p:cNvSpPr/>
          <p:nvPr/>
        </p:nvSpPr>
        <p:spPr>
          <a:xfrm>
            <a:off x="8589885" y="5026971"/>
            <a:ext cx="2112089" cy="270644"/>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 name="ZoneTexte 76">
            <a:extLst>
              <a:ext uri="{FF2B5EF4-FFF2-40B4-BE49-F238E27FC236}">
                <a16:creationId xmlns:a16="http://schemas.microsoft.com/office/drawing/2014/main" id="{BC04A42D-A9FD-B845-BA16-1284BC882475}"/>
              </a:ext>
            </a:extLst>
          </p:cNvPr>
          <p:cNvSpPr txBox="1"/>
          <p:nvPr/>
        </p:nvSpPr>
        <p:spPr>
          <a:xfrm>
            <a:off x="9850480" y="5825674"/>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78" name="ZoneTexte 77">
            <a:extLst>
              <a:ext uri="{FF2B5EF4-FFF2-40B4-BE49-F238E27FC236}">
                <a16:creationId xmlns:a16="http://schemas.microsoft.com/office/drawing/2014/main" id="{3A34A3D9-3BE8-1E45-8FCB-1555ACDF3544}"/>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79" name="ZoneTexte 78">
            <a:extLst>
              <a:ext uri="{FF2B5EF4-FFF2-40B4-BE49-F238E27FC236}">
                <a16:creationId xmlns:a16="http://schemas.microsoft.com/office/drawing/2014/main" id="{5299F704-04BE-2949-8DF2-DAA45FD8BA55}"/>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83" name="Image 82" descr="Une image contenant personne, intérieur&#10;&#10;Description générée automatiquement">
            <a:extLst>
              <a:ext uri="{FF2B5EF4-FFF2-40B4-BE49-F238E27FC236}">
                <a16:creationId xmlns:a16="http://schemas.microsoft.com/office/drawing/2014/main" id="{256CD1B5-C10D-A547-9D03-780FB6F3AEE2}"/>
              </a:ext>
            </a:extLst>
          </p:cNvPr>
          <p:cNvPicPr>
            <a:picLocks noChangeAspect="1"/>
          </p:cNvPicPr>
          <p:nvPr/>
        </p:nvPicPr>
        <p:blipFill>
          <a:blip r:embed="rId2"/>
          <a:stretch>
            <a:fillRect/>
          </a:stretch>
        </p:blipFill>
        <p:spPr>
          <a:xfrm>
            <a:off x="461522" y="3354847"/>
            <a:ext cx="2787281" cy="2062588"/>
          </a:xfrm>
          <a:prstGeom prst="rect">
            <a:avLst/>
          </a:prstGeom>
          <a:ln w="57150">
            <a:solidFill>
              <a:srgbClr val="FF9F0A"/>
            </a:solidFill>
          </a:ln>
        </p:spPr>
      </p:pic>
    </p:spTree>
    <p:extLst>
      <p:ext uri="{BB962C8B-B14F-4D97-AF65-F5344CB8AC3E}">
        <p14:creationId xmlns:p14="http://schemas.microsoft.com/office/powerpoint/2010/main" val="139987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3D777594-AC23-DF44-A13E-866C73B6AABA}"/>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Antoine MOBANGO</a:t>
            </a:r>
            <a:endParaRPr lang="fr-FR" sz="4800" b="1" dirty="0">
              <a:latin typeface="Amasis MT Pro" panose="02040504050005020304" pitchFamily="18" charset="77"/>
            </a:endParaRPr>
          </a:p>
        </p:txBody>
      </p:sp>
      <p:sp>
        <p:nvSpPr>
          <p:cNvPr id="5" name="Rectangle : coins arrondis 4">
            <a:extLst>
              <a:ext uri="{FF2B5EF4-FFF2-40B4-BE49-F238E27FC236}">
                <a16:creationId xmlns:a16="http://schemas.microsoft.com/office/drawing/2014/main" id="{C1850E5B-FC8F-6C48-874A-A7994B003ED5}"/>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me commander un plat de savoir que je l’aurais dans les temps et complet»</a:t>
            </a:r>
          </a:p>
        </p:txBody>
      </p:sp>
      <p:sp>
        <p:nvSpPr>
          <p:cNvPr id="6" name="Rectangle : coins arrondis 5">
            <a:extLst>
              <a:ext uri="{FF2B5EF4-FFF2-40B4-BE49-F238E27FC236}">
                <a16:creationId xmlns:a16="http://schemas.microsoft.com/office/drawing/2014/main" id="{A6FAD473-73C4-3544-9B22-1BA06C33711F}"/>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Antoine est directeur marketing donc entre deux réunions il mange souvent le midi sur le pouce et commande souvent sur les applications spécialisées. Il aimerait un service de pizzeria son péché mignon qui respecte bien la commande et qui notifie à chaque étape de la préparation à la livraison. Souvent déçu par le temps pris mais aussi des commandes incomplètes. </a:t>
            </a:r>
          </a:p>
        </p:txBody>
      </p:sp>
      <p:sp>
        <p:nvSpPr>
          <p:cNvPr id="7" name="ZoneTexte 6">
            <a:extLst>
              <a:ext uri="{FF2B5EF4-FFF2-40B4-BE49-F238E27FC236}">
                <a16:creationId xmlns:a16="http://schemas.microsoft.com/office/drawing/2014/main" id="{AB817D93-49D6-D743-B9D0-3A8C8A44CAEF}"/>
              </a:ext>
            </a:extLst>
          </p:cNvPr>
          <p:cNvSpPr txBox="1"/>
          <p:nvPr/>
        </p:nvSpPr>
        <p:spPr>
          <a:xfrm>
            <a:off x="151967" y="1203839"/>
            <a:ext cx="4034709" cy="3046988"/>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54 ans  </a:t>
            </a:r>
          </a:p>
          <a:p>
            <a:r>
              <a:rPr lang="fr-FR" dirty="0"/>
              <a:t>Directeur marketing</a:t>
            </a:r>
          </a:p>
          <a:p>
            <a:r>
              <a:rPr lang="fr-FR" dirty="0"/>
              <a:t>2 506 €</a:t>
            </a:r>
            <a:r>
              <a:rPr lang="fr-FR" sz="1600" dirty="0">
                <a:latin typeface="Amasis MT Pro" panose="02040504050005020304" pitchFamily="18" charset="77"/>
              </a:rPr>
              <a:t> </a:t>
            </a:r>
          </a:p>
          <a:p>
            <a:r>
              <a:rPr lang="fr-FR" sz="1600" dirty="0">
                <a:latin typeface="Amasis MT Pro" panose="02040504050005020304" pitchFamily="18" charset="77"/>
              </a:rPr>
              <a:t>Marié/4 enfants</a:t>
            </a:r>
          </a:p>
          <a:p>
            <a:r>
              <a:rPr lang="fr-FR" sz="1600" dirty="0">
                <a:latin typeface="Amasis MT Pro" panose="02040504050005020304" pitchFamily="18" charset="77"/>
              </a:rPr>
              <a:t>Puteaux</a:t>
            </a:r>
          </a:p>
          <a:p>
            <a:r>
              <a:rPr lang="fr-FR" sz="1600" dirty="0">
                <a:latin typeface="Amasis MT Pro" panose="02040504050005020304" pitchFamily="18" charset="77"/>
              </a:rPr>
              <a:t>Déterminée </a:t>
            </a:r>
          </a:p>
        </p:txBody>
      </p:sp>
      <p:sp>
        <p:nvSpPr>
          <p:cNvPr id="8" name="Rectangle : coins arrondis 7">
            <a:extLst>
              <a:ext uri="{FF2B5EF4-FFF2-40B4-BE49-F238E27FC236}">
                <a16:creationId xmlns:a16="http://schemas.microsoft.com/office/drawing/2014/main" id="{E0C6DC78-DD2B-AE42-AFA8-3F2652B00EAC}"/>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Débordée</a:t>
            </a:r>
          </a:p>
        </p:txBody>
      </p:sp>
      <p:sp>
        <p:nvSpPr>
          <p:cNvPr id="9" name="Rectangle : coins arrondis 8">
            <a:extLst>
              <a:ext uri="{FF2B5EF4-FFF2-40B4-BE49-F238E27FC236}">
                <a16:creationId xmlns:a16="http://schemas.microsoft.com/office/drawing/2014/main" id="{E0F07A4A-3B75-3E43-B226-A214ED9EA3EF}"/>
              </a:ext>
            </a:extLst>
          </p:cNvPr>
          <p:cNvSpPr/>
          <p:nvPr/>
        </p:nvSpPr>
        <p:spPr>
          <a:xfrm>
            <a:off x="1464257" y="2822337"/>
            <a:ext cx="1301036"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Pressée</a:t>
            </a:r>
          </a:p>
        </p:txBody>
      </p:sp>
      <p:sp>
        <p:nvSpPr>
          <p:cNvPr id="10" name="Rectangle : coins arrondis 9">
            <a:extLst>
              <a:ext uri="{FF2B5EF4-FFF2-40B4-BE49-F238E27FC236}">
                <a16:creationId xmlns:a16="http://schemas.microsoft.com/office/drawing/2014/main" id="{D9190B0C-6074-FE41-B805-F39D2DCE732D}"/>
              </a:ext>
            </a:extLst>
          </p:cNvPr>
          <p:cNvSpPr/>
          <p:nvPr/>
        </p:nvSpPr>
        <p:spPr>
          <a:xfrm>
            <a:off x="2845025" y="2838042"/>
            <a:ext cx="1258025"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Aventurier</a:t>
            </a:r>
          </a:p>
        </p:txBody>
      </p:sp>
      <p:sp>
        <p:nvSpPr>
          <p:cNvPr id="11" name="ZoneTexte 10">
            <a:extLst>
              <a:ext uri="{FF2B5EF4-FFF2-40B4-BE49-F238E27FC236}">
                <a16:creationId xmlns:a16="http://schemas.microsoft.com/office/drawing/2014/main" id="{BA9A8FC2-1993-5C46-A3FB-490039D0F499}"/>
              </a:ext>
            </a:extLst>
          </p:cNvPr>
          <p:cNvSpPr txBox="1"/>
          <p:nvPr/>
        </p:nvSpPr>
        <p:spPr>
          <a:xfrm>
            <a:off x="4186260" y="1203839"/>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12" name="Rectangle : coins arrondis 11">
            <a:extLst>
              <a:ext uri="{FF2B5EF4-FFF2-40B4-BE49-F238E27FC236}">
                <a16:creationId xmlns:a16="http://schemas.microsoft.com/office/drawing/2014/main" id="{AE308FCB-1D23-9E44-A8CF-5C6C184C3FFE}"/>
              </a:ext>
            </a:extLst>
          </p:cNvPr>
          <p:cNvSpPr/>
          <p:nvPr/>
        </p:nvSpPr>
        <p:spPr>
          <a:xfrm>
            <a:off x="4281955" y="1675519"/>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3" name="Rectangle : coins arrondis 12">
            <a:extLst>
              <a:ext uri="{FF2B5EF4-FFF2-40B4-BE49-F238E27FC236}">
                <a16:creationId xmlns:a16="http://schemas.microsoft.com/office/drawing/2014/main" id="{C8FB7B41-C698-2D44-A11E-35A69A3648F3}"/>
              </a:ext>
            </a:extLst>
          </p:cNvPr>
          <p:cNvSpPr/>
          <p:nvPr/>
        </p:nvSpPr>
        <p:spPr>
          <a:xfrm>
            <a:off x="6000480" y="2205739"/>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14" name="Rectangle : coins arrondis 13">
            <a:extLst>
              <a:ext uri="{FF2B5EF4-FFF2-40B4-BE49-F238E27FC236}">
                <a16:creationId xmlns:a16="http://schemas.microsoft.com/office/drawing/2014/main" id="{4E08C5A5-39F7-3348-A71A-0549FBA7619C}"/>
              </a:ext>
            </a:extLst>
          </p:cNvPr>
          <p:cNvSpPr/>
          <p:nvPr/>
        </p:nvSpPr>
        <p:spPr>
          <a:xfrm>
            <a:off x="4297997" y="276657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15" name="Rectangle : coins arrondis 14">
            <a:extLst>
              <a:ext uri="{FF2B5EF4-FFF2-40B4-BE49-F238E27FC236}">
                <a16:creationId xmlns:a16="http://schemas.microsoft.com/office/drawing/2014/main" id="{C201BF58-68F9-0749-B420-0AF8C0F96603}"/>
              </a:ext>
            </a:extLst>
          </p:cNvPr>
          <p:cNvSpPr/>
          <p:nvPr/>
        </p:nvSpPr>
        <p:spPr>
          <a:xfrm>
            <a:off x="4297997" y="2205739"/>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Famille </a:t>
            </a:r>
          </a:p>
        </p:txBody>
      </p:sp>
      <p:sp>
        <p:nvSpPr>
          <p:cNvPr id="16" name="ZoneTexte 15">
            <a:extLst>
              <a:ext uri="{FF2B5EF4-FFF2-40B4-BE49-F238E27FC236}">
                <a16:creationId xmlns:a16="http://schemas.microsoft.com/office/drawing/2014/main" id="{765DF58A-4E5E-A046-964D-B94AF08385FB}"/>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17" name="ZoneTexte 16">
            <a:extLst>
              <a:ext uri="{FF2B5EF4-FFF2-40B4-BE49-F238E27FC236}">
                <a16:creationId xmlns:a16="http://schemas.microsoft.com/office/drawing/2014/main" id="{FA68676A-214A-724C-B039-8586B508D012}"/>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18" name="ZoneTexte 17">
            <a:extLst>
              <a:ext uri="{FF2B5EF4-FFF2-40B4-BE49-F238E27FC236}">
                <a16:creationId xmlns:a16="http://schemas.microsoft.com/office/drawing/2014/main" id="{13F74C81-5E8F-FB41-96F4-C0E6478B770A}"/>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19" name="ZoneTexte 18">
            <a:extLst>
              <a:ext uri="{FF2B5EF4-FFF2-40B4-BE49-F238E27FC236}">
                <a16:creationId xmlns:a16="http://schemas.microsoft.com/office/drawing/2014/main" id="{F100E292-3C69-C34F-A07D-30F25380067D}"/>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0" name="ZoneTexte 19">
            <a:extLst>
              <a:ext uri="{FF2B5EF4-FFF2-40B4-BE49-F238E27FC236}">
                <a16:creationId xmlns:a16="http://schemas.microsoft.com/office/drawing/2014/main" id="{5B5A6A4F-2BF0-1441-A6E4-3ED43B2E1497}"/>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1" name="Rectangle : coins arrondis 20">
            <a:extLst>
              <a:ext uri="{FF2B5EF4-FFF2-40B4-BE49-F238E27FC236}">
                <a16:creationId xmlns:a16="http://schemas.microsoft.com/office/drawing/2014/main" id="{383CA91C-7A74-5B4A-903A-BA28E2A886F7}"/>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 coins arrondis 21">
            <a:extLst>
              <a:ext uri="{FF2B5EF4-FFF2-40B4-BE49-F238E27FC236}">
                <a16:creationId xmlns:a16="http://schemas.microsoft.com/office/drawing/2014/main" id="{539A2B12-3E06-0B4A-8E8A-6E814F0FB568}"/>
              </a:ext>
            </a:extLst>
          </p:cNvPr>
          <p:cNvSpPr/>
          <p:nvPr/>
        </p:nvSpPr>
        <p:spPr>
          <a:xfrm>
            <a:off x="11128797" y="1960388"/>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29782F44-38BC-784F-B8BF-CD3EF492E57E}"/>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0AD382A0-9F97-B446-9ECC-C31E80A3D12F}"/>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a:extLst>
              <a:ext uri="{FF2B5EF4-FFF2-40B4-BE49-F238E27FC236}">
                <a16:creationId xmlns:a16="http://schemas.microsoft.com/office/drawing/2014/main" id="{D7E123F7-83F9-1B47-97CD-85352F900873}"/>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26" name="ZoneTexte 25">
            <a:extLst>
              <a:ext uri="{FF2B5EF4-FFF2-40B4-BE49-F238E27FC236}">
                <a16:creationId xmlns:a16="http://schemas.microsoft.com/office/drawing/2014/main" id="{0D63BBFC-5FD8-6646-850D-559AFCAEE6D9}"/>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27" name="ZoneTexte 26">
            <a:extLst>
              <a:ext uri="{FF2B5EF4-FFF2-40B4-BE49-F238E27FC236}">
                <a16:creationId xmlns:a16="http://schemas.microsoft.com/office/drawing/2014/main" id="{CE7767DD-6828-B749-B312-A966748F2B96}"/>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28" name="ZoneTexte 27">
            <a:extLst>
              <a:ext uri="{FF2B5EF4-FFF2-40B4-BE49-F238E27FC236}">
                <a16:creationId xmlns:a16="http://schemas.microsoft.com/office/drawing/2014/main" id="{9B14DDDE-43C9-4E45-97F3-5CE3D83F39AC}"/>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29" name="ZoneTexte 28">
            <a:extLst>
              <a:ext uri="{FF2B5EF4-FFF2-40B4-BE49-F238E27FC236}">
                <a16:creationId xmlns:a16="http://schemas.microsoft.com/office/drawing/2014/main" id="{881C14C1-AEF5-4541-BB20-33D9F6A1EF46}"/>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0" name="ZoneTexte 29">
            <a:extLst>
              <a:ext uri="{FF2B5EF4-FFF2-40B4-BE49-F238E27FC236}">
                <a16:creationId xmlns:a16="http://schemas.microsoft.com/office/drawing/2014/main" id="{8DA71640-3D25-3B46-9A08-C71490E91296}"/>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1" name="ZoneTexte 30">
            <a:extLst>
              <a:ext uri="{FF2B5EF4-FFF2-40B4-BE49-F238E27FC236}">
                <a16:creationId xmlns:a16="http://schemas.microsoft.com/office/drawing/2014/main" id="{D8CA6623-1482-B340-94F8-5BE381A1FCCC}"/>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2" name="Rectangle : coins arrondis 31">
            <a:extLst>
              <a:ext uri="{FF2B5EF4-FFF2-40B4-BE49-F238E27FC236}">
                <a16:creationId xmlns:a16="http://schemas.microsoft.com/office/drawing/2014/main" id="{1A0048E1-A6E3-F54F-ADBC-42F3E041D28D}"/>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 coins arrondis 32">
            <a:extLst>
              <a:ext uri="{FF2B5EF4-FFF2-40B4-BE49-F238E27FC236}">
                <a16:creationId xmlns:a16="http://schemas.microsoft.com/office/drawing/2014/main" id="{EDFBA2F0-74B9-6A42-8E2E-7F92C2FC8AD6}"/>
              </a:ext>
            </a:extLst>
          </p:cNvPr>
          <p:cNvSpPr/>
          <p:nvPr/>
        </p:nvSpPr>
        <p:spPr>
          <a:xfrm>
            <a:off x="8559163" y="3967976"/>
            <a:ext cx="3090710" cy="25009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7856FD0A-FFB1-944D-9CEE-F7DE112F80F8}"/>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9209E25E-D27A-D246-86A9-F8D2B8FF185E}"/>
              </a:ext>
            </a:extLst>
          </p:cNvPr>
          <p:cNvSpPr/>
          <p:nvPr/>
        </p:nvSpPr>
        <p:spPr>
          <a:xfrm>
            <a:off x="8583224" y="4489144"/>
            <a:ext cx="2558133" cy="26178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 coins arrondis 35">
            <a:extLst>
              <a:ext uri="{FF2B5EF4-FFF2-40B4-BE49-F238E27FC236}">
                <a16:creationId xmlns:a16="http://schemas.microsoft.com/office/drawing/2014/main" id="{8D7B90E6-DAC4-CD40-8AEA-618D9F34A2E2}"/>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CE9FDE63-552A-5548-8ACA-9F8F3CCB4F21}"/>
              </a:ext>
            </a:extLst>
          </p:cNvPr>
          <p:cNvSpPr/>
          <p:nvPr/>
        </p:nvSpPr>
        <p:spPr>
          <a:xfrm>
            <a:off x="8589885" y="5026971"/>
            <a:ext cx="3121817" cy="260474"/>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2B2643D5-187D-5747-B7E8-2ED96AC99482}"/>
              </a:ext>
            </a:extLst>
          </p:cNvPr>
          <p:cNvSpPr txBox="1"/>
          <p:nvPr/>
        </p:nvSpPr>
        <p:spPr>
          <a:xfrm>
            <a:off x="9850480" y="5825674"/>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39" name="ZoneTexte 38">
            <a:extLst>
              <a:ext uri="{FF2B5EF4-FFF2-40B4-BE49-F238E27FC236}">
                <a16:creationId xmlns:a16="http://schemas.microsoft.com/office/drawing/2014/main" id="{86FA1E2A-28EB-7D40-AB15-13CA8F5727C2}"/>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40" name="ZoneTexte 39">
            <a:extLst>
              <a:ext uri="{FF2B5EF4-FFF2-40B4-BE49-F238E27FC236}">
                <a16:creationId xmlns:a16="http://schemas.microsoft.com/office/drawing/2014/main" id="{CD3B5D0E-3243-9E4D-9B38-C2A3C4239847}"/>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43" name="Image 42" descr="Une image contenant personne, homme, intérieur&#10;&#10;Description générée automatiquement">
            <a:extLst>
              <a:ext uri="{FF2B5EF4-FFF2-40B4-BE49-F238E27FC236}">
                <a16:creationId xmlns:a16="http://schemas.microsoft.com/office/drawing/2014/main" id="{DDFE60C0-AE8C-014B-A90F-E88FFF1080A1}"/>
              </a:ext>
            </a:extLst>
          </p:cNvPr>
          <p:cNvPicPr>
            <a:picLocks noChangeAspect="1"/>
          </p:cNvPicPr>
          <p:nvPr/>
        </p:nvPicPr>
        <p:blipFill rotWithShape="1">
          <a:blip r:embed="rId2"/>
          <a:srcRect l="19705" t="-1" r="1" b="7631"/>
          <a:stretch/>
        </p:blipFill>
        <p:spPr>
          <a:xfrm>
            <a:off x="511019" y="3429000"/>
            <a:ext cx="2535618" cy="1964266"/>
          </a:xfrm>
          <a:prstGeom prst="rect">
            <a:avLst/>
          </a:prstGeom>
          <a:ln w="57150">
            <a:solidFill>
              <a:srgbClr val="FF9F0A"/>
            </a:solidFill>
          </a:ln>
        </p:spPr>
      </p:pic>
    </p:spTree>
    <p:extLst>
      <p:ext uri="{BB962C8B-B14F-4D97-AF65-F5344CB8AC3E}">
        <p14:creationId xmlns:p14="http://schemas.microsoft.com/office/powerpoint/2010/main" val="2751493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732</Words>
  <Application>Microsoft Macintosh PowerPoint</Application>
  <PresentationFormat>Grand écran</PresentationFormat>
  <Paragraphs>211</Paragraphs>
  <Slides>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Amasis MT Pro</vt:lpstr>
      <vt:lpstr>Amasis MT Pro Black</vt:lpstr>
      <vt:lpstr>Amasis MT Pro Medium</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Keltoum belkadi</dc:creator>
  <cp:lastModifiedBy>Keltoum belkadi</cp:lastModifiedBy>
  <cp:revision>18</cp:revision>
  <dcterms:created xsi:type="dcterms:W3CDTF">2021-05-07T14:06:10Z</dcterms:created>
  <dcterms:modified xsi:type="dcterms:W3CDTF">2021-05-07T17:39:16Z</dcterms:modified>
</cp:coreProperties>
</file>