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84FF"/>
    <a:srgbClr val="FF9F0A"/>
    <a:srgbClr val="ED8E8C"/>
    <a:srgbClr val="009D98"/>
    <a:srgbClr val="FFD60A"/>
    <a:srgbClr val="E95800"/>
    <a:srgbClr val="F31725"/>
    <a:srgbClr val="E86800"/>
    <a:srgbClr val="C36E00"/>
    <a:srgbClr val="FFCB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654"/>
  </p:normalViewPr>
  <p:slideViewPr>
    <p:cSldViewPr snapToGrid="0" snapToObjects="1">
      <p:cViewPr>
        <p:scale>
          <a:sx n="80" d="100"/>
          <a:sy n="80" d="100"/>
        </p:scale>
        <p:origin x="33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F857C8-20E4-9342-AE52-63826F45CE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1A64F2-3A57-0940-B367-E70E5119B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3D5D9D-9514-4741-ACF3-0E3D1042395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078727E4-FADC-5E4E-9281-CB6141491A5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10E241A-E9C0-5F46-AA5E-F5993CD6D41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1605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F4D66-B1EF-2D47-A3AB-B2B559B08C5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66C1126-0DEC-5145-BCAE-A43C91B96A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21DCA6-E199-4B40-ADBC-7AB15B6685EC}"/>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0F45B795-75EF-DC4D-811C-124BD463A40B}"/>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F766AA1-8443-1443-A7F4-8D28BC63152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65082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B4086C-5DB2-2042-937D-97EEB1B5BB1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5921712-D46D-2F48-98F9-AE6F3CF9963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5AFECA-92D7-4E40-819B-DE3ABD2BB393}"/>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1816D78A-B13E-B141-A397-BAF3940E00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BD62A6-85C2-034F-A438-28FB396104BC}"/>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99720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136DDF-3161-F44A-9EEB-17BAF15815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17F7B7-A4B2-E84E-8666-47761698C30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200402-A41C-0B46-9822-465BC7E542AB}"/>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9DA2AD6B-10C2-B847-9403-3B647CCEE6F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6C3C035-88CD-6546-B0C9-24E80EA2A675}"/>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49879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B6DD8-0BCA-6746-9C37-1AE95364A9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A2D592-C3A8-744D-AD3C-622CAF749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496AC89-EFB8-3E4E-B45B-D8D77EEBA484}"/>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B95F32A7-36A0-844B-8D34-3DE860B2E36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CFB8E40-4392-084C-9E17-9C0F7F9391A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24024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C74CB-ACE6-9A41-B12F-63CD69F041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277889-A387-7E45-AEAE-4F89A1756B1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26D747-F2ED-8E43-974F-69381A0E73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226D71-B6DC-B349-9880-4FE6C24E180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134047C7-4496-9A45-B7C3-66FB44B1746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7EEE6A0B-6476-FC4B-8F35-029715D32844}"/>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40714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D862D-C2DD-D647-966C-2AF7091BE5B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377E2EC-5768-5342-AC15-5BB35463A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A6442BC-9879-0E4E-9017-2EF2645A00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0C48320-AB68-5D48-AB5D-437560C04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34C7EB7-FBCB-CD41-86FA-9B7A6547DC2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8E552D7-DADF-3343-908A-765774EEB0D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8" name="Espace réservé du pied de page 7">
            <a:extLst>
              <a:ext uri="{FF2B5EF4-FFF2-40B4-BE49-F238E27FC236}">
                <a16:creationId xmlns:a16="http://schemas.microsoft.com/office/drawing/2014/main" id="{4139A1D2-D226-0247-AAAD-4D20470795B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B937D6B-F2BE-354B-B2FC-9D1252E6C13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49087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3A6B6-D9D0-E74B-B756-AA1F5424A7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58FCFB-FBF9-6146-924D-FBC895E814FD}"/>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4" name="Espace réservé du pied de page 3">
            <a:extLst>
              <a:ext uri="{FF2B5EF4-FFF2-40B4-BE49-F238E27FC236}">
                <a16:creationId xmlns:a16="http://schemas.microsoft.com/office/drawing/2014/main" id="{C30BB12D-1CE0-ED45-B084-5C27DC6F7688}"/>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C825BDE2-1179-CC4A-98A7-1588D8A6DCE7}"/>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61884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88272E-297C-2544-90A6-E253CF6972BF}"/>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3" name="Espace réservé du pied de page 2">
            <a:extLst>
              <a:ext uri="{FF2B5EF4-FFF2-40B4-BE49-F238E27FC236}">
                <a16:creationId xmlns:a16="http://schemas.microsoft.com/office/drawing/2014/main" id="{DAD7E0D5-CDEB-4646-A51E-A3A9B0C29B22}"/>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09AE0F1-9B20-CD44-BB40-F7A8AC421D5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80650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82700-5E01-1B4B-8859-D0610D30F6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7CFF11-F1D1-054D-8A69-C5A7B76F9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D22F8F-C7EE-3C44-9757-B3F07D02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349F9AC-42A3-884D-9F67-DEB0B1F3D1B6}"/>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5F97895B-5603-FA4C-9BC5-CE9E0DE17129}"/>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D725F5D1-BFE3-7E4D-9AD6-B7846691EB1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71068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C8043-FBE4-7949-BCFB-AE0C2DAEC5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280933A-2F38-854C-ACCE-DF155BD21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AB7D1CBF-1CB9-DE42-8597-ED11AF10D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F4D2B9-F20E-2945-ADD2-AA8C054A8A6D}"/>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707351A8-B210-BA47-BAED-4729536103F2}"/>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491AB2E6-58D2-A44A-85F0-D189A7F28CB0}"/>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03924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D809DA-D228-8546-83D3-89113F907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7C7D9D6-E1B5-4141-98A9-AB7F6AF37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E67539-9A6A-944A-9647-4F5EACFD4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C8E89313-7ABA-CC4D-8183-90F3A3A8E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149BFA94-4CF9-D448-9356-BC8A14353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081BD-3140-254D-9B9B-CEF5A13638CE}" type="slidenum">
              <a:rPr lang="fr-FR" smtClean="0"/>
              <a:t>‹N°›</a:t>
            </a:fld>
            <a:endParaRPr lang="fr-FR" dirty="0"/>
          </a:p>
        </p:txBody>
      </p:sp>
    </p:spTree>
    <p:extLst>
      <p:ext uri="{BB962C8B-B14F-4D97-AF65-F5344CB8AC3E}">
        <p14:creationId xmlns:p14="http://schemas.microsoft.com/office/powerpoint/2010/main" val="2353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2F3A54E-6582-7540-8C4E-CEA8F315FF64}"/>
              </a:ext>
            </a:extLst>
          </p:cNvPr>
          <p:cNvSpPr/>
          <p:nvPr/>
        </p:nvSpPr>
        <p:spPr>
          <a:xfrm>
            <a:off x="-200025" y="-200025"/>
            <a:ext cx="12630150" cy="132873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Laurent</a:t>
            </a:r>
            <a:r>
              <a:rPr lang="fr-FR" sz="4800" b="1" dirty="0">
                <a:latin typeface="Amasis MT Pro" panose="02040504050005020304" pitchFamily="18" charset="77"/>
              </a:rPr>
              <a:t> ROUACHE </a:t>
            </a:r>
          </a:p>
        </p:txBody>
      </p:sp>
      <p:sp>
        <p:nvSpPr>
          <p:cNvPr id="6" name="Rectangle : coins arrondis 5">
            <a:extLst>
              <a:ext uri="{FF2B5EF4-FFF2-40B4-BE49-F238E27FC236}">
                <a16:creationId xmlns:a16="http://schemas.microsoft.com/office/drawing/2014/main" id="{E6D62620-C6B5-4748-A229-8425EB8E9BEB}"/>
              </a:ext>
            </a:extLst>
          </p:cNvPr>
          <p:cNvSpPr/>
          <p:nvPr/>
        </p:nvSpPr>
        <p:spPr>
          <a:xfrm>
            <a:off x="151967" y="5518270"/>
            <a:ext cx="3422822" cy="12148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être efficace mais aussi produire de la qualité qui fidélise la clientèle mais aussi l’agrandit »</a:t>
            </a:r>
          </a:p>
        </p:txBody>
      </p:sp>
      <p:sp>
        <p:nvSpPr>
          <p:cNvPr id="8" name="Rectangle : coins arrondis 7">
            <a:extLst>
              <a:ext uri="{FF2B5EF4-FFF2-40B4-BE49-F238E27FC236}">
                <a16:creationId xmlns:a16="http://schemas.microsoft.com/office/drawing/2014/main" id="{449F861C-E480-D749-8560-14B796C63BF9}"/>
              </a:ext>
            </a:extLst>
          </p:cNvPr>
          <p:cNvSpPr/>
          <p:nvPr/>
        </p:nvSpPr>
        <p:spPr>
          <a:xfrm>
            <a:off x="4281955" y="3495542"/>
            <a:ext cx="3699996" cy="32375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latin typeface="Amasis MT Pro" panose="02040504050005020304" pitchFamily="18" charset="77"/>
              </a:rPr>
              <a:t>Laurent est pizzaiolo depuis 3 ans dans une franchise OC Pizza. Il fait son métier par passion. Son objectif est de pouvoir à son tour ouvrir son propre resautant. Il aime optimiser son travail pour être plus efficace mais aussi produire de la qualité dans ses pizzas. Fan de sport il aime les soirées entre amis  et  en profite pour tester la concurrence via les appli spécialisées.</a:t>
            </a:r>
          </a:p>
        </p:txBody>
      </p:sp>
      <p:sp>
        <p:nvSpPr>
          <p:cNvPr id="7" name="ZoneTexte 6">
            <a:extLst>
              <a:ext uri="{FF2B5EF4-FFF2-40B4-BE49-F238E27FC236}">
                <a16:creationId xmlns:a16="http://schemas.microsoft.com/office/drawing/2014/main" id="{A25B5E69-4504-3745-97F6-76AE0466675A}"/>
              </a:ext>
            </a:extLst>
          </p:cNvPr>
          <p:cNvSpPr txBox="1"/>
          <p:nvPr/>
        </p:nvSpPr>
        <p:spPr>
          <a:xfrm>
            <a:off x="585418" y="1155908"/>
            <a:ext cx="2304448" cy="3046988"/>
          </a:xfrm>
          <a:prstGeom prst="rect">
            <a:avLst/>
          </a:prstGeom>
          <a:noFill/>
        </p:spPr>
        <p:txBody>
          <a:bodyPr wrap="square" numCol="2" rtlCol="0">
            <a:spAutoFit/>
          </a:bodyPr>
          <a:lstStyle/>
          <a:p>
            <a:r>
              <a:rPr lang="fr-FR" sz="1600" b="1" dirty="0">
                <a:solidFill>
                  <a:schemeClr val="accent6">
                    <a:lumMod val="50000"/>
                  </a:schemeClr>
                </a:solidFill>
                <a:latin typeface="Amasis MT Pro" panose="02040504050005020304" pitchFamily="18" charset="77"/>
              </a:rPr>
              <a:t>Age</a:t>
            </a:r>
          </a:p>
          <a:p>
            <a:r>
              <a:rPr lang="fr-FR" sz="1600" b="1" dirty="0">
                <a:solidFill>
                  <a:schemeClr val="accent6">
                    <a:lumMod val="50000"/>
                  </a:schemeClr>
                </a:solidFill>
                <a:latin typeface="Amasis MT Pro" panose="02040504050005020304" pitchFamily="18" charset="77"/>
              </a:rPr>
              <a:t>Métier </a:t>
            </a:r>
          </a:p>
          <a:p>
            <a:r>
              <a:rPr lang="fr-FR" sz="1600" b="1" dirty="0">
                <a:solidFill>
                  <a:schemeClr val="accent6">
                    <a:lumMod val="50000"/>
                  </a:schemeClr>
                </a:solidFill>
                <a:latin typeface="Amasis MT Pro" panose="02040504050005020304" pitchFamily="18" charset="77"/>
              </a:rPr>
              <a:t>Salaire </a:t>
            </a:r>
          </a:p>
          <a:p>
            <a:r>
              <a:rPr lang="fr-FR" sz="1600" b="1" dirty="0">
                <a:solidFill>
                  <a:schemeClr val="accent6">
                    <a:lumMod val="50000"/>
                  </a:schemeClr>
                </a:solidFill>
                <a:latin typeface="Amasis MT Pro" panose="02040504050005020304" pitchFamily="18" charset="77"/>
              </a:rPr>
              <a:t>Situation</a:t>
            </a:r>
          </a:p>
          <a:p>
            <a:r>
              <a:rPr lang="fr-FR" sz="1600" b="1" dirty="0">
                <a:solidFill>
                  <a:schemeClr val="accent6">
                    <a:lumMod val="50000"/>
                  </a:schemeClr>
                </a:solidFill>
                <a:latin typeface="Amasis MT Pro" panose="02040504050005020304" pitchFamily="18" charset="77"/>
              </a:rPr>
              <a:t>Ville </a:t>
            </a:r>
          </a:p>
          <a:p>
            <a:r>
              <a:rPr lang="fr-FR" sz="1600" b="1" dirty="0">
                <a:solidFill>
                  <a:schemeClr val="accent6">
                    <a:lumMod val="50000"/>
                  </a:schemeClr>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23 ans</a:t>
            </a:r>
          </a:p>
          <a:p>
            <a:r>
              <a:rPr lang="fr-FR" sz="1600" dirty="0">
                <a:latin typeface="Amasis MT Pro" panose="02040504050005020304" pitchFamily="18" charset="77"/>
              </a:rPr>
              <a:t>Pizzaiolo</a:t>
            </a:r>
          </a:p>
          <a:p>
            <a:r>
              <a:rPr lang="fr-FR" sz="1600" dirty="0">
                <a:latin typeface="Amasis MT Pro" panose="02040504050005020304" pitchFamily="18" charset="77"/>
              </a:rPr>
              <a:t>1460 €</a:t>
            </a:r>
          </a:p>
          <a:p>
            <a:r>
              <a:rPr lang="fr-FR" sz="1600" dirty="0">
                <a:latin typeface="Amasis MT Pro" panose="02040504050005020304" pitchFamily="18" charset="77"/>
              </a:rPr>
              <a:t>Célibataire</a:t>
            </a:r>
          </a:p>
          <a:p>
            <a:r>
              <a:rPr lang="fr-FR" sz="1600" dirty="0">
                <a:latin typeface="Amasis MT Pro" panose="02040504050005020304" pitchFamily="18" charset="77"/>
              </a:rPr>
              <a:t>Nanterre</a:t>
            </a:r>
          </a:p>
          <a:p>
            <a:r>
              <a:rPr lang="fr-FR" sz="1600" dirty="0">
                <a:latin typeface="Amasis MT Pro" panose="02040504050005020304" pitchFamily="18" charset="77"/>
              </a:rPr>
              <a:t>Dynamique</a:t>
            </a:r>
          </a:p>
        </p:txBody>
      </p:sp>
      <p:sp>
        <p:nvSpPr>
          <p:cNvPr id="9" name="Rectangle : coins arrondis 8">
            <a:extLst>
              <a:ext uri="{FF2B5EF4-FFF2-40B4-BE49-F238E27FC236}">
                <a16:creationId xmlns:a16="http://schemas.microsoft.com/office/drawing/2014/main" id="{2ED1C85D-1CD3-3248-81A3-163D6396F162}"/>
              </a:ext>
            </a:extLst>
          </p:cNvPr>
          <p:cNvSpPr/>
          <p:nvPr/>
        </p:nvSpPr>
        <p:spPr>
          <a:xfrm>
            <a:off x="143513" y="2791898"/>
            <a:ext cx="1107772" cy="352298"/>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Ordonné</a:t>
            </a:r>
          </a:p>
        </p:txBody>
      </p:sp>
      <p:sp>
        <p:nvSpPr>
          <p:cNvPr id="10" name="Rectangle : coins arrondis 9">
            <a:extLst>
              <a:ext uri="{FF2B5EF4-FFF2-40B4-BE49-F238E27FC236}">
                <a16:creationId xmlns:a16="http://schemas.microsoft.com/office/drawing/2014/main" id="{7293DED9-8BAD-8243-B042-8D8E489C3DEC}"/>
              </a:ext>
            </a:extLst>
          </p:cNvPr>
          <p:cNvSpPr/>
          <p:nvPr/>
        </p:nvSpPr>
        <p:spPr>
          <a:xfrm>
            <a:off x="1301038" y="2791897"/>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1" name="Rectangle : coins arrondis 10">
            <a:extLst>
              <a:ext uri="{FF2B5EF4-FFF2-40B4-BE49-F238E27FC236}">
                <a16:creationId xmlns:a16="http://schemas.microsoft.com/office/drawing/2014/main" id="{DD52DDF7-D802-394D-8F94-9C19943073F5}"/>
              </a:ext>
            </a:extLst>
          </p:cNvPr>
          <p:cNvSpPr/>
          <p:nvPr/>
        </p:nvSpPr>
        <p:spPr>
          <a:xfrm>
            <a:off x="2458563" y="2791896"/>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pic>
        <p:nvPicPr>
          <p:cNvPr id="13" name="Image 12" descr="Une image contenant personne, homme, intérieur&#10;&#10;Description générée automatiquement">
            <a:extLst>
              <a:ext uri="{FF2B5EF4-FFF2-40B4-BE49-F238E27FC236}">
                <a16:creationId xmlns:a16="http://schemas.microsoft.com/office/drawing/2014/main" id="{D40F24B3-C485-A24E-9E58-54E8861604C9}"/>
              </a:ext>
            </a:extLst>
          </p:cNvPr>
          <p:cNvPicPr>
            <a:picLocks noChangeAspect="1"/>
          </p:cNvPicPr>
          <p:nvPr/>
        </p:nvPicPr>
        <p:blipFill>
          <a:blip r:embed="rId2"/>
          <a:stretch>
            <a:fillRect/>
          </a:stretch>
        </p:blipFill>
        <p:spPr>
          <a:xfrm>
            <a:off x="535245" y="3356726"/>
            <a:ext cx="2461510" cy="2033422"/>
          </a:xfrm>
          <a:prstGeom prst="rect">
            <a:avLst/>
          </a:prstGeom>
          <a:ln w="57150">
            <a:solidFill>
              <a:schemeClr val="accent6">
                <a:lumMod val="75000"/>
              </a:schemeClr>
            </a:solidFill>
          </a:ln>
        </p:spPr>
      </p:pic>
      <p:sp>
        <p:nvSpPr>
          <p:cNvPr id="14" name="ZoneTexte 13">
            <a:extLst>
              <a:ext uri="{FF2B5EF4-FFF2-40B4-BE49-F238E27FC236}">
                <a16:creationId xmlns:a16="http://schemas.microsoft.com/office/drawing/2014/main" id="{0B95D981-3D2F-7C49-BCB8-44AA2C42AF31}"/>
              </a:ext>
            </a:extLst>
          </p:cNvPr>
          <p:cNvSpPr txBox="1"/>
          <p:nvPr/>
        </p:nvSpPr>
        <p:spPr>
          <a:xfrm>
            <a:off x="4186260" y="1203839"/>
            <a:ext cx="2007281"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Centre d’intérêt : </a:t>
            </a:r>
          </a:p>
        </p:txBody>
      </p:sp>
      <p:sp>
        <p:nvSpPr>
          <p:cNvPr id="18" name="Rectangle : coins arrondis 17">
            <a:extLst>
              <a:ext uri="{FF2B5EF4-FFF2-40B4-BE49-F238E27FC236}">
                <a16:creationId xmlns:a16="http://schemas.microsoft.com/office/drawing/2014/main" id="{56867BA1-B660-DE41-B6B8-25F66AFFCA35}"/>
              </a:ext>
            </a:extLst>
          </p:cNvPr>
          <p:cNvSpPr/>
          <p:nvPr/>
        </p:nvSpPr>
        <p:spPr>
          <a:xfrm>
            <a:off x="4281955" y="1675519"/>
            <a:ext cx="1846861"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9" name="Rectangle : coins arrondis 18">
            <a:extLst>
              <a:ext uri="{FF2B5EF4-FFF2-40B4-BE49-F238E27FC236}">
                <a16:creationId xmlns:a16="http://schemas.microsoft.com/office/drawing/2014/main" id="{AA1402B9-1C05-3F48-94EB-2FA666AC7B0C}"/>
              </a:ext>
            </a:extLst>
          </p:cNvPr>
          <p:cNvSpPr/>
          <p:nvPr/>
        </p:nvSpPr>
        <p:spPr>
          <a:xfrm>
            <a:off x="6000480" y="2205739"/>
            <a:ext cx="1533813"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20" name="Rectangle : coins arrondis 19">
            <a:extLst>
              <a:ext uri="{FF2B5EF4-FFF2-40B4-BE49-F238E27FC236}">
                <a16:creationId xmlns:a16="http://schemas.microsoft.com/office/drawing/2014/main" id="{CC692F5A-A8E8-4E4B-8822-0021735CD93F}"/>
              </a:ext>
            </a:extLst>
          </p:cNvPr>
          <p:cNvSpPr/>
          <p:nvPr/>
        </p:nvSpPr>
        <p:spPr>
          <a:xfrm>
            <a:off x="4297997" y="2846784"/>
            <a:ext cx="1846861" cy="352297"/>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21" name="Rectangle : coins arrondis 20">
            <a:extLst>
              <a:ext uri="{FF2B5EF4-FFF2-40B4-BE49-F238E27FC236}">
                <a16:creationId xmlns:a16="http://schemas.microsoft.com/office/drawing/2014/main" id="{A63CE076-7784-8A43-A1AD-B3E597F67B58}"/>
              </a:ext>
            </a:extLst>
          </p:cNvPr>
          <p:cNvSpPr/>
          <p:nvPr/>
        </p:nvSpPr>
        <p:spPr>
          <a:xfrm>
            <a:off x="4297997" y="2205739"/>
            <a:ext cx="1432836"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22" name="ZoneTexte 21">
            <a:extLst>
              <a:ext uri="{FF2B5EF4-FFF2-40B4-BE49-F238E27FC236}">
                <a16:creationId xmlns:a16="http://schemas.microsoft.com/office/drawing/2014/main" id="{4BC5E100-BA0B-B24E-BEF7-40DF02A00829}"/>
              </a:ext>
            </a:extLst>
          </p:cNvPr>
          <p:cNvSpPr txBox="1"/>
          <p:nvPr/>
        </p:nvSpPr>
        <p:spPr>
          <a:xfrm>
            <a:off x="8486007" y="1302617"/>
            <a:ext cx="1186543"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Attentes: </a:t>
            </a:r>
          </a:p>
        </p:txBody>
      </p:sp>
      <p:sp>
        <p:nvSpPr>
          <p:cNvPr id="23" name="ZoneTexte 22">
            <a:extLst>
              <a:ext uri="{FF2B5EF4-FFF2-40B4-BE49-F238E27FC236}">
                <a16:creationId xmlns:a16="http://schemas.microsoft.com/office/drawing/2014/main" id="{756D8887-B92B-0546-8EA2-5886F8A4AC7C}"/>
              </a:ext>
            </a:extLst>
          </p:cNvPr>
          <p:cNvSpPr txBox="1"/>
          <p:nvPr/>
        </p:nvSpPr>
        <p:spPr>
          <a:xfrm>
            <a:off x="8486007" y="3310876"/>
            <a:ext cx="1568827"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Technologie: </a:t>
            </a:r>
          </a:p>
        </p:txBody>
      </p:sp>
      <p:sp>
        <p:nvSpPr>
          <p:cNvPr id="24" name="ZoneTexte 23">
            <a:extLst>
              <a:ext uri="{FF2B5EF4-FFF2-40B4-BE49-F238E27FC236}">
                <a16:creationId xmlns:a16="http://schemas.microsoft.com/office/drawing/2014/main" id="{54B38F45-C4AC-1F4F-8D97-4DD373742979}"/>
              </a:ext>
            </a:extLst>
          </p:cNvPr>
          <p:cNvSpPr txBox="1"/>
          <p:nvPr/>
        </p:nvSpPr>
        <p:spPr>
          <a:xfrm>
            <a:off x="8559163" y="5475167"/>
            <a:ext cx="2582635" cy="369332"/>
          </a:xfrm>
          <a:prstGeom prst="rect">
            <a:avLst/>
          </a:prstGeom>
          <a:noFill/>
        </p:spPr>
        <p:txBody>
          <a:bodyPr wrap="square" rtlCol="0">
            <a:spAutoFit/>
          </a:bodyPr>
          <a:lstStyle/>
          <a:p>
            <a:r>
              <a:rPr lang="fr-FR" dirty="0">
                <a:solidFill>
                  <a:schemeClr val="accent6">
                    <a:lumMod val="50000"/>
                  </a:schemeClr>
                </a:solidFill>
                <a:latin typeface="Amasis MT Pro Medium" panose="02040504050005020304" pitchFamily="18" charset="77"/>
              </a:rPr>
              <a:t>Applications utilisées:  </a:t>
            </a:r>
          </a:p>
        </p:txBody>
      </p:sp>
      <p:sp>
        <p:nvSpPr>
          <p:cNvPr id="25" name="ZoneTexte 24">
            <a:extLst>
              <a:ext uri="{FF2B5EF4-FFF2-40B4-BE49-F238E27FC236}">
                <a16:creationId xmlns:a16="http://schemas.microsoft.com/office/drawing/2014/main" id="{6779C0BC-3843-B84C-9B01-F1854F029696}"/>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6" name="ZoneTexte 25">
            <a:extLst>
              <a:ext uri="{FF2B5EF4-FFF2-40B4-BE49-F238E27FC236}">
                <a16:creationId xmlns:a16="http://schemas.microsoft.com/office/drawing/2014/main" id="{EB2C1285-2CD0-5144-802E-88B65EA0E950}"/>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7" name="Rectangle : coins arrondis 26">
            <a:extLst>
              <a:ext uri="{FF2B5EF4-FFF2-40B4-BE49-F238E27FC236}">
                <a16:creationId xmlns:a16="http://schemas.microsoft.com/office/drawing/2014/main" id="{C9DD1385-64DD-FB44-83C9-206CBE5255E4}"/>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5861D951-4C00-B64A-A100-FBC79CCC304F}"/>
              </a:ext>
            </a:extLst>
          </p:cNvPr>
          <p:cNvSpPr/>
          <p:nvPr/>
        </p:nvSpPr>
        <p:spPr>
          <a:xfrm>
            <a:off x="10611971" y="1961661"/>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96CAA03-A83E-8E4D-A333-1C0622E2C19C}"/>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8A483FAE-CCE9-1E4F-8534-EB6D0D8CC22A}"/>
              </a:ext>
            </a:extLst>
          </p:cNvPr>
          <p:cNvSpPr/>
          <p:nvPr/>
        </p:nvSpPr>
        <p:spPr>
          <a:xfrm>
            <a:off x="10611971" y="2691132"/>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3243EED9-E5A7-BD4D-84AD-402A04AF6DF9}"/>
              </a:ext>
            </a:extLst>
          </p:cNvPr>
          <p:cNvSpPr txBox="1"/>
          <p:nvPr/>
        </p:nvSpPr>
        <p:spPr>
          <a:xfrm>
            <a:off x="11341769" y="2662994"/>
            <a:ext cx="300082" cy="369332"/>
          </a:xfrm>
          <a:prstGeom prst="rect">
            <a:avLst/>
          </a:prstGeom>
          <a:noFill/>
        </p:spPr>
        <p:txBody>
          <a:bodyPr wrap="none" rtlCol="0">
            <a:spAutoFit/>
          </a:bodyPr>
          <a:lstStyle/>
          <a:p>
            <a:r>
              <a:rPr lang="fr-FR" dirty="0"/>
              <a:t>+</a:t>
            </a:r>
          </a:p>
        </p:txBody>
      </p:sp>
      <p:sp>
        <p:nvSpPr>
          <p:cNvPr id="33" name="ZoneTexte 32">
            <a:extLst>
              <a:ext uri="{FF2B5EF4-FFF2-40B4-BE49-F238E27FC236}">
                <a16:creationId xmlns:a16="http://schemas.microsoft.com/office/drawing/2014/main" id="{B5BFC3B7-2890-864B-B5B5-7B8EBF003FB1}"/>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34" name="ZoneTexte 33">
            <a:extLst>
              <a:ext uri="{FF2B5EF4-FFF2-40B4-BE49-F238E27FC236}">
                <a16:creationId xmlns:a16="http://schemas.microsoft.com/office/drawing/2014/main" id="{0102194E-2DBA-E04C-B2C3-365ACCF52493}"/>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35" name="ZoneTexte 34">
            <a:extLst>
              <a:ext uri="{FF2B5EF4-FFF2-40B4-BE49-F238E27FC236}">
                <a16:creationId xmlns:a16="http://schemas.microsoft.com/office/drawing/2014/main" id="{F1E414B6-8D44-834D-900A-A045AB46252D}"/>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6" name="ZoneTexte 35">
            <a:extLst>
              <a:ext uri="{FF2B5EF4-FFF2-40B4-BE49-F238E27FC236}">
                <a16:creationId xmlns:a16="http://schemas.microsoft.com/office/drawing/2014/main" id="{B132589C-3BC6-2943-A525-7CD7FBD836CC}"/>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7" name="ZoneTexte 36">
            <a:extLst>
              <a:ext uri="{FF2B5EF4-FFF2-40B4-BE49-F238E27FC236}">
                <a16:creationId xmlns:a16="http://schemas.microsoft.com/office/drawing/2014/main" id="{B73029D1-1545-AF47-96CF-558F269B343D}"/>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8" name="ZoneTexte 37">
            <a:extLst>
              <a:ext uri="{FF2B5EF4-FFF2-40B4-BE49-F238E27FC236}">
                <a16:creationId xmlns:a16="http://schemas.microsoft.com/office/drawing/2014/main" id="{CC18117A-2839-6347-8518-DD576845C841}"/>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9" name="Rectangle : coins arrondis 38">
            <a:extLst>
              <a:ext uri="{FF2B5EF4-FFF2-40B4-BE49-F238E27FC236}">
                <a16:creationId xmlns:a16="http://schemas.microsoft.com/office/drawing/2014/main" id="{CF90F1AA-F1E3-E748-8E54-CB4B3AC27575}"/>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03453B1D-132B-4640-BED1-3AD624592884}"/>
              </a:ext>
            </a:extLst>
          </p:cNvPr>
          <p:cNvSpPr/>
          <p:nvPr/>
        </p:nvSpPr>
        <p:spPr>
          <a:xfrm>
            <a:off x="8559163" y="3952625"/>
            <a:ext cx="1820079"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 coins arrondis 40">
            <a:extLst>
              <a:ext uri="{FF2B5EF4-FFF2-40B4-BE49-F238E27FC236}">
                <a16:creationId xmlns:a16="http://schemas.microsoft.com/office/drawing/2014/main" id="{94058567-E2B2-824C-815E-8DDA0B09F7A0}"/>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 coins arrondis 41">
            <a:extLst>
              <a:ext uri="{FF2B5EF4-FFF2-40B4-BE49-F238E27FC236}">
                <a16:creationId xmlns:a16="http://schemas.microsoft.com/office/drawing/2014/main" id="{37A751CA-9F5F-DD4B-89F9-5EBCCA4E03E3}"/>
              </a:ext>
            </a:extLst>
          </p:cNvPr>
          <p:cNvSpPr/>
          <p:nvPr/>
        </p:nvSpPr>
        <p:spPr>
          <a:xfrm>
            <a:off x="8583225" y="4489145"/>
            <a:ext cx="2493556" cy="2691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coins arrondis 42">
            <a:extLst>
              <a:ext uri="{FF2B5EF4-FFF2-40B4-BE49-F238E27FC236}">
                <a16:creationId xmlns:a16="http://schemas.microsoft.com/office/drawing/2014/main" id="{4B6A0ECF-90AA-8847-8027-1D77E40E7E2A}"/>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55238D01-9EFF-194E-BA60-4C3A5CD1BFA7}"/>
              </a:ext>
            </a:extLst>
          </p:cNvPr>
          <p:cNvSpPr/>
          <p:nvPr/>
        </p:nvSpPr>
        <p:spPr>
          <a:xfrm>
            <a:off x="8589885" y="5026971"/>
            <a:ext cx="2584114"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532B7FD0-77DD-D14F-AA98-9CDDD1DB801C}"/>
              </a:ext>
            </a:extLst>
          </p:cNvPr>
          <p:cNvSpPr txBox="1"/>
          <p:nvPr/>
        </p:nvSpPr>
        <p:spPr>
          <a:xfrm>
            <a:off x="9844523" y="5827290"/>
            <a:ext cx="1018227"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Delivroo</a:t>
            </a:r>
          </a:p>
        </p:txBody>
      </p:sp>
      <p:sp>
        <p:nvSpPr>
          <p:cNvPr id="46" name="ZoneTexte 45">
            <a:extLst>
              <a:ext uri="{FF2B5EF4-FFF2-40B4-BE49-F238E27FC236}">
                <a16:creationId xmlns:a16="http://schemas.microsoft.com/office/drawing/2014/main" id="{5FC0B963-6604-9449-87F7-572544B92198}"/>
              </a:ext>
            </a:extLst>
          </p:cNvPr>
          <p:cNvSpPr txBox="1"/>
          <p:nvPr/>
        </p:nvSpPr>
        <p:spPr>
          <a:xfrm>
            <a:off x="9111355" y="6215080"/>
            <a:ext cx="1080680"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UberEats</a:t>
            </a:r>
          </a:p>
        </p:txBody>
      </p:sp>
      <p:sp>
        <p:nvSpPr>
          <p:cNvPr id="47" name="ZoneTexte 46">
            <a:extLst>
              <a:ext uri="{FF2B5EF4-FFF2-40B4-BE49-F238E27FC236}">
                <a16:creationId xmlns:a16="http://schemas.microsoft.com/office/drawing/2014/main" id="{0FC864B2-9439-ED40-B1E0-3E973BEC6A94}"/>
              </a:ext>
            </a:extLst>
          </p:cNvPr>
          <p:cNvSpPr txBox="1"/>
          <p:nvPr/>
        </p:nvSpPr>
        <p:spPr>
          <a:xfrm>
            <a:off x="10498703" y="6154428"/>
            <a:ext cx="917174"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JustEat</a:t>
            </a:r>
          </a:p>
        </p:txBody>
      </p:sp>
    </p:spTree>
    <p:extLst>
      <p:ext uri="{BB962C8B-B14F-4D97-AF65-F5344CB8AC3E}">
        <p14:creationId xmlns:p14="http://schemas.microsoft.com/office/powerpoint/2010/main" val="83246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36B64667-4C9A-7943-A9AD-22EB8808678E}"/>
              </a:ext>
            </a:extLst>
          </p:cNvPr>
          <p:cNvSpPr/>
          <p:nvPr/>
        </p:nvSpPr>
        <p:spPr>
          <a:xfrm>
            <a:off x="4188941" y="2458995"/>
            <a:ext cx="3459891" cy="1865870"/>
          </a:xfrm>
          <a:prstGeom prst="ellipse">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PLATEFORME </a:t>
            </a:r>
          </a:p>
          <a:p>
            <a:pPr algn="ctr"/>
            <a:r>
              <a:rPr lang="fr-FR" dirty="0">
                <a:solidFill>
                  <a:schemeClr val="tx1"/>
                </a:solidFill>
              </a:rPr>
              <a:t>SITE OC PIZZA </a:t>
            </a:r>
          </a:p>
          <a:p>
            <a:pPr algn="ctr"/>
            <a:r>
              <a:rPr lang="fr-FR" i="1" dirty="0">
                <a:solidFill>
                  <a:schemeClr val="tx1"/>
                </a:solidFill>
              </a:rPr>
              <a:t>CMS e-commerce</a:t>
            </a:r>
          </a:p>
        </p:txBody>
      </p:sp>
      <p:sp>
        <p:nvSpPr>
          <p:cNvPr id="5" name="Rectangle : coins arrondis 4">
            <a:extLst>
              <a:ext uri="{FF2B5EF4-FFF2-40B4-BE49-F238E27FC236}">
                <a16:creationId xmlns:a16="http://schemas.microsoft.com/office/drawing/2014/main" id="{CA375959-02FF-9740-93AF-1D2F08FC3715}"/>
              </a:ext>
            </a:extLst>
          </p:cNvPr>
          <p:cNvSpPr/>
          <p:nvPr/>
        </p:nvSpPr>
        <p:spPr>
          <a:xfrm>
            <a:off x="4374291" y="577678"/>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PIZZAIOLO</a:t>
            </a:r>
          </a:p>
        </p:txBody>
      </p:sp>
      <p:sp>
        <p:nvSpPr>
          <p:cNvPr id="6" name="Rectangle : coins arrondis 5">
            <a:extLst>
              <a:ext uri="{FF2B5EF4-FFF2-40B4-BE49-F238E27FC236}">
                <a16:creationId xmlns:a16="http://schemas.microsoft.com/office/drawing/2014/main" id="{A0F292BC-E824-7F44-96A9-3C0CB10B075E}"/>
              </a:ext>
            </a:extLst>
          </p:cNvPr>
          <p:cNvSpPr/>
          <p:nvPr/>
        </p:nvSpPr>
        <p:spPr>
          <a:xfrm>
            <a:off x="4374291" y="5465164"/>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7" name="ZoneTexte 6">
            <a:extLst>
              <a:ext uri="{FF2B5EF4-FFF2-40B4-BE49-F238E27FC236}">
                <a16:creationId xmlns:a16="http://schemas.microsoft.com/office/drawing/2014/main" id="{B82CBE53-6B89-2547-87D2-D880DF4C1D18}"/>
              </a:ext>
            </a:extLst>
          </p:cNvPr>
          <p:cNvSpPr txBox="1"/>
          <p:nvPr/>
        </p:nvSpPr>
        <p:spPr>
          <a:xfrm>
            <a:off x="7599018" y="2017266"/>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8" name="ZoneTexte 7">
            <a:extLst>
              <a:ext uri="{FF2B5EF4-FFF2-40B4-BE49-F238E27FC236}">
                <a16:creationId xmlns:a16="http://schemas.microsoft.com/office/drawing/2014/main" id="{07D1DC66-2F68-B64B-B9A8-A66AC545C107}"/>
              </a:ext>
            </a:extLst>
          </p:cNvPr>
          <p:cNvSpPr txBox="1"/>
          <p:nvPr/>
        </p:nvSpPr>
        <p:spPr>
          <a:xfrm>
            <a:off x="7655205" y="4174315"/>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9" name="ZoneTexte 8">
            <a:extLst>
              <a:ext uri="{FF2B5EF4-FFF2-40B4-BE49-F238E27FC236}">
                <a16:creationId xmlns:a16="http://schemas.microsoft.com/office/drawing/2014/main" id="{F5477598-8647-BE43-8BE3-3B794F62792A}"/>
              </a:ext>
            </a:extLst>
          </p:cNvPr>
          <p:cNvSpPr txBox="1"/>
          <p:nvPr/>
        </p:nvSpPr>
        <p:spPr>
          <a:xfrm>
            <a:off x="3432347" y="4174315"/>
            <a:ext cx="572527"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0" name="ZoneTexte 9">
            <a:extLst>
              <a:ext uri="{FF2B5EF4-FFF2-40B4-BE49-F238E27FC236}">
                <a16:creationId xmlns:a16="http://schemas.microsoft.com/office/drawing/2014/main" id="{8E6C251A-2151-854F-B865-161F0D595BCA}"/>
              </a:ext>
            </a:extLst>
          </p:cNvPr>
          <p:cNvSpPr txBox="1"/>
          <p:nvPr/>
        </p:nvSpPr>
        <p:spPr>
          <a:xfrm>
            <a:off x="3386215" y="1989436"/>
            <a:ext cx="556971"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1" name="Flèche vers le haut 10">
            <a:extLst>
              <a:ext uri="{FF2B5EF4-FFF2-40B4-BE49-F238E27FC236}">
                <a16:creationId xmlns:a16="http://schemas.microsoft.com/office/drawing/2014/main" id="{C7133B1B-3F2F-AE49-8140-1629FCFB225C}"/>
              </a:ext>
            </a:extLst>
          </p:cNvPr>
          <p:cNvSpPr/>
          <p:nvPr/>
        </p:nvSpPr>
        <p:spPr>
          <a:xfrm flipH="1">
            <a:off x="6600826" y="4558680"/>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a:extLst>
              <a:ext uri="{FF2B5EF4-FFF2-40B4-BE49-F238E27FC236}">
                <a16:creationId xmlns:a16="http://schemas.microsoft.com/office/drawing/2014/main" id="{5FA8E469-D114-A048-80BE-CE89131B8335}"/>
              </a:ext>
            </a:extLst>
          </p:cNvPr>
          <p:cNvSpPr/>
          <p:nvPr/>
        </p:nvSpPr>
        <p:spPr>
          <a:xfrm flipH="1">
            <a:off x="6557964" y="1516985"/>
            <a:ext cx="271462" cy="842962"/>
          </a:xfrm>
          <a:prstGeom prst="up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a:extLst>
              <a:ext uri="{FF2B5EF4-FFF2-40B4-BE49-F238E27FC236}">
                <a16:creationId xmlns:a16="http://schemas.microsoft.com/office/drawing/2014/main" id="{E4B7BBEF-2819-194F-B288-E850416130E4}"/>
              </a:ext>
            </a:extLst>
          </p:cNvPr>
          <p:cNvSpPr/>
          <p:nvPr/>
        </p:nvSpPr>
        <p:spPr>
          <a:xfrm rot="10800000" flipH="1">
            <a:off x="4925969" y="1536004"/>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a:extLst>
              <a:ext uri="{FF2B5EF4-FFF2-40B4-BE49-F238E27FC236}">
                <a16:creationId xmlns:a16="http://schemas.microsoft.com/office/drawing/2014/main" id="{3A3D7FAA-E020-E64E-B105-CB2B06993988}"/>
              </a:ext>
            </a:extLst>
          </p:cNvPr>
          <p:cNvSpPr/>
          <p:nvPr/>
        </p:nvSpPr>
        <p:spPr>
          <a:xfrm rot="10800000" flipH="1">
            <a:off x="4990585" y="4522961"/>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Connecteur droit avec flèche 21">
            <a:extLst>
              <a:ext uri="{FF2B5EF4-FFF2-40B4-BE49-F238E27FC236}">
                <a16:creationId xmlns:a16="http://schemas.microsoft.com/office/drawing/2014/main" id="{C32E0295-E363-A948-A027-4D0DF7C03659}"/>
              </a:ext>
            </a:extLst>
          </p:cNvPr>
          <p:cNvCxnSpPr/>
          <p:nvPr/>
        </p:nvCxnSpPr>
        <p:spPr>
          <a:xfrm flipH="1">
            <a:off x="7118458" y="2157922"/>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0E1BBCF-D167-7240-BC87-6E01667981AA}"/>
              </a:ext>
            </a:extLst>
          </p:cNvPr>
          <p:cNvCxnSpPr/>
          <p:nvPr/>
        </p:nvCxnSpPr>
        <p:spPr>
          <a:xfrm flipH="1">
            <a:off x="7161706" y="5077080"/>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8C31F7C-D280-CF4B-BF1C-E383FAFC435E}"/>
              </a:ext>
            </a:extLst>
          </p:cNvPr>
          <p:cNvCxnSpPr>
            <a:cxnSpLocks/>
          </p:cNvCxnSpPr>
          <p:nvPr/>
        </p:nvCxnSpPr>
        <p:spPr>
          <a:xfrm>
            <a:off x="3081724" y="5077080"/>
            <a:ext cx="16048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7DC2A73-7869-6A49-BAEA-708BFBC4F755}"/>
              </a:ext>
            </a:extLst>
          </p:cNvPr>
          <p:cNvCxnSpPr>
            <a:cxnSpLocks/>
          </p:cNvCxnSpPr>
          <p:nvPr/>
        </p:nvCxnSpPr>
        <p:spPr>
          <a:xfrm>
            <a:off x="3100385" y="2232942"/>
            <a:ext cx="1700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7CBD599-77F4-9148-9735-6D97511BB006}"/>
              </a:ext>
            </a:extLst>
          </p:cNvPr>
          <p:cNvCxnSpPr>
            <a:cxnSpLocks/>
          </p:cNvCxnSpPr>
          <p:nvPr/>
        </p:nvCxnSpPr>
        <p:spPr>
          <a:xfrm flipH="1">
            <a:off x="7118458" y="1171575"/>
            <a:ext cx="1259422" cy="705488"/>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84526CCF-3160-DF47-AF37-9FD1D9F9746B}"/>
              </a:ext>
            </a:extLst>
          </p:cNvPr>
          <p:cNvSpPr txBox="1"/>
          <p:nvPr/>
        </p:nvSpPr>
        <p:spPr>
          <a:xfrm>
            <a:off x="8377880" y="755695"/>
            <a:ext cx="3328987"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Possibilité d’annulation de commande de la part du client </a:t>
            </a:r>
          </a:p>
        </p:txBody>
      </p:sp>
      <p:sp>
        <p:nvSpPr>
          <p:cNvPr id="30" name="ZoneTexte 29">
            <a:extLst>
              <a:ext uri="{FF2B5EF4-FFF2-40B4-BE49-F238E27FC236}">
                <a16:creationId xmlns:a16="http://schemas.microsoft.com/office/drawing/2014/main" id="{A78F1B74-6B2F-5B43-AEFA-1793C5526003}"/>
              </a:ext>
            </a:extLst>
          </p:cNvPr>
          <p:cNvSpPr txBox="1"/>
          <p:nvPr/>
        </p:nvSpPr>
        <p:spPr>
          <a:xfrm>
            <a:off x="8673671" y="1713616"/>
            <a:ext cx="3328987" cy="923330"/>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Envoi du détails de la commande </a:t>
            </a:r>
          </a:p>
          <a:p>
            <a:pPr marL="285750" indent="-285750">
              <a:buFont typeface="Arial" panose="020B0604020202020204" pitchFamily="34" charset="0"/>
              <a:buChar char="•"/>
            </a:pPr>
            <a:r>
              <a:rPr lang="fr-FR" dirty="0"/>
              <a:t>Recette(s) pizza(s)</a:t>
            </a:r>
          </a:p>
        </p:txBody>
      </p:sp>
      <p:cxnSp>
        <p:nvCxnSpPr>
          <p:cNvPr id="31" name="Connecteur droit avec flèche 30">
            <a:extLst>
              <a:ext uri="{FF2B5EF4-FFF2-40B4-BE49-F238E27FC236}">
                <a16:creationId xmlns:a16="http://schemas.microsoft.com/office/drawing/2014/main" id="{E948C402-BCB4-2149-993D-D4AA78B7A898}"/>
              </a:ext>
            </a:extLst>
          </p:cNvPr>
          <p:cNvCxnSpPr>
            <a:cxnSpLocks/>
          </p:cNvCxnSpPr>
          <p:nvPr/>
        </p:nvCxnSpPr>
        <p:spPr>
          <a:xfrm>
            <a:off x="3061324" y="1419154"/>
            <a:ext cx="1625234" cy="421481"/>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E32D11E-AF03-8A42-B109-88B10F7B54D4}"/>
              </a:ext>
            </a:extLst>
          </p:cNvPr>
          <p:cNvSpPr txBox="1"/>
          <p:nvPr/>
        </p:nvSpPr>
        <p:spPr>
          <a:xfrm>
            <a:off x="134044" y="227609"/>
            <a:ext cx="3534514"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Retrait de la commande aux exécutions en cours.</a:t>
            </a:r>
          </a:p>
        </p:txBody>
      </p:sp>
      <p:sp>
        <p:nvSpPr>
          <p:cNvPr id="35" name="ZoneTexte 34">
            <a:extLst>
              <a:ext uri="{FF2B5EF4-FFF2-40B4-BE49-F238E27FC236}">
                <a16:creationId xmlns:a16="http://schemas.microsoft.com/office/drawing/2014/main" id="{41138FED-DBA7-A842-9131-43D33F74C598}"/>
              </a:ext>
            </a:extLst>
          </p:cNvPr>
          <p:cNvSpPr txBox="1"/>
          <p:nvPr/>
        </p:nvSpPr>
        <p:spPr>
          <a:xfrm>
            <a:off x="8673671" y="4755311"/>
            <a:ext cx="3328987" cy="1200329"/>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Choix du monde de paiement : au retrait (sur place ou en livraison) ou CB carte bancaire ou carte ticket resto).</a:t>
            </a:r>
          </a:p>
        </p:txBody>
      </p:sp>
      <p:sp>
        <p:nvSpPr>
          <p:cNvPr id="36" name="ZoneTexte 35">
            <a:extLst>
              <a:ext uri="{FF2B5EF4-FFF2-40B4-BE49-F238E27FC236}">
                <a16:creationId xmlns:a16="http://schemas.microsoft.com/office/drawing/2014/main" id="{DC8B6CEE-F4D5-0544-B802-ADE7997688E2}"/>
              </a:ext>
            </a:extLst>
          </p:cNvPr>
          <p:cNvSpPr txBox="1"/>
          <p:nvPr/>
        </p:nvSpPr>
        <p:spPr>
          <a:xfrm>
            <a:off x="169126" y="2129155"/>
            <a:ext cx="3094212" cy="923330"/>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Déduction des stocks des ingrédients utilisé </a:t>
            </a:r>
          </a:p>
          <a:p>
            <a:endParaRPr lang="fr-FR" dirty="0"/>
          </a:p>
        </p:txBody>
      </p:sp>
      <p:sp>
        <p:nvSpPr>
          <p:cNvPr id="37" name="ZoneTexte 36">
            <a:extLst>
              <a:ext uri="{FF2B5EF4-FFF2-40B4-BE49-F238E27FC236}">
                <a16:creationId xmlns:a16="http://schemas.microsoft.com/office/drawing/2014/main" id="{71BB6A3A-BE67-4748-A902-24398FD41949}"/>
              </a:ext>
            </a:extLst>
          </p:cNvPr>
          <p:cNvSpPr txBox="1"/>
          <p:nvPr/>
        </p:nvSpPr>
        <p:spPr>
          <a:xfrm>
            <a:off x="246102" y="4754109"/>
            <a:ext cx="3094212" cy="1754326"/>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Retrait de la commande sur place.</a:t>
            </a:r>
          </a:p>
          <a:p>
            <a:pPr marL="285750" indent="-285750">
              <a:buFont typeface="Arial" panose="020B0604020202020204" pitchFamily="34" charset="0"/>
              <a:buChar char="•"/>
            </a:pPr>
            <a:r>
              <a:rPr lang="fr-FR" dirty="0"/>
              <a:t>Confirmation de livraison.</a:t>
            </a:r>
          </a:p>
          <a:p>
            <a:pPr marL="285750" indent="-285750">
              <a:buFont typeface="Arial" panose="020B0604020202020204" pitchFamily="34" charset="0"/>
              <a:buChar char="•"/>
            </a:pPr>
            <a:r>
              <a:rPr lang="fr-FR" dirty="0"/>
              <a:t>Enregistrement dans l’historique des commandes du client.</a:t>
            </a:r>
          </a:p>
        </p:txBody>
      </p:sp>
      <p:cxnSp>
        <p:nvCxnSpPr>
          <p:cNvPr id="40" name="Connecteur droit avec flèche 39">
            <a:extLst>
              <a:ext uri="{FF2B5EF4-FFF2-40B4-BE49-F238E27FC236}">
                <a16:creationId xmlns:a16="http://schemas.microsoft.com/office/drawing/2014/main" id="{F5906FE5-CD00-6940-95B0-689598F3BCFD}"/>
              </a:ext>
            </a:extLst>
          </p:cNvPr>
          <p:cNvCxnSpPr>
            <a:cxnSpLocks/>
          </p:cNvCxnSpPr>
          <p:nvPr/>
        </p:nvCxnSpPr>
        <p:spPr>
          <a:xfrm>
            <a:off x="5918885" y="434916"/>
            <a:ext cx="0" cy="285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6F5581-FBAB-BC4C-845D-34D12DEF85F6}"/>
              </a:ext>
            </a:extLst>
          </p:cNvPr>
          <p:cNvSpPr/>
          <p:nvPr/>
        </p:nvSpPr>
        <p:spPr>
          <a:xfrm>
            <a:off x="3765731" y="115632"/>
            <a:ext cx="4757713" cy="369332"/>
          </a:xfrm>
          <a:prstGeom prst="rect">
            <a:avLst/>
          </a:prstGeom>
          <a:solidFill>
            <a:srgbClr val="009D98"/>
          </a:solidFill>
          <a:ln>
            <a:noFill/>
          </a:ln>
        </p:spPr>
        <p:txBody>
          <a:bodyPr wrap="none">
            <a:spAutoFit/>
          </a:bodyPr>
          <a:lstStyle/>
          <a:p>
            <a:pPr marL="285750" indent="-285750">
              <a:buFont typeface="Arial" panose="020B0604020202020204" pitchFamily="34" charset="0"/>
              <a:buChar char="•"/>
            </a:pPr>
            <a:r>
              <a:rPr lang="fr-FR" dirty="0"/>
              <a:t>Notification client commande en préparation.</a:t>
            </a:r>
          </a:p>
        </p:txBody>
      </p:sp>
      <p:sp>
        <p:nvSpPr>
          <p:cNvPr id="3" name="Rectangle 2">
            <a:extLst>
              <a:ext uri="{FF2B5EF4-FFF2-40B4-BE49-F238E27FC236}">
                <a16:creationId xmlns:a16="http://schemas.microsoft.com/office/drawing/2014/main" id="{110D3DA9-AD6A-0242-BA22-946FDF2FE98F}"/>
              </a:ext>
            </a:extLst>
          </p:cNvPr>
          <p:cNvSpPr/>
          <p:nvPr/>
        </p:nvSpPr>
        <p:spPr>
          <a:xfrm>
            <a:off x="169124" y="2772291"/>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Commande prête.</a:t>
            </a:r>
          </a:p>
        </p:txBody>
      </p:sp>
      <p:sp>
        <p:nvSpPr>
          <p:cNvPr id="15" name="Rectangle 14">
            <a:extLst>
              <a:ext uri="{FF2B5EF4-FFF2-40B4-BE49-F238E27FC236}">
                <a16:creationId xmlns:a16="http://schemas.microsoft.com/office/drawing/2014/main" id="{904A9AC5-E52D-9B40-99DE-D45791C2BF57}"/>
              </a:ext>
            </a:extLst>
          </p:cNvPr>
          <p:cNvSpPr/>
          <p:nvPr/>
        </p:nvSpPr>
        <p:spPr>
          <a:xfrm>
            <a:off x="241625" y="4114317"/>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livraison en cours (si mode choisi).</a:t>
            </a:r>
          </a:p>
        </p:txBody>
      </p:sp>
      <p:sp>
        <p:nvSpPr>
          <p:cNvPr id="16" name="Rectangle 15">
            <a:extLst>
              <a:ext uri="{FF2B5EF4-FFF2-40B4-BE49-F238E27FC236}">
                <a16:creationId xmlns:a16="http://schemas.microsoft.com/office/drawing/2014/main" id="{BD0503D3-9BAB-3045-80C6-C94F1C1548AA}"/>
              </a:ext>
            </a:extLst>
          </p:cNvPr>
          <p:cNvSpPr/>
          <p:nvPr/>
        </p:nvSpPr>
        <p:spPr>
          <a:xfrm>
            <a:off x="8673670" y="4119116"/>
            <a:ext cx="3328987"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Envoi de la confirmation de commande.</a:t>
            </a:r>
          </a:p>
        </p:txBody>
      </p:sp>
      <p:sp>
        <p:nvSpPr>
          <p:cNvPr id="17" name="Rectangle 16">
            <a:extLst>
              <a:ext uri="{FF2B5EF4-FFF2-40B4-BE49-F238E27FC236}">
                <a16:creationId xmlns:a16="http://schemas.microsoft.com/office/drawing/2014/main" id="{1EF6E6A8-C004-CA44-BB80-5264AD438081}"/>
              </a:ext>
            </a:extLst>
          </p:cNvPr>
          <p:cNvSpPr/>
          <p:nvPr/>
        </p:nvSpPr>
        <p:spPr>
          <a:xfrm>
            <a:off x="136466" y="856814"/>
            <a:ext cx="3534514" cy="1200329"/>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d’annulation de la commande sur la plateforme pour le client avec remboursement (paiement CB).</a:t>
            </a:r>
          </a:p>
        </p:txBody>
      </p:sp>
      <p:sp>
        <p:nvSpPr>
          <p:cNvPr id="18" name="Rectangle : coins arrondis 17">
            <a:extLst>
              <a:ext uri="{FF2B5EF4-FFF2-40B4-BE49-F238E27FC236}">
                <a16:creationId xmlns:a16="http://schemas.microsoft.com/office/drawing/2014/main" id="{B6990455-B236-CB43-AE99-CD4451FE7FD1}"/>
              </a:ext>
            </a:extLst>
          </p:cNvPr>
          <p:cNvSpPr/>
          <p:nvPr/>
        </p:nvSpPr>
        <p:spPr>
          <a:xfrm>
            <a:off x="5880493" y="6549079"/>
            <a:ext cx="567030" cy="193289"/>
          </a:xfrm>
          <a:prstGeom prst="roundRect">
            <a:avLst/>
          </a:prstGeom>
          <a:solidFill>
            <a:srgbClr val="009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19" name="Rectangle : coins arrondis 18">
            <a:extLst>
              <a:ext uri="{FF2B5EF4-FFF2-40B4-BE49-F238E27FC236}">
                <a16:creationId xmlns:a16="http://schemas.microsoft.com/office/drawing/2014/main" id="{27C7939B-5CA3-1C48-B88A-A5B46AFCFDD0}"/>
              </a:ext>
            </a:extLst>
          </p:cNvPr>
          <p:cNvSpPr/>
          <p:nvPr/>
        </p:nvSpPr>
        <p:spPr>
          <a:xfrm>
            <a:off x="6557964" y="6559255"/>
            <a:ext cx="1855038" cy="22257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a:t>
            </a:r>
            <a:r>
              <a:rPr lang="fr-FR" sz="1200" baseline="30000" dirty="0"/>
              <a:t>er</a:t>
            </a:r>
            <a:r>
              <a:rPr lang="fr-FR" sz="1200" dirty="0"/>
              <a:t> partie du processus </a:t>
            </a:r>
          </a:p>
        </p:txBody>
      </p:sp>
      <p:sp>
        <p:nvSpPr>
          <p:cNvPr id="38" name="Rectangle : coins arrondis 37">
            <a:extLst>
              <a:ext uri="{FF2B5EF4-FFF2-40B4-BE49-F238E27FC236}">
                <a16:creationId xmlns:a16="http://schemas.microsoft.com/office/drawing/2014/main" id="{C38FAC73-62D7-3942-98A9-5255F4083727}"/>
              </a:ext>
            </a:extLst>
          </p:cNvPr>
          <p:cNvSpPr/>
          <p:nvPr/>
        </p:nvSpPr>
        <p:spPr>
          <a:xfrm>
            <a:off x="8523443" y="6549079"/>
            <a:ext cx="2134903" cy="232759"/>
          </a:xfrm>
          <a:prstGeom prst="roundRect">
            <a:avLst/>
          </a:prstGeom>
          <a:solidFill>
            <a:srgbClr val="ED8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2eme partie de processus</a:t>
            </a:r>
          </a:p>
        </p:txBody>
      </p:sp>
      <p:sp>
        <p:nvSpPr>
          <p:cNvPr id="21" name="Rectangle : coins arrondis 20">
            <a:extLst>
              <a:ext uri="{FF2B5EF4-FFF2-40B4-BE49-F238E27FC236}">
                <a16:creationId xmlns:a16="http://schemas.microsoft.com/office/drawing/2014/main" id="{6627197E-2356-9242-A12D-C5B5B77A1EE4}"/>
              </a:ext>
            </a:extLst>
          </p:cNvPr>
          <p:cNvSpPr/>
          <p:nvPr/>
        </p:nvSpPr>
        <p:spPr>
          <a:xfrm>
            <a:off x="4188941" y="6559255"/>
            <a:ext cx="1624798" cy="193287"/>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Vigilance annulation</a:t>
            </a:r>
          </a:p>
          <a:p>
            <a:pPr algn="ctr"/>
            <a:endParaRPr lang="fr-FR" sz="1200" dirty="0"/>
          </a:p>
        </p:txBody>
      </p:sp>
      <p:sp>
        <p:nvSpPr>
          <p:cNvPr id="41" name="Rectangle : coins arrondis 40">
            <a:extLst>
              <a:ext uri="{FF2B5EF4-FFF2-40B4-BE49-F238E27FC236}">
                <a16:creationId xmlns:a16="http://schemas.microsoft.com/office/drawing/2014/main" id="{53849F62-BDDC-F34B-84FA-593BD20E18FC}"/>
              </a:ext>
            </a:extLst>
          </p:cNvPr>
          <p:cNvSpPr/>
          <p:nvPr/>
        </p:nvSpPr>
        <p:spPr>
          <a:xfrm>
            <a:off x="2490980" y="6549081"/>
            <a:ext cx="1624798" cy="193287"/>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Acteurs primaires</a:t>
            </a:r>
          </a:p>
          <a:p>
            <a:pPr algn="ctr"/>
            <a:endParaRPr lang="fr-FR" sz="1200" dirty="0"/>
          </a:p>
        </p:txBody>
      </p:sp>
    </p:spTree>
    <p:extLst>
      <p:ext uri="{BB962C8B-B14F-4D97-AF65-F5344CB8AC3E}">
        <p14:creationId xmlns:p14="http://schemas.microsoft.com/office/powerpoint/2010/main" val="198712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Isosceles Triangle 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3" descr="Une image contenant texte&#10;&#10;Description générée automatiquement">
            <a:extLst>
              <a:ext uri="{FF2B5EF4-FFF2-40B4-BE49-F238E27FC236}">
                <a16:creationId xmlns:a16="http://schemas.microsoft.com/office/drawing/2014/main" id="{90E2670E-D677-F84A-85E5-51AF29456FCA}"/>
              </a:ext>
            </a:extLst>
          </p:cNvPr>
          <p:cNvPicPr>
            <a:picLocks noChangeAspect="1"/>
          </p:cNvPicPr>
          <p:nvPr/>
        </p:nvPicPr>
        <p:blipFill>
          <a:blip r:embed="rId2"/>
          <a:stretch>
            <a:fillRect/>
          </a:stretch>
        </p:blipFill>
        <p:spPr>
          <a:xfrm>
            <a:off x="2331767" y="643467"/>
            <a:ext cx="7528465" cy="5571065"/>
          </a:xfrm>
          <a:prstGeom prst="rect">
            <a:avLst/>
          </a:prstGeom>
          <a:ln>
            <a:noFill/>
          </a:ln>
        </p:spPr>
      </p:pic>
      <p:sp>
        <p:nvSpPr>
          <p:cNvPr id="43" name="Isosceles Triangle 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80272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288</Words>
  <Application>Microsoft Macintosh PowerPoint</Application>
  <PresentationFormat>Grand écran</PresentationFormat>
  <Paragraphs>75</Paragraphs>
  <Slides>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Amasis MT Pro</vt:lpstr>
      <vt:lpstr>Amasis MT Pro Black</vt:lpstr>
      <vt:lpstr>Amasis MT Pro Medium</vt:lpstr>
      <vt:lpstr>Arial</vt:lpstr>
      <vt:lpstr>Calibri</vt:lpstr>
      <vt:lpstr>Calibri Light</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12</cp:revision>
  <dcterms:created xsi:type="dcterms:W3CDTF">2021-05-07T14:06:10Z</dcterms:created>
  <dcterms:modified xsi:type="dcterms:W3CDTF">2021-05-07T16:09:24Z</dcterms:modified>
</cp:coreProperties>
</file>