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49467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12/15/2020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445864"/>
      </p:ext>
    </p:extLst>
  </p:cSld>
  <p:clrMap bg1="lt1" tx1="dk1" bg2="lt2" tx2="dk2" accent1="accent1" accent2="accent2" accent3="accent3" accent4="accent4" accent5="accent5" accent6="accent6" hlink="hlink" folHlink="folHlink"/>
  <p:sldLayoutIdLst>
    <p:sldLayoutId id="2147483744" r:id="rId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6A7FC-A541-42DB-BB67-4B1943864806}"/>
              </a:ext>
            </a:extLst>
          </p:cNvPr>
          <p:cNvSpPr>
            <a:spLocks noGrp="1"/>
          </p:cNvSpPr>
          <p:nvPr>
            <p:ph type="ctrTitle"/>
          </p:nvPr>
        </p:nvSpPr>
        <p:spPr>
          <a:xfrm>
            <a:off x="679914" y="4702835"/>
            <a:ext cx="10801350" cy="978772"/>
          </a:xfrm>
        </p:spPr>
        <p:txBody>
          <a:bodyPr>
            <a:normAutofit/>
          </a:bodyPr>
          <a:lstStyle/>
          <a:p>
            <a:pPr>
              <a:lnSpc>
                <a:spcPct val="90000"/>
              </a:lnSpc>
            </a:pPr>
            <a:r>
              <a:rPr lang="en-US" sz="3000" b="1">
                <a:solidFill>
                  <a:schemeClr val="bg1"/>
                </a:solidFill>
              </a:rPr>
              <a:t>Analysis of natural disasters</a:t>
            </a:r>
            <a:br>
              <a:rPr lang="en-US" sz="3000" b="1">
                <a:solidFill>
                  <a:schemeClr val="bg1"/>
                </a:solidFill>
              </a:rPr>
            </a:br>
            <a:r>
              <a:rPr lang="en-US" sz="3000" b="1">
                <a:solidFill>
                  <a:schemeClr val="bg1"/>
                </a:solidFill>
              </a:rPr>
              <a:t>and their influences on the United States</a:t>
            </a:r>
            <a:endParaRPr lang="en-US" sz="3000" dirty="0">
              <a:solidFill>
                <a:schemeClr val="bg1"/>
              </a:solidFill>
            </a:endParaRPr>
          </a:p>
        </p:txBody>
      </p:sp>
      <p:sp>
        <p:nvSpPr>
          <p:cNvPr id="3" name="Subtitle 2">
            <a:extLst>
              <a:ext uri="{FF2B5EF4-FFF2-40B4-BE49-F238E27FC236}">
                <a16:creationId xmlns:a16="http://schemas.microsoft.com/office/drawing/2014/main" id="{1D2B3193-421C-4807-904E-0F789914D79E}"/>
              </a:ext>
            </a:extLst>
          </p:cNvPr>
          <p:cNvSpPr>
            <a:spLocks noGrp="1"/>
          </p:cNvSpPr>
          <p:nvPr>
            <p:ph type="subTitle" idx="1"/>
          </p:nvPr>
        </p:nvSpPr>
        <p:spPr>
          <a:xfrm>
            <a:off x="695325" y="5717566"/>
            <a:ext cx="9470954" cy="533983"/>
          </a:xfrm>
        </p:spPr>
        <p:txBody>
          <a:bodyPr anchor="t">
            <a:normAutofit/>
          </a:bodyPr>
          <a:lstStyle/>
          <a:p>
            <a:r>
              <a:rPr lang="en-US" sz="1800">
                <a:solidFill>
                  <a:schemeClr val="bg1"/>
                </a:solidFill>
              </a:rPr>
              <a:t>K</a:t>
            </a:r>
            <a:r>
              <a:rPr lang="en-US" altLang="zh-CN" sz="1800">
                <a:solidFill>
                  <a:schemeClr val="bg1"/>
                </a:solidFill>
              </a:rPr>
              <a:t>aiqi Yu</a:t>
            </a:r>
            <a:endParaRPr lang="en-US" sz="1800" dirty="0">
              <a:solidFill>
                <a:schemeClr val="bg1"/>
              </a:solidFill>
            </a:endParaRPr>
          </a:p>
        </p:txBody>
      </p:sp>
      <p:pic>
        <p:nvPicPr>
          <p:cNvPr id="16" name="Picture 3">
            <a:extLst>
              <a:ext uri="{FF2B5EF4-FFF2-40B4-BE49-F238E27FC236}">
                <a16:creationId xmlns:a16="http://schemas.microsoft.com/office/drawing/2014/main" id="{4E33A2B7-25D8-4361-8A57-F8730909B767}"/>
              </a:ext>
            </a:extLst>
          </p:cNvPr>
          <p:cNvPicPr>
            <a:picLocks noChangeAspect="1"/>
          </p:cNvPicPr>
          <p:nvPr/>
        </p:nvPicPr>
        <p:blipFill rotWithShape="1">
          <a:blip r:embed="rId2"/>
          <a:srcRect t="13164" r="2" b="13166"/>
          <a:stretch/>
        </p:blipFill>
        <p:spPr>
          <a:xfrm>
            <a:off x="800100" y="712916"/>
            <a:ext cx="10591800" cy="3491895"/>
          </a:xfrm>
          <a:prstGeom prst="rect">
            <a:avLst/>
          </a:prstGeom>
        </p:spPr>
      </p:pic>
      <p:cxnSp>
        <p:nvCxnSpPr>
          <p:cNvPr id="31"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5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882A88-41E4-4F12-B8B9-DC28DAA5C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326" y="1744423"/>
            <a:ext cx="4838249" cy="3862874"/>
          </a:xfrm>
          <a:prstGeom prst="rect">
            <a:avLst/>
          </a:prstGeom>
        </p:spPr>
      </p:pic>
      <p:sp>
        <p:nvSpPr>
          <p:cNvPr id="7" name="Rectangle 6">
            <a:extLst>
              <a:ext uri="{FF2B5EF4-FFF2-40B4-BE49-F238E27FC236}">
                <a16:creationId xmlns:a16="http://schemas.microsoft.com/office/drawing/2014/main" id="{A3EA4551-5844-4A12-BE94-DD91D4624152}"/>
              </a:ext>
            </a:extLst>
          </p:cNvPr>
          <p:cNvSpPr/>
          <p:nvPr/>
        </p:nvSpPr>
        <p:spPr>
          <a:xfrm>
            <a:off x="1202419" y="2828835"/>
            <a:ext cx="4239209" cy="1200329"/>
          </a:xfrm>
          <a:prstGeom prst="rect">
            <a:avLst/>
          </a:prstGeom>
        </p:spPr>
        <p:txBody>
          <a:bodyPr wrap="square">
            <a:spAutoFit/>
          </a:bodyPr>
          <a:lstStyle/>
          <a:p>
            <a:r>
              <a:rPr lang="en-US" b="0" i="0" dirty="0">
                <a:solidFill>
                  <a:srgbClr val="222222"/>
                </a:solidFill>
                <a:effectLst/>
                <a:latin typeface="Times New Roman" panose="02020603050405020304" pitchFamily="18" charset="0"/>
              </a:rPr>
              <a:t> As the most common type of assistance, </a:t>
            </a:r>
            <a:r>
              <a:rPr lang="en-US" b="0" i="0" dirty="0">
                <a:solidFill>
                  <a:srgbClr val="FF0000"/>
                </a:solidFill>
                <a:effectLst/>
                <a:latin typeface="Times New Roman" panose="02020603050405020304" pitchFamily="18" charset="0"/>
              </a:rPr>
              <a:t>public assistance programs</a:t>
            </a:r>
            <a:r>
              <a:rPr lang="en-US" b="0" i="0" dirty="0">
                <a:solidFill>
                  <a:srgbClr val="222222"/>
                </a:solidFill>
                <a:effectLst/>
                <a:latin typeface="Times New Roman" panose="02020603050405020304" pitchFamily="18" charset="0"/>
              </a:rPr>
              <a:t> are launched almost every time the government announces a natural disaster.</a:t>
            </a:r>
            <a:endParaRPr lang="en-US" dirty="0"/>
          </a:p>
        </p:txBody>
      </p:sp>
    </p:spTree>
    <p:extLst>
      <p:ext uri="{BB962C8B-B14F-4D97-AF65-F5344CB8AC3E}">
        <p14:creationId xmlns:p14="http://schemas.microsoft.com/office/powerpoint/2010/main" val="31126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6C7BAB-4361-4AFF-BC09-36E4CDD7F2D9}"/>
              </a:ext>
            </a:extLst>
          </p:cNvPr>
          <p:cNvSpPr/>
          <p:nvPr/>
        </p:nvSpPr>
        <p:spPr>
          <a:xfrm>
            <a:off x="1228079" y="2585594"/>
            <a:ext cx="3441576" cy="1200329"/>
          </a:xfrm>
          <a:prstGeom prst="rect">
            <a:avLst/>
          </a:prstGeom>
        </p:spPr>
        <p:txBody>
          <a:bodyPr wrap="square">
            <a:spAutoFit/>
          </a:bodyPr>
          <a:lstStyle/>
          <a:p>
            <a:r>
              <a:rPr lang="en-US" b="0" i="0" dirty="0">
                <a:solidFill>
                  <a:srgbClr val="222222"/>
                </a:solidFill>
                <a:effectLst/>
                <a:latin typeface="Times New Roman" panose="02020603050405020304" pitchFamily="18" charset="0"/>
              </a:rPr>
              <a:t>The government’s response time to natural disasters </a:t>
            </a:r>
            <a:r>
              <a:rPr lang="en-US" b="0" i="0" dirty="0">
                <a:solidFill>
                  <a:srgbClr val="FF0000"/>
                </a:solidFill>
                <a:effectLst/>
                <a:latin typeface="Times New Roman" panose="02020603050405020304" pitchFamily="18" charset="0"/>
              </a:rPr>
              <a:t>does not exceed 24 hours at most</a:t>
            </a:r>
            <a:r>
              <a:rPr lang="en-US" b="0" i="0" dirty="0">
                <a:solidFill>
                  <a:srgbClr val="222222"/>
                </a:solidFill>
                <a:effectLst/>
                <a:latin typeface="Times New Roman" panose="02020603050405020304" pitchFamily="18" charset="0"/>
              </a:rPr>
              <a:t>, and the </a:t>
            </a:r>
            <a:r>
              <a:rPr lang="en-US" b="0" i="0" dirty="0">
                <a:solidFill>
                  <a:srgbClr val="FF0000"/>
                </a:solidFill>
                <a:effectLst/>
                <a:latin typeface="Times New Roman" panose="02020603050405020304" pitchFamily="18" charset="0"/>
              </a:rPr>
              <a:t>minimum response time is instant</a:t>
            </a:r>
            <a:r>
              <a:rPr lang="en-US" b="0" i="0" dirty="0">
                <a:solidFill>
                  <a:srgbClr val="222222"/>
                </a:solidFill>
                <a:effectLst/>
                <a:latin typeface="Times New Roman" panose="02020603050405020304" pitchFamily="18" charset="0"/>
              </a:rPr>
              <a:t>.</a:t>
            </a:r>
            <a:endParaRPr lang="en-US" dirty="0"/>
          </a:p>
        </p:txBody>
      </p:sp>
      <p:pic>
        <p:nvPicPr>
          <p:cNvPr id="6" name="Picture 5" descr="A picture containing chart&#10;&#10;Description automatically generated">
            <a:extLst>
              <a:ext uri="{FF2B5EF4-FFF2-40B4-BE49-F238E27FC236}">
                <a16:creationId xmlns:a16="http://schemas.microsoft.com/office/drawing/2014/main" id="{6DDD9EB5-5BE2-45F2-AD4D-631D46BF8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09204"/>
            <a:ext cx="5123804" cy="4110361"/>
          </a:xfrm>
          <a:prstGeom prst="rect">
            <a:avLst/>
          </a:prstGeom>
        </p:spPr>
      </p:pic>
    </p:spTree>
    <p:extLst>
      <p:ext uri="{BB962C8B-B14F-4D97-AF65-F5344CB8AC3E}">
        <p14:creationId xmlns:p14="http://schemas.microsoft.com/office/powerpoint/2010/main" val="71452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B2B97B78-E406-49A0-893E-F0AE6AF8C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75" y="1087016"/>
            <a:ext cx="5843249" cy="4683967"/>
          </a:xfrm>
          <a:prstGeom prst="rect">
            <a:avLst/>
          </a:prstGeom>
        </p:spPr>
      </p:pic>
    </p:spTree>
    <p:extLst>
      <p:ext uri="{BB962C8B-B14F-4D97-AF65-F5344CB8AC3E}">
        <p14:creationId xmlns:p14="http://schemas.microsoft.com/office/powerpoint/2010/main" val="333895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F437CA-E651-40F7-8048-A7EE070FAD9E}"/>
              </a:ext>
            </a:extLst>
          </p:cNvPr>
          <p:cNvSpPr/>
          <p:nvPr/>
        </p:nvSpPr>
        <p:spPr>
          <a:xfrm>
            <a:off x="1573763" y="1720840"/>
            <a:ext cx="2736980" cy="3416320"/>
          </a:xfrm>
          <a:prstGeom prst="rect">
            <a:avLst/>
          </a:prstGeom>
        </p:spPr>
        <p:txBody>
          <a:bodyPr wrap="square">
            <a:spAutoFit/>
          </a:bodyPr>
          <a:lstStyle/>
          <a:p>
            <a:r>
              <a:rPr lang="en-US" b="0" i="0" dirty="0">
                <a:solidFill>
                  <a:srgbClr val="222222"/>
                </a:solidFill>
                <a:effectLst/>
                <a:latin typeface="Times New Roman" panose="02020603050405020304" pitchFamily="18" charset="0"/>
              </a:rPr>
              <a:t>According to the chart, the population and economy have </a:t>
            </a:r>
            <a:r>
              <a:rPr lang="en-US" b="0" i="0" dirty="0">
                <a:solidFill>
                  <a:srgbClr val="FF0000"/>
                </a:solidFill>
                <a:effectLst/>
                <a:latin typeface="Times New Roman" panose="02020603050405020304" pitchFamily="18" charset="0"/>
              </a:rPr>
              <a:t>maintained steady growth</a:t>
            </a:r>
            <a:r>
              <a:rPr lang="en-US" b="0" i="0" dirty="0">
                <a:solidFill>
                  <a:srgbClr val="222222"/>
                </a:solidFill>
                <a:effectLst/>
                <a:latin typeface="Times New Roman" panose="02020603050405020304" pitchFamily="18" charset="0"/>
              </a:rPr>
              <a:t>. It shows that natural disasters </a:t>
            </a:r>
            <a:r>
              <a:rPr lang="en-US" b="0" i="0" dirty="0">
                <a:solidFill>
                  <a:srgbClr val="FF0000"/>
                </a:solidFill>
                <a:effectLst/>
                <a:latin typeface="Times New Roman" panose="02020603050405020304" pitchFamily="18" charset="0"/>
              </a:rPr>
              <a:t>may not be the only influencing factor</a:t>
            </a:r>
            <a:r>
              <a:rPr lang="en-US" b="0" i="0" dirty="0">
                <a:solidFill>
                  <a:srgbClr val="222222"/>
                </a:solidFill>
                <a:effectLst/>
                <a:latin typeface="Times New Roman" panose="02020603050405020304" pitchFamily="18" charset="0"/>
              </a:rPr>
              <a:t>. Besides, the government's immediate response and reasonable assistance programs </a:t>
            </a:r>
            <a:r>
              <a:rPr lang="en-US" b="0" i="0" dirty="0">
                <a:solidFill>
                  <a:srgbClr val="FF0000"/>
                </a:solidFill>
                <a:effectLst/>
                <a:latin typeface="Times New Roman" panose="02020603050405020304" pitchFamily="18" charset="0"/>
              </a:rPr>
              <a:t>may reduce</a:t>
            </a:r>
            <a:r>
              <a:rPr lang="en-US" b="0" i="0" dirty="0">
                <a:solidFill>
                  <a:srgbClr val="222222"/>
                </a:solidFill>
                <a:effectLst/>
                <a:latin typeface="Times New Roman" panose="02020603050405020304" pitchFamily="18" charset="0"/>
              </a:rPr>
              <a:t> the negative impact of natural disasters.</a:t>
            </a:r>
            <a:endParaRPr lang="en-US" dirty="0"/>
          </a:p>
        </p:txBody>
      </p:sp>
      <p:pic>
        <p:nvPicPr>
          <p:cNvPr id="6" name="Picture 5" descr="Chart, line chart&#10;&#10;Description automatically generated">
            <a:extLst>
              <a:ext uri="{FF2B5EF4-FFF2-40B4-BE49-F238E27FC236}">
                <a16:creationId xmlns:a16="http://schemas.microsoft.com/office/drawing/2014/main" id="{CF92BB2A-07B1-4C35-A524-B383596B9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64" y="1219787"/>
            <a:ext cx="6151383" cy="4418426"/>
          </a:xfrm>
          <a:prstGeom prst="rect">
            <a:avLst/>
          </a:prstGeom>
        </p:spPr>
      </p:pic>
    </p:spTree>
    <p:extLst>
      <p:ext uri="{BB962C8B-B14F-4D97-AF65-F5344CB8AC3E}">
        <p14:creationId xmlns:p14="http://schemas.microsoft.com/office/powerpoint/2010/main" val="308041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43B0C-1F60-49D5-8B82-E7D2F93CD49F}"/>
              </a:ext>
            </a:extLst>
          </p:cNvPr>
          <p:cNvSpPr>
            <a:spLocks noGrp="1"/>
          </p:cNvSpPr>
          <p:nvPr>
            <p:ph type="ctrTitle"/>
          </p:nvPr>
        </p:nvSpPr>
        <p:spPr>
          <a:xfrm>
            <a:off x="700635" y="922096"/>
            <a:ext cx="10691265" cy="864072"/>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Conclusion</a:t>
            </a:r>
          </a:p>
        </p:txBody>
      </p:sp>
      <p:cxnSp>
        <p:nvCxnSpPr>
          <p:cNvPr id="34" name="Straight Connector 27">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Checkmark">
            <a:extLst>
              <a:ext uri="{FF2B5EF4-FFF2-40B4-BE49-F238E27FC236}">
                <a16:creationId xmlns:a16="http://schemas.microsoft.com/office/drawing/2014/main" id="{A9F78AD7-1B27-4C96-B256-D13F86FAC7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4" name="Rectangle 3">
            <a:extLst>
              <a:ext uri="{FF2B5EF4-FFF2-40B4-BE49-F238E27FC236}">
                <a16:creationId xmlns:a16="http://schemas.microsoft.com/office/drawing/2014/main" id="{EB3DDE68-A5CD-42D5-AEAC-098F2DA9FD63}"/>
              </a:ext>
            </a:extLst>
          </p:cNvPr>
          <p:cNvSpPr/>
          <p:nvPr/>
        </p:nvSpPr>
        <p:spPr>
          <a:xfrm>
            <a:off x="4797971" y="1906418"/>
            <a:ext cx="6693941" cy="3923165"/>
          </a:xfrm>
          <a:prstGeom prst="rect">
            <a:avLst/>
          </a:prstGeom>
        </p:spPr>
        <p:txBody>
          <a:bodyPr vert="horz" lIns="91440" tIns="45720" rIns="91440" bIns="45720" rtlCol="0">
            <a:normAutofit/>
          </a:bodyPr>
          <a:lstStyle/>
          <a:p>
            <a:pPr indent="-228600">
              <a:lnSpc>
                <a:spcPct val="110000"/>
              </a:lnSpc>
              <a:spcAft>
                <a:spcPts val="800"/>
              </a:spcAft>
              <a:buFont typeface="Arial" panose="020B0604020202020204" pitchFamily="34" charset="0"/>
              <a:buChar char="•"/>
            </a:pPr>
            <a:r>
              <a:rPr lang="en-US" dirty="0"/>
              <a:t>Area data and disaster data are closely related. On the contrary, time data and disaster data are not much related. </a:t>
            </a:r>
          </a:p>
          <a:p>
            <a:pPr indent="-228600">
              <a:lnSpc>
                <a:spcPct val="110000"/>
              </a:lnSpc>
              <a:spcAft>
                <a:spcPts val="800"/>
              </a:spcAft>
              <a:buFont typeface="Arial" panose="020B0604020202020204" pitchFamily="34" charset="0"/>
              <a:buChar char="•"/>
            </a:pPr>
            <a:endParaRPr lang="en-US" dirty="0"/>
          </a:p>
          <a:p>
            <a:pPr indent="-228600">
              <a:lnSpc>
                <a:spcPct val="110000"/>
              </a:lnSpc>
              <a:spcAft>
                <a:spcPts val="800"/>
              </a:spcAft>
              <a:buFont typeface="Arial" panose="020B0604020202020204" pitchFamily="34" charset="0"/>
              <a:buChar char="•"/>
            </a:pPr>
            <a:r>
              <a:rPr lang="en-US" dirty="0"/>
              <a:t>The government's response strategy and speed are also affected by the type of the disaster.</a:t>
            </a:r>
          </a:p>
          <a:p>
            <a:pPr indent="-228600">
              <a:lnSpc>
                <a:spcPct val="110000"/>
              </a:lnSpc>
              <a:spcAft>
                <a:spcPts val="800"/>
              </a:spcAft>
              <a:buFont typeface="Arial" panose="020B0604020202020204" pitchFamily="34" charset="0"/>
              <a:buChar char="•"/>
            </a:pPr>
            <a:endParaRPr lang="en-US" dirty="0"/>
          </a:p>
          <a:p>
            <a:pPr indent="-228600">
              <a:lnSpc>
                <a:spcPct val="110000"/>
              </a:lnSpc>
              <a:spcAft>
                <a:spcPts val="800"/>
              </a:spcAft>
              <a:buFont typeface="Arial" panose="020B0604020202020204" pitchFamily="34" charset="0"/>
              <a:buChar char="•"/>
            </a:pPr>
            <a:r>
              <a:rPr lang="en-US" dirty="0"/>
              <a:t>Natural disasters may not be the only influencing factor. </a:t>
            </a:r>
          </a:p>
          <a:p>
            <a:pPr indent="-228600">
              <a:lnSpc>
                <a:spcPct val="110000"/>
              </a:lnSpc>
              <a:spcAft>
                <a:spcPts val="800"/>
              </a:spcAft>
              <a:buFont typeface="Arial" panose="020B0604020202020204" pitchFamily="34" charset="0"/>
              <a:buChar char="•"/>
            </a:pPr>
            <a:endParaRPr lang="en-US" dirty="0"/>
          </a:p>
          <a:p>
            <a:pPr indent="-228600">
              <a:lnSpc>
                <a:spcPct val="110000"/>
              </a:lnSpc>
              <a:spcAft>
                <a:spcPts val="800"/>
              </a:spcAft>
              <a:buFont typeface="Arial" panose="020B0604020202020204" pitchFamily="34" charset="0"/>
              <a:buChar char="•"/>
            </a:pPr>
            <a:r>
              <a:rPr lang="en-US" dirty="0"/>
              <a:t>The government's immediate response and reasonable assistance programs may reduce the negative impact of natural disasters.</a:t>
            </a:r>
            <a:endParaRPr lang="en-US" dirty="0">
              <a:effectLst/>
            </a:endParaRPr>
          </a:p>
        </p:txBody>
      </p:sp>
      <p:cxnSp>
        <p:nvCxnSpPr>
          <p:cNvPr id="30" name="Straight Connector 29">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89CE7-87B0-47EE-B98D-7A75142CF02C}"/>
              </a:ext>
            </a:extLst>
          </p:cNvPr>
          <p:cNvSpPr>
            <a:spLocks noGrp="1"/>
          </p:cNvSpPr>
          <p:nvPr>
            <p:ph type="ctrTitle"/>
          </p:nvPr>
        </p:nvSpPr>
        <p:spPr>
          <a:xfrm>
            <a:off x="653820" y="4624394"/>
            <a:ext cx="10803074" cy="1037503"/>
          </a:xfrm>
        </p:spPr>
        <p:txBody>
          <a:bodyPr>
            <a:normAutofit/>
          </a:bodyPr>
          <a:lstStyle/>
          <a:p>
            <a:r>
              <a:rPr lang="en-US"/>
              <a:t>Thank you</a:t>
            </a:r>
          </a:p>
        </p:txBody>
      </p:sp>
      <p:pic>
        <p:nvPicPr>
          <p:cNvPr id="7" name="Graphic 6" descr="Smiling Face with No Fill">
            <a:extLst>
              <a:ext uri="{FF2B5EF4-FFF2-40B4-BE49-F238E27FC236}">
                <a16:creationId xmlns:a16="http://schemas.microsoft.com/office/drawing/2014/main" id="{DC750796-652F-4D20-B0C4-8705C24F13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955" y="723900"/>
            <a:ext cx="3466090" cy="3466090"/>
          </a:xfrm>
          <a:prstGeom prst="rect">
            <a:avLst/>
          </a:prstGeom>
        </p:spPr>
      </p:pic>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86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216F9-42F2-46A0-9D37-B4F5633FDE32}"/>
              </a:ext>
            </a:extLst>
          </p:cNvPr>
          <p:cNvSpPr>
            <a:spLocks noGrp="1"/>
          </p:cNvSpPr>
          <p:nvPr>
            <p:ph type="ctrTitle"/>
          </p:nvPr>
        </p:nvSpPr>
        <p:spPr>
          <a:xfrm>
            <a:off x="711273" y="559063"/>
            <a:ext cx="3396420" cy="5256025"/>
          </a:xfrm>
        </p:spPr>
        <p:txBody>
          <a:bodyPr vert="horz" lIns="91440" tIns="45720" rIns="91440" bIns="45720" rtlCol="0" anchor="t">
            <a:normAutofit/>
          </a:bodyPr>
          <a:lstStyle/>
          <a:p>
            <a:r>
              <a:rPr lang="en-US" sz="3700" kern="1200" cap="all" spc="30" baseline="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F8F8FAE-0147-4B3E-9F9D-66796CB66491}"/>
              </a:ext>
            </a:extLst>
          </p:cNvPr>
          <p:cNvSpPr txBox="1"/>
          <p:nvPr/>
        </p:nvSpPr>
        <p:spPr>
          <a:xfrm>
            <a:off x="5582891" y="622249"/>
            <a:ext cx="5809009" cy="5639712"/>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dirty="0"/>
              <a:t>The United States experiences a large variety of natural disasters each year:</a:t>
            </a:r>
            <a:br>
              <a:rPr lang="en-US" dirty="0"/>
            </a:br>
            <a:r>
              <a:rPr lang="en-US" dirty="0"/>
              <a:t>hurricanes, tsunamis, wildfires, earthquakes, etc.</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While they claimed countless lives, they also caused other immeasurable losses. In order to understand them better, it is necessary to analyze factors related to them.</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This project uses visualization to help describe when and where natural disasters have occurred in the country in recent years, responses of government, and check whether it caused economic and demographic changes</a:t>
            </a:r>
          </a:p>
          <a:p>
            <a:pPr indent="-228600">
              <a:lnSpc>
                <a:spcPct val="12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03795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160CD-F75D-4447-94DF-2862B9FF8943}"/>
              </a:ext>
            </a:extLst>
          </p:cNvPr>
          <p:cNvSpPr>
            <a:spLocks noGrp="1"/>
          </p:cNvSpPr>
          <p:nvPr>
            <p:ph type="ctrTitle"/>
          </p:nvPr>
        </p:nvSpPr>
        <p:spPr>
          <a:xfrm>
            <a:off x="695325" y="907037"/>
            <a:ext cx="3819821" cy="1955690"/>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Data</a:t>
            </a:r>
          </a:p>
        </p:txBody>
      </p:sp>
      <p:cxnSp>
        <p:nvCxnSpPr>
          <p:cNvPr id="17"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1D73FAD-6B35-468E-BE39-E752902913DF}"/>
              </a:ext>
            </a:extLst>
          </p:cNvPr>
          <p:cNvSpPr/>
          <p:nvPr/>
        </p:nvSpPr>
        <p:spPr>
          <a:xfrm>
            <a:off x="695325" y="2862727"/>
            <a:ext cx="3706113" cy="3372250"/>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b="0" i="0" dirty="0">
                <a:effectLst/>
              </a:rPr>
              <a:t>Disaster data was from Kaggle "US Natural Disaster Declarations".</a:t>
            </a:r>
          </a:p>
          <a:p>
            <a:pPr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r>
              <a:rPr lang="en-US" dirty="0"/>
              <a:t>GDP and population data was from data.worldbank.org</a:t>
            </a:r>
          </a:p>
        </p:txBody>
      </p:sp>
      <p:pic>
        <p:nvPicPr>
          <p:cNvPr id="6" name="Picture 5" descr="Text&#10;&#10;Description automatically generated">
            <a:extLst>
              <a:ext uri="{FF2B5EF4-FFF2-40B4-BE49-F238E27FC236}">
                <a16:creationId xmlns:a16="http://schemas.microsoft.com/office/drawing/2014/main" id="{4A718C17-3F4A-4015-BED5-AF53EA97B1B9}"/>
              </a:ext>
            </a:extLst>
          </p:cNvPr>
          <p:cNvPicPr>
            <a:picLocks noChangeAspect="1"/>
          </p:cNvPicPr>
          <p:nvPr/>
        </p:nvPicPr>
        <p:blipFill rotWithShape="1">
          <a:blip r:embed="rId2">
            <a:extLst>
              <a:ext uri="{28A0092B-C50C-407E-A947-70E740481C1C}">
                <a14:useLocalDpi xmlns:a14="http://schemas.microsoft.com/office/drawing/2010/main" val="0"/>
              </a:ext>
            </a:extLst>
          </a:blip>
          <a:srcRect r="26086"/>
          <a:stretch/>
        </p:blipFill>
        <p:spPr>
          <a:xfrm>
            <a:off x="4876800" y="735286"/>
            <a:ext cx="6515100" cy="5398813"/>
          </a:xfrm>
          <a:prstGeom prst="rect">
            <a:avLst/>
          </a:prstGeom>
        </p:spPr>
      </p:pic>
    </p:spTree>
    <p:extLst>
      <p:ext uri="{BB962C8B-B14F-4D97-AF65-F5344CB8AC3E}">
        <p14:creationId xmlns:p14="http://schemas.microsoft.com/office/powerpoint/2010/main" val="126006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536977-F6B2-44DE-893C-7F1E49646A03}"/>
              </a:ext>
            </a:extLst>
          </p:cNvPr>
          <p:cNvSpPr/>
          <p:nvPr/>
        </p:nvSpPr>
        <p:spPr>
          <a:xfrm>
            <a:off x="695324" y="2501571"/>
            <a:ext cx="3057032" cy="3453874"/>
          </a:xfrm>
          <a:prstGeom prst="rect">
            <a:avLst/>
          </a:prstGeom>
        </p:spPr>
        <p:txBody>
          <a:bodyPr vert="horz" lIns="91440" tIns="45720" rIns="91440" bIns="45720" rtlCol="0" anchor="b">
            <a:normAutofit/>
          </a:bodyPr>
          <a:lstStyle/>
          <a:p>
            <a:pPr>
              <a:spcBef>
                <a:spcPct val="0"/>
              </a:spcBef>
              <a:spcAft>
                <a:spcPts val="600"/>
              </a:spcAft>
            </a:pPr>
            <a:r>
              <a:rPr lang="en-US" sz="4000" b="0" i="0" cap="all" spc="30" dirty="0">
                <a:solidFill>
                  <a:srgbClr val="FF0000"/>
                </a:solidFill>
                <a:effectLst/>
                <a:latin typeface="+mj-lt"/>
                <a:ea typeface="+mj-ea"/>
                <a:cs typeface="+mj-cs"/>
              </a:rPr>
              <a:t>Texas</a:t>
            </a:r>
            <a:r>
              <a:rPr lang="en-US" sz="4000" b="0" i="0" cap="all" spc="30" dirty="0">
                <a:effectLst/>
                <a:latin typeface="+mj-lt"/>
                <a:ea typeface="+mj-ea"/>
                <a:cs typeface="+mj-cs"/>
              </a:rPr>
              <a:t> suffers the most disasters.</a:t>
            </a:r>
            <a:endParaRPr lang="en-US" sz="4000" cap="all" spc="30" dirty="0">
              <a:latin typeface="+mj-lt"/>
              <a:ea typeface="+mj-ea"/>
              <a:cs typeface="+mj-cs"/>
            </a:endParaRPr>
          </a:p>
        </p:txBody>
      </p:sp>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chart&#10;&#10;Description automatically generated">
            <a:extLst>
              <a:ext uri="{FF2B5EF4-FFF2-40B4-BE49-F238E27FC236}">
                <a16:creationId xmlns:a16="http://schemas.microsoft.com/office/drawing/2014/main" id="{97D19DCD-4EAC-4A00-9341-AD077CECB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144" y="719453"/>
            <a:ext cx="6964177" cy="5414647"/>
          </a:xfrm>
          <a:prstGeom prst="rect">
            <a:avLst/>
          </a:prstGeom>
        </p:spPr>
      </p:pic>
    </p:spTree>
    <p:extLst>
      <p:ext uri="{BB962C8B-B14F-4D97-AF65-F5344CB8AC3E}">
        <p14:creationId xmlns:p14="http://schemas.microsoft.com/office/powerpoint/2010/main" val="197185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BE25D2-A93F-4064-AF8F-B581D8221179}"/>
              </a:ext>
            </a:extLst>
          </p:cNvPr>
          <p:cNvSpPr/>
          <p:nvPr/>
        </p:nvSpPr>
        <p:spPr>
          <a:xfrm>
            <a:off x="7182541" y="870596"/>
            <a:ext cx="4484127" cy="37478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b="0" i="0" cap="all" spc="30" dirty="0">
                <a:solidFill>
                  <a:srgbClr val="FF0000"/>
                </a:solidFill>
                <a:effectLst/>
                <a:latin typeface="+mj-lt"/>
                <a:ea typeface="+mj-ea"/>
                <a:cs typeface="+mj-cs"/>
              </a:rPr>
              <a:t>2020</a:t>
            </a:r>
            <a:r>
              <a:rPr lang="en-US" sz="4200" b="0" i="0" cap="all" spc="30" dirty="0">
                <a:effectLst/>
                <a:latin typeface="+mj-lt"/>
                <a:ea typeface="+mj-ea"/>
                <a:cs typeface="+mj-cs"/>
              </a:rPr>
              <a:t> has the largest number of natural disasters, followed by </a:t>
            </a:r>
            <a:r>
              <a:rPr lang="en-US" sz="4200" b="0" i="0" cap="all" spc="30" dirty="0">
                <a:solidFill>
                  <a:srgbClr val="FF0000"/>
                </a:solidFill>
                <a:effectLst/>
                <a:latin typeface="+mj-lt"/>
                <a:ea typeface="+mj-ea"/>
                <a:cs typeface="+mj-cs"/>
              </a:rPr>
              <a:t>2005</a:t>
            </a:r>
            <a:r>
              <a:rPr lang="en-US" sz="4200" b="0" i="0" cap="all" spc="30" dirty="0">
                <a:effectLst/>
                <a:latin typeface="+mj-lt"/>
                <a:ea typeface="+mj-ea"/>
                <a:cs typeface="+mj-cs"/>
              </a:rPr>
              <a:t>.</a:t>
            </a:r>
            <a:endParaRPr lang="en-US" sz="4200" cap="all" spc="30" dirty="0">
              <a:latin typeface="+mj-lt"/>
              <a:ea typeface="+mj-ea"/>
              <a:cs typeface="+mj-cs"/>
            </a:endParaRPr>
          </a:p>
        </p:txBody>
      </p:sp>
      <p:pic>
        <p:nvPicPr>
          <p:cNvPr id="6" name="Picture 5" descr="Chart, line chart&#10;&#10;Description automatically generated">
            <a:extLst>
              <a:ext uri="{FF2B5EF4-FFF2-40B4-BE49-F238E27FC236}">
                <a16:creationId xmlns:a16="http://schemas.microsoft.com/office/drawing/2014/main" id="{65E6DFCC-5743-42D7-ACA5-3ECF5F6F8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1" y="1327762"/>
            <a:ext cx="5857108" cy="4202475"/>
          </a:xfrm>
          <a:prstGeom prst="rect">
            <a:avLst/>
          </a:prstGeom>
        </p:spPr>
      </p:pic>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4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7CAF158-F17B-4283-A8CB-9D95F8537051}"/>
              </a:ext>
            </a:extLst>
          </p:cNvPr>
          <p:cNvSpPr/>
          <p:nvPr/>
        </p:nvSpPr>
        <p:spPr>
          <a:xfrm>
            <a:off x="653820" y="4624394"/>
            <a:ext cx="10803074" cy="103750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b="0" i="0" cap="all" spc="30" dirty="0">
                <a:solidFill>
                  <a:srgbClr val="FF0000"/>
                </a:solidFill>
                <a:effectLst/>
                <a:latin typeface="+mj-lt"/>
                <a:ea typeface="+mj-ea"/>
                <a:cs typeface="+mj-cs"/>
              </a:rPr>
              <a:t>Major disasters </a:t>
            </a:r>
            <a:r>
              <a:rPr lang="en-US" sz="3000" b="0" i="0" cap="all" spc="30" dirty="0">
                <a:effectLst/>
                <a:latin typeface="+mj-lt"/>
                <a:ea typeface="+mj-ea"/>
                <a:cs typeface="+mj-cs"/>
              </a:rPr>
              <a:t>account for more than half of the natural disasters declared by the government.</a:t>
            </a:r>
            <a:endParaRPr lang="en-US" sz="3000" cap="all" spc="30" dirty="0">
              <a:latin typeface="+mj-lt"/>
              <a:ea typeface="+mj-ea"/>
              <a:cs typeface="+mj-cs"/>
            </a:endParaRPr>
          </a:p>
        </p:txBody>
      </p:sp>
      <p:pic>
        <p:nvPicPr>
          <p:cNvPr id="6" name="Picture 5" descr="Chart, pie chart&#10;&#10;Description automatically generated">
            <a:extLst>
              <a:ext uri="{FF2B5EF4-FFF2-40B4-BE49-F238E27FC236}">
                <a16:creationId xmlns:a16="http://schemas.microsoft.com/office/drawing/2014/main" id="{E5F1DC19-7300-4C0F-A49D-33C340DF5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993" y="723900"/>
            <a:ext cx="4814013" cy="3466090"/>
          </a:xfrm>
          <a:prstGeom prst="rect">
            <a:avLst/>
          </a:prstGeom>
        </p:spPr>
      </p:pic>
      <p:cxnSp>
        <p:nvCxnSpPr>
          <p:cNvPr id="16"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57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DB3CE9-EB0F-4D5C-86A8-592BD72AFE9F}"/>
              </a:ext>
            </a:extLst>
          </p:cNvPr>
          <p:cNvSpPr/>
          <p:nvPr/>
        </p:nvSpPr>
        <p:spPr>
          <a:xfrm>
            <a:off x="695324" y="2501571"/>
            <a:ext cx="3057032" cy="345387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0" i="0" cap="all" spc="30" dirty="0">
                <a:solidFill>
                  <a:srgbClr val="FF0000"/>
                </a:solidFill>
                <a:effectLst/>
                <a:latin typeface="+mj-lt"/>
                <a:ea typeface="+mj-ea"/>
                <a:cs typeface="+mj-cs"/>
              </a:rPr>
              <a:t>Severe storm </a:t>
            </a:r>
            <a:r>
              <a:rPr lang="en-US" sz="2800" b="0" i="0" cap="all" spc="30" dirty="0">
                <a:effectLst/>
                <a:latin typeface="+mj-lt"/>
                <a:ea typeface="+mj-ea"/>
                <a:cs typeface="+mj-cs"/>
              </a:rPr>
              <a:t>is the most common type of disaster, followed by </a:t>
            </a:r>
            <a:r>
              <a:rPr lang="en-US" sz="2800" b="0" i="0" cap="all" spc="30" dirty="0">
                <a:solidFill>
                  <a:srgbClr val="FF0000"/>
                </a:solidFill>
                <a:effectLst/>
                <a:latin typeface="+mj-lt"/>
                <a:ea typeface="+mj-ea"/>
                <a:cs typeface="+mj-cs"/>
              </a:rPr>
              <a:t>hurricane</a:t>
            </a:r>
            <a:r>
              <a:rPr lang="en-US" sz="2800" b="0" i="0" cap="all" spc="30" dirty="0">
                <a:effectLst/>
                <a:latin typeface="+mj-lt"/>
                <a:ea typeface="+mj-ea"/>
                <a:cs typeface="+mj-cs"/>
              </a:rPr>
              <a:t> and </a:t>
            </a:r>
            <a:r>
              <a:rPr lang="en-US" sz="2800" b="0" i="0" cap="all" spc="30" dirty="0">
                <a:solidFill>
                  <a:srgbClr val="FF0000"/>
                </a:solidFill>
                <a:effectLst/>
                <a:latin typeface="+mj-lt"/>
                <a:ea typeface="+mj-ea"/>
                <a:cs typeface="+mj-cs"/>
              </a:rPr>
              <a:t>biological</a:t>
            </a:r>
            <a:r>
              <a:rPr lang="en-US" sz="2800" b="0" i="0" cap="all" spc="30" dirty="0">
                <a:effectLst/>
                <a:latin typeface="+mj-lt"/>
                <a:ea typeface="+mj-ea"/>
                <a:cs typeface="+mj-cs"/>
              </a:rPr>
              <a:t> disasters.</a:t>
            </a:r>
            <a:endParaRPr lang="en-US" sz="2800" cap="all" spc="30" dirty="0">
              <a:latin typeface="+mj-lt"/>
              <a:ea typeface="+mj-ea"/>
              <a:cs typeface="+mj-cs"/>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EE29B686-96FE-4CDE-AE26-EB2AF32F3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66" y="839493"/>
            <a:ext cx="7137334" cy="5174567"/>
          </a:xfrm>
          <a:prstGeom prst="rect">
            <a:avLst/>
          </a:prstGeom>
        </p:spPr>
      </p:pic>
    </p:spTree>
    <p:extLst>
      <p:ext uri="{BB962C8B-B14F-4D97-AF65-F5344CB8AC3E}">
        <p14:creationId xmlns:p14="http://schemas.microsoft.com/office/powerpoint/2010/main" val="386893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814EAD4-5066-425C-B4A8-A1BB8E632787}"/>
              </a:ext>
            </a:extLst>
          </p:cNvPr>
          <p:cNvSpPr/>
          <p:nvPr/>
        </p:nvSpPr>
        <p:spPr>
          <a:xfrm>
            <a:off x="653819" y="2241906"/>
            <a:ext cx="5950707" cy="337676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0" i="0" cap="all" spc="30" dirty="0">
                <a:effectLst/>
                <a:latin typeface="+mj-lt"/>
                <a:ea typeface="+mj-ea"/>
                <a:cs typeface="+mj-cs"/>
              </a:rPr>
              <a:t>The most common government assistance programs are </a:t>
            </a:r>
            <a:r>
              <a:rPr lang="en-US" sz="3800" b="0" i="0" cap="all" spc="30" dirty="0">
                <a:solidFill>
                  <a:srgbClr val="FF0000"/>
                </a:solidFill>
                <a:effectLst/>
                <a:latin typeface="+mj-lt"/>
                <a:ea typeface="+mj-ea"/>
                <a:cs typeface="+mj-cs"/>
              </a:rPr>
              <a:t>Public Assistance program </a:t>
            </a:r>
            <a:r>
              <a:rPr lang="en-US" sz="3800" b="0" i="0" cap="all" spc="30" dirty="0">
                <a:effectLst/>
                <a:latin typeface="+mj-lt"/>
                <a:ea typeface="+mj-ea"/>
                <a:cs typeface="+mj-cs"/>
              </a:rPr>
              <a:t>and </a:t>
            </a:r>
            <a:r>
              <a:rPr lang="en-US" sz="3800" b="0" i="0" cap="all" spc="30" dirty="0">
                <a:solidFill>
                  <a:srgbClr val="FF0000"/>
                </a:solidFill>
                <a:effectLst/>
                <a:latin typeface="+mj-lt"/>
                <a:ea typeface="+mj-ea"/>
                <a:cs typeface="+mj-cs"/>
              </a:rPr>
              <a:t>Hazard Mitigation program</a:t>
            </a:r>
            <a:r>
              <a:rPr lang="en-US" sz="3800" b="0" i="0" cap="all" spc="30" dirty="0">
                <a:effectLst/>
                <a:latin typeface="+mj-lt"/>
                <a:ea typeface="+mj-ea"/>
                <a:cs typeface="+mj-cs"/>
              </a:rPr>
              <a:t>.</a:t>
            </a:r>
            <a:endParaRPr lang="en-US" sz="3800" cap="all" spc="30" dirty="0">
              <a:latin typeface="+mj-lt"/>
              <a:ea typeface="+mj-ea"/>
              <a:cs typeface="+mj-cs"/>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E634B8-311A-4810-A5DB-7043D0280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 waterfall chart&#10;&#10;Description automatically generated">
            <a:extLst>
              <a:ext uri="{FF2B5EF4-FFF2-40B4-BE49-F238E27FC236}">
                <a16:creationId xmlns:a16="http://schemas.microsoft.com/office/drawing/2014/main" id="{5D44A0BA-B518-44A8-B31E-3CCA60066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170" y="1889812"/>
            <a:ext cx="4260730" cy="3078377"/>
          </a:xfrm>
          <a:prstGeom prst="rect">
            <a:avLst/>
          </a:prstGeom>
        </p:spPr>
      </p:pic>
    </p:spTree>
    <p:extLst>
      <p:ext uri="{BB962C8B-B14F-4D97-AF65-F5344CB8AC3E}">
        <p14:creationId xmlns:p14="http://schemas.microsoft.com/office/powerpoint/2010/main" val="100392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5754A465-2E8D-4194-9DC8-04B008D34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075" y="2015412"/>
            <a:ext cx="4963281" cy="3993502"/>
          </a:xfrm>
          <a:prstGeom prst="rect">
            <a:avLst/>
          </a:prstGeom>
        </p:spPr>
      </p:pic>
      <p:pic>
        <p:nvPicPr>
          <p:cNvPr id="7" name="Picture 6" descr="Map&#10;&#10;Description automatically generated">
            <a:extLst>
              <a:ext uri="{FF2B5EF4-FFF2-40B4-BE49-F238E27FC236}">
                <a16:creationId xmlns:a16="http://schemas.microsoft.com/office/drawing/2014/main" id="{49186236-39BE-4BCC-BEAF-60E8E82E3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645" y="2015412"/>
            <a:ext cx="5035721" cy="3993502"/>
          </a:xfrm>
          <a:prstGeom prst="rect">
            <a:avLst/>
          </a:prstGeom>
        </p:spPr>
      </p:pic>
    </p:spTree>
    <p:extLst>
      <p:ext uri="{BB962C8B-B14F-4D97-AF65-F5344CB8AC3E}">
        <p14:creationId xmlns:p14="http://schemas.microsoft.com/office/powerpoint/2010/main" val="113275888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TotalTime>
  <Words>355</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Times New Roman</vt:lpstr>
      <vt:lpstr>Univers Condensed</vt:lpstr>
      <vt:lpstr>ChronicleVTI</vt:lpstr>
      <vt:lpstr>Analysis of natural disasters and their influences on the United States</vt:lpstr>
      <vt:lpstr>Introduction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natural disasters and their influences on the United States</dc:title>
  <dc:creator>于 凯齐</dc:creator>
  <cp:lastModifiedBy>于 凯齐</cp:lastModifiedBy>
  <cp:revision>14</cp:revision>
  <dcterms:created xsi:type="dcterms:W3CDTF">2020-12-15T15:01:15Z</dcterms:created>
  <dcterms:modified xsi:type="dcterms:W3CDTF">2020-12-15T15:16:01Z</dcterms:modified>
</cp:coreProperties>
</file>