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latin typeface="Arial Black" panose="020B0A04020102020204" pitchFamily="34" charset="0"/>
              </a:rPr>
              <a:t>WELCOME ALL</a:t>
            </a:r>
            <a:endParaRPr lang="en-US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38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444" y="391885"/>
            <a:ext cx="7994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CLEARING AND SETTELMENT CYCLE: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0443" y="1267088"/>
            <a:ext cx="799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Clearing cycle a batch of transactions related information is sent from acquirer to issuer through the payment Gateway.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443" y="2377073"/>
            <a:ext cx="766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the Settlement cycle the actual money movement happens in this cycle. Actual money dealings happens here.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443" y="3434082"/>
            <a:ext cx="4519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SOURCES OF DATA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3589" y="4415246"/>
            <a:ext cx="599585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Financial transactions can be generated from;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7337" y="5249518"/>
            <a:ext cx="4872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ATM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POINT OF SERVICE DEVICE[POS]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CARD NOT PRESENT [CNP] CHANNELS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3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4" y="570630"/>
            <a:ext cx="788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Each of these transactions have unique codes; so they are equally different from each other.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074" y="1641785"/>
            <a:ext cx="75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POS occurs when the customer makes a purchase.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4" y="2442753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POS and ATM card transactions are Card present scenarios, where as e-commerce, mail, and telephone transactions are CNP scenarios.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074" y="3513908"/>
            <a:ext cx="744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Here in CNP scenarios card may not present but both Card and Customer details are given/shared to the merchant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828" y="4689566"/>
            <a:ext cx="687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Here with CNP scenarios the existence of different proportions of Fraud takes place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126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" y="313509"/>
            <a:ext cx="6923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FRAUD PROTECTION SYSTEM: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44137" y="1280161"/>
            <a:ext cx="709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To get caught of Frauds, financial institutions have developed Fraud Protection System; containing of two layers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137" y="2080754"/>
            <a:ext cx="7289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Prevention layer ; makes sure the fraud doesn’t happen and alerts in advance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When the prevention layer is bypassed, then Fraud detection system comes into picture.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137" y="3712344"/>
            <a:ext cx="778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Fraud detection system comes into functionality when the fraud prevention fails and is counterfeit by the fraudsters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137" y="4391052"/>
            <a:ext cx="7537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Fraud prevention is the first layer of the fraud protection system; like  </a:t>
            </a:r>
            <a:r>
              <a:rPr lang="en-US" i="1" dirty="0" smtClean="0"/>
              <a:t>firewall protection, external network id detection, mapping of physical address with device and data encryption through the network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One of the main concern in the financial industry is that for every falsification , the organization has to bear a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2" y="313509"/>
            <a:ext cx="8033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Credit card fraud detection techniques are two types: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73828" y="974689"/>
            <a:ext cx="517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Misuse detection(Fraud analysis)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Anomaly detection(user behavior analysis)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142" y="2637229"/>
            <a:ext cx="6871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Misuse detection system: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53142" y="3612806"/>
            <a:ext cx="8229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 misuse system is similar to expert system; given by domain experts or SME (Small and Medium Enterprises)coded.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is a rule-based system, consisting of if-else conditions or market standard technique like inventory optimization.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7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451" y="339635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rule-based system for fraud detection consists of 3 modules: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9897" y="1280160"/>
            <a:ext cx="75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DETECTION RULE ENGINE:</a:t>
            </a:r>
          </a:p>
          <a:p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4736" y="1894116"/>
            <a:ext cx="593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Most Trusted detection system for e-tail, till date.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897" y="2677349"/>
            <a:ext cx="4794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 smtClean="0">
                <a:solidFill>
                  <a:srgbClr val="FF0000"/>
                </a:solidFill>
              </a:rPr>
              <a:t>WEIGHT CONFIGURATION SYSTEM: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4736" y="3213462"/>
            <a:ext cx="547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Typical expert based system, where each attribute us assigned a weight and specific set of simple calculations are done.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9897" y="4480561"/>
            <a:ext cx="606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VELOCITY RULE ENGINE: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4736" y="5086806"/>
            <a:ext cx="6688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Relies on the concept of </a:t>
            </a:r>
            <a:r>
              <a:rPr lang="en-US" i="1" dirty="0" smtClean="0"/>
              <a:t>dynamic sliding </a:t>
            </a:r>
            <a:r>
              <a:rPr lang="en-US" dirty="0" smtClean="0"/>
              <a:t>window where the data is assigned in buckets, with fixed time frame length or fixed number of data stream bytes captured by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5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274319"/>
            <a:ext cx="611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ANOMALY DETECTION SYSTEM: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903" y="783771"/>
            <a:ext cx="647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smtClean="0"/>
              <a:t>Anomaly Detection System, consists of Machine learning algorithms or Data mining techniques. 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18903" y="1841864"/>
            <a:ext cx="826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smtClean="0"/>
              <a:t>Many articles published a clear view of how data mining techniques like association, clustering, and classification can be used for behavior analysis of customer and customer profiling.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18903" y="3111639"/>
            <a:ext cx="826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smtClean="0"/>
              <a:t>Machine Learning algorithms are used for solving different types of Fraud detection system, the usage of algorithm is based on the financial industry use cases and cost.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18903" y="4545874"/>
            <a:ext cx="826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Every Card transaction coming into live anomaly system is to be processed with a few hundred mille seconds or else a penalty cost is to be paid by the serving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3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79" y="274319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RAISING A FRAUD FLAG-ISSUER: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155" y="796835"/>
            <a:ext cx="704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Customer details are verified from database and run time metrics, called </a:t>
            </a:r>
            <a:r>
              <a:rPr lang="en-US" b="1" i="1" dirty="0" smtClean="0"/>
              <a:t>SCREENING.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71154" y="1913711"/>
            <a:ext cx="749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Screening is the first step of Fraud detection, this checks customer, OTB(over the bank), transaction country, the currencies checked. This request then sent to the Fraud Detection System[FDS] to check the fraud 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153" y="3523260"/>
            <a:ext cx="749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the Screening the request is sent to Heuristic System which decides whether to raise a flag or not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153" y="4715691"/>
            <a:ext cx="781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it is a fraud then issuer bank alerts the customer by either sending a message, e-mail,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8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03" y="241807"/>
            <a:ext cx="6771685" cy="62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5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4" y="404949"/>
            <a:ext cx="54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CHALLENGE OF THE CASE:</a:t>
            </a:r>
            <a:endParaRPr lang="en-US" sz="28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045029" y="1175657"/>
            <a:ext cx="717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KPMG, India had designed an </a:t>
            </a:r>
            <a:r>
              <a:rPr lang="en-US" dirty="0"/>
              <a:t>A</a:t>
            </a:r>
            <a:r>
              <a:rPr lang="en-US" dirty="0" smtClean="0"/>
              <a:t>nomaly </a:t>
            </a:r>
            <a:r>
              <a:rPr lang="en-US" dirty="0"/>
              <a:t>D</a:t>
            </a:r>
            <a:r>
              <a:rPr lang="en-US" dirty="0" smtClean="0"/>
              <a:t>etection System for authorization cycle, which is capable of handling and processing approximately &gt;100 transactions per second.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28" y="2098987"/>
            <a:ext cx="809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Considering the time limit on each transaction process is 300milli sec.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product had to be deployed in the FDS of the issuer bank and had </a:t>
            </a:r>
            <a:r>
              <a:rPr lang="en-US" dirty="0"/>
              <a:t>t</a:t>
            </a:r>
            <a:r>
              <a:rPr lang="en-US" dirty="0" smtClean="0"/>
              <a:t>o run in parallel with rule based system.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5028" y="3546804"/>
            <a:ext cx="796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M.L cannot stand alone for a such a sensitive use-case, we require data pre-processing and data security as they were heavy penalty for the institutions if they goes wrong, because they are highly confidential.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028" y="4717622"/>
            <a:ext cx="783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 smtClean="0"/>
              <a:t>Earlier all the e-transactions coming from POS,ATM, or e-commerce were in the xml or </a:t>
            </a:r>
            <a:r>
              <a:rPr lang="en-US" i="1" dirty="0" err="1" smtClean="0"/>
              <a:t>json</a:t>
            </a:r>
            <a:r>
              <a:rPr lang="en-US" i="1" dirty="0" smtClean="0"/>
              <a:t> format(Market standards).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594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404949"/>
            <a:ext cx="8125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/>
              <a:t>The data has to be extracted in structure format, so feature extraction and feature engineering can be </a:t>
            </a:r>
            <a:r>
              <a:rPr lang="en-US" i="1" dirty="0" smtClean="0"/>
              <a:t>done, so that data is sent to M.L model to test and result. So that they could achieve their goal of completing the 300milli.sec. per transaction.</a:t>
            </a:r>
            <a:endParaRPr lang="en-US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737361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this there was need for </a:t>
            </a:r>
            <a:r>
              <a:rPr lang="en-US" b="1" i="1" dirty="0" smtClean="0"/>
              <a:t>Big data</a:t>
            </a:r>
            <a:r>
              <a:rPr lang="en-US" dirty="0" smtClean="0"/>
              <a:t> which is </a:t>
            </a:r>
            <a:r>
              <a:rPr lang="en-US" dirty="0"/>
              <a:t>powerful </a:t>
            </a:r>
            <a:r>
              <a:rPr lang="en-US" dirty="0" smtClean="0"/>
              <a:t>and fast  to achieve the target. Tools like </a:t>
            </a:r>
            <a:r>
              <a:rPr lang="en-US" b="1" i="1" dirty="0" smtClean="0"/>
              <a:t>Amazon Kinesis, Apache Kafka, Apache Storm</a:t>
            </a:r>
            <a:r>
              <a:rPr lang="en-US" dirty="0" smtClean="0"/>
              <a:t> etc.. Used for ingestion of the transaction data.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3214689"/>
            <a:ext cx="8268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WHO ARE DESIGNING AND DEVELOPING THE PROJECT: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69125" y="3861020"/>
            <a:ext cx="702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team with different skillset is needed for the project like: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7480" y="4415018"/>
            <a:ext cx="5499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POC(Proof of Concept)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Prototype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Pilot			</a:t>
            </a:r>
            <a:endParaRPr lang="en-US" b="1" i="1" dirty="0">
              <a:solidFill>
                <a:srgbClr val="FF0000"/>
              </a:solidFill>
            </a:endParaRPr>
          </a:p>
          <a:p>
            <a:pPr lvl="2"/>
            <a:r>
              <a:rPr lang="en-US" b="1" i="1" dirty="0" smtClean="0">
                <a:solidFill>
                  <a:srgbClr val="FF0000"/>
                </a:solidFill>
              </a:rPr>
              <a:t>And</a:t>
            </a:r>
          </a:p>
          <a:p>
            <a:pPr lvl="2"/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Production 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0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79735"/>
            <a:ext cx="8596668" cy="1826581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CREDIT CARD FRAUD DETECTION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907654"/>
            <a:ext cx="8596668" cy="139002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According to an article written by </a:t>
            </a:r>
            <a:r>
              <a:rPr lang="en-US" b="1" dirty="0" err="1" smtClean="0">
                <a:latin typeface="Arial Narrow" panose="020B0606020202030204" pitchFamily="34" charset="0"/>
              </a:rPr>
              <a:t>Debra.E.Ross</a:t>
            </a:r>
            <a:r>
              <a:rPr lang="en-US" b="1" dirty="0" smtClean="0">
                <a:latin typeface="Arial Narrow" panose="020B0606020202030204" pitchFamily="34" charset="0"/>
              </a:rPr>
              <a:t>; 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	</a:t>
            </a:r>
            <a:r>
              <a:rPr lang="en-US" b="1" dirty="0" smtClean="0">
                <a:latin typeface="Arial Narrow" panose="020B0606020202030204" pitchFamily="34" charset="0"/>
              </a:rPr>
              <a:t>Credit Card Fraud, act committed by any person who, with intern to defraud, uses a Credit </a:t>
            </a:r>
            <a:r>
              <a:rPr lang="en-US" b="1" dirty="0">
                <a:latin typeface="Arial Narrow" panose="020B0606020202030204" pitchFamily="34" charset="0"/>
              </a:rPr>
              <a:t>C</a:t>
            </a:r>
            <a:r>
              <a:rPr lang="en-US" b="1" dirty="0" smtClean="0">
                <a:latin typeface="Arial Narrow" panose="020B0606020202030204" pitchFamily="34" charset="0"/>
              </a:rPr>
              <a:t>ard. That has been revoked, cancelled, reported lost, or stolen to obtain anything of value.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72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66" y="522514"/>
            <a:ext cx="722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KPMG has designed a fully functional POC with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6326" y="1149532"/>
            <a:ext cx="512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A Misuse Engine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An Anomaly Engine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Case Manager Module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A UI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765" y="4132659"/>
            <a:ext cx="807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team with 7 to 10 required to build fully functional POC, which includes lead, manager, and developers. They perform multiple roles to improve the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634" y="245515"/>
            <a:ext cx="479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Technical Manager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3622" y="245515"/>
            <a:ext cx="442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Task Manager/lead/scrum Master</a:t>
            </a:r>
            <a:endParaRPr lang="en-US" sz="2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39634" y="891846"/>
            <a:ext cx="33571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Has past development experience &amp; knowledge of M.L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Dividing the project into modules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Planning the tasks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Track the timeline and meeting the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Gathering the domain knowledge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Role is critical and decides the proper flow of the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93622" y="1261178"/>
            <a:ext cx="4532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Assigning the tasks to team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Checks the progress and challenges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Co-ordinates with SME and understand the client’s vision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SME is not found the company looks for the consultants as an alternative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3622" y="4872445"/>
            <a:ext cx="453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Manager, Scrum Master, and SME comes together and brainstorm the requirements of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8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0" y="770710"/>
            <a:ext cx="839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KPI[Key Performance Indicators]</a:t>
            </a:r>
            <a:endParaRPr lang="en-US" sz="4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37360" y="1724297"/>
            <a:ext cx="64399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team is very important to the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These people will interact with clients.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Research  and perform activities like documentations  and requirement gathering etc…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A Key Performance Indicator is a measurable value that demonstrates how effectively a company is achieving key business objectives.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Organizations </a:t>
            </a:r>
            <a:r>
              <a:rPr lang="en-US" dirty="0"/>
              <a:t>use </a:t>
            </a:r>
            <a:r>
              <a:rPr lang="en-US" b="1" dirty="0"/>
              <a:t>KPIs</a:t>
            </a:r>
            <a:r>
              <a:rPr lang="en-US" dirty="0"/>
              <a:t> at multiple levels to evaluate their success at reaching targets.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6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702" y="300445"/>
            <a:ext cx="323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DEVELOPER</a:t>
            </a:r>
            <a:endParaRPr lang="en-US" sz="28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61702" y="1071154"/>
            <a:ext cx="4127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Building blocks of the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development of Misuse Engine- a rule building </a:t>
            </a:r>
            <a:r>
              <a:rPr lang="en-US" dirty="0"/>
              <a:t>d</a:t>
            </a:r>
            <a:r>
              <a:rPr lang="en-US" dirty="0" smtClean="0"/>
              <a:t>one with SME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Anomaly system experienced ML/DS developer is required with 5 to 10 years of exp.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an analyst 2 years of exp. and knowledge of ML/DS as they perform activities like storing the data extraction of data etc…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9018" y="300445"/>
            <a:ext cx="423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has to done by a team not an individual task; but support and backup is mandatory.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9646" y="1907177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Fraud Detection Project: we need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0983" y="2743200"/>
            <a:ext cx="3579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 Big Data Developer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An UI/UX Developer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Prototype or POC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022" y="5247094"/>
            <a:ext cx="67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Having a different skill set and different expertise comes together and build a final project. Hence the expectation from a data scientist is high and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0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287383"/>
            <a:ext cx="589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 PLAN: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5030" y="1619794"/>
            <a:ext cx="7014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Any DS project requires a strong </a:t>
            </a:r>
            <a:r>
              <a:rPr lang="en-US" dirty="0" err="1" smtClean="0"/>
              <a:t>planne</a:t>
            </a:r>
            <a:r>
              <a:rPr lang="en-US" dirty="0" smtClean="0"/>
              <a:t>, which describes/ illustrates many requirements, outlines, structure of data etc..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It’s a vital document of the project. It involves methods and purpose of the project by the experts.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ML is a new technology for many and hard to manage the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revenue analyzed nearly 30 M.L project and designed a checklists to avoid missing of important points during project planning. Like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3" y="627017"/>
            <a:ext cx="36967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is the problem we are trying to solve?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strategic goal is it linked to?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output is expected?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is the description of input data (</a:t>
            </a:r>
            <a:r>
              <a:rPr lang="en-US" dirty="0" err="1" smtClean="0"/>
              <a:t>num.of.fields,entries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Are there any geo spatial data?</a:t>
            </a:r>
            <a:r>
              <a:rPr lang="en-US" dirty="0"/>
              <a:t> </a:t>
            </a:r>
            <a:r>
              <a:rPr lang="en-US" dirty="0" smtClean="0"/>
              <a:t>(information </a:t>
            </a:r>
            <a:r>
              <a:rPr lang="en-US" dirty="0"/>
              <a:t>about a specific location on the Earth's surface</a:t>
            </a:r>
            <a:r>
              <a:rPr lang="en-US" dirty="0" smtClean="0"/>
              <a:t>.)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How the data being captured?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might the relevant factors which might affect the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5943" y="156755"/>
            <a:ext cx="6217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Project motivation and problem definition</a:t>
            </a:r>
            <a:endParaRPr lang="en-US" sz="2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885509" y="627017"/>
            <a:ext cx="54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Performance Measurements/timeline/contacts: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03074" y="1293223"/>
            <a:ext cx="5225143" cy="510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On the basis of what KPI will the performance be checked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Is there any documentation required?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will be the KPI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will the output do?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Are there reference solution(Research articles)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is the over all deadline of entire project?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What is the timeline for each module?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By when the first solution be provided?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Who is responsible for the project?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Who is to be contacted for getting the data (server)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Who will help providing the background knowledge?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Who is the SME for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9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1" y="248194"/>
            <a:ext cx="565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Collaboration: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09451" y="617526"/>
            <a:ext cx="9065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Set weekly/daily updates b/w business people and developers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Who is to involve? What should they learn?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Define where the cases are stored and how to access them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1" y="2509553"/>
            <a:ext cx="757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 COLLECTION AND UNAVAILABILITY:</a:t>
            </a:r>
            <a:endParaRPr lang="en-US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70708" y="3447472"/>
            <a:ext cx="8516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biggest challenge at the initial stages were “Data Availability” as financial data is very sensitive and a real data is very hard to find.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Without the real dataset designing a system becomes very difficult as real Fraud Scenarios are hard to get &amp; understand.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Most of the online datasets won’t give us proper explanation/description.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don’t know the nature of data like which cycle it belongs to so domain experts could gather and understand the data and what are the use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97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6" y="378823"/>
            <a:ext cx="9339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	More than 2 cash withdrawal from an ATM using credit card with in 15 </a:t>
            </a:r>
            <a:r>
              <a:rPr lang="en-US" dirty="0" err="1" smtClean="0"/>
              <a:t>mins</a:t>
            </a:r>
            <a:r>
              <a:rPr lang="en-US" dirty="0" smtClean="0"/>
              <a:t> is considered as suspicious transaction in India.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 small amount of transaction then sudden large amount of transaction raises suspicion most parts of the globe.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 transaction coming b/w 12:00 to 4:00 A.M is considered high-risk and leads to suspicion.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gathering and understanding the use cases we got specific idea of what data &amp; created the scripts for generating the training and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4794069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KPMG has created 2 sample datasets for model development: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31966" y="5423663"/>
            <a:ext cx="847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datasets were created in such a way that the transactions with high risk are the same in both the samples; but the number of transactions or data records are differ in size.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6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577" y="953589"/>
            <a:ext cx="8987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sample 1 was the smaller sample dataset with around 70k records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sample2 dataset had more than 50lakh records.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idea behind 2 sample datasets is that until the servers are fully ready for large scale development the data scientist/engineers will work on the smaller datasets.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Credit Card data is highly imbalanced or skewed </a:t>
            </a:r>
            <a:r>
              <a:rPr lang="en-US" dirty="0" err="1" smtClean="0"/>
              <a:t>i.e</a:t>
            </a:r>
            <a:r>
              <a:rPr lang="en-US" dirty="0" smtClean="0"/>
              <a:t> the total number of Fraud scenarios are very less as compared to the legitimate transactions.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M.L aims to improve the accuracy without the knowledge of the class distribution. Using M.L algorithms without  balancing, the class distributions will result in higher error rates and unsatisfied 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unbalanced distribution can be handled using data re-sampling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0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451" y="705394"/>
            <a:ext cx="802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</a:t>
            </a:r>
            <a:r>
              <a:rPr lang="en-US" b="1" i="1" dirty="0" smtClean="0"/>
              <a:t>Re-Sampling techniques </a:t>
            </a:r>
            <a:r>
              <a:rPr lang="en-US" dirty="0" smtClean="0"/>
              <a:t>can be classified into two types: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514599" y="1175657"/>
            <a:ext cx="4010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Over Sampling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Under </a:t>
            </a:r>
            <a:r>
              <a:rPr lang="en-US" b="1" i="1" dirty="0">
                <a:solidFill>
                  <a:srgbClr val="FF0000"/>
                </a:solidFill>
              </a:rPr>
              <a:t>S</a:t>
            </a:r>
            <a:r>
              <a:rPr lang="en-US" b="1" i="1" dirty="0" smtClean="0">
                <a:solidFill>
                  <a:srgbClr val="FF0000"/>
                </a:solidFill>
              </a:rPr>
              <a:t>ampling Techniques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010" y="2435052"/>
            <a:ext cx="5003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Under Sampling aims at </a:t>
            </a:r>
            <a:r>
              <a:rPr lang="en-US" dirty="0" err="1" smtClean="0"/>
              <a:t>reducting</a:t>
            </a:r>
            <a:r>
              <a:rPr lang="en-US" dirty="0" smtClean="0"/>
              <a:t> the number of major class distribution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this case-study under sampling will eliminate the total number of non-fraud transactions in order to balance the fraudulent </a:t>
            </a:r>
            <a:r>
              <a:rPr lang="en-US" dirty="0"/>
              <a:t>&amp; legate </a:t>
            </a:r>
            <a:r>
              <a:rPr lang="en-US" dirty="0" smtClean="0"/>
              <a:t>transactions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Under Sampling is not widely used in data re-sampling as it reduces the training data size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may lose important scenarios </a:t>
            </a:r>
            <a:r>
              <a:rPr lang="en-US" dirty="0" err="1" smtClean="0"/>
              <a:t>usecases</a:t>
            </a:r>
            <a:r>
              <a:rPr lang="en-US" dirty="0" smtClean="0"/>
              <a:t> which were initially required &amp; reduces the accuracy and performance.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0434" y="2416629"/>
            <a:ext cx="4624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Over Sampling aims at balancing the class distribution by replicating the instances of the minority class distribution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can be sub categorized  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Random Over Sampling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Cluster Based  and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rgbClr val="FF0000"/>
                </a:solidFill>
              </a:rPr>
              <a:t>Informed Over Sampling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41659" y="261257"/>
            <a:ext cx="88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 Narrow" panose="020B0606020202030204" pitchFamily="34" charset="0"/>
              </a:rPr>
              <a:t>Fraud can be termed as an unlawful action, which is intentional in nature for personal gain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659" y="809898"/>
            <a:ext cx="819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 Narrow" panose="020B0606020202030204" pitchFamily="34" charset="0"/>
              </a:rPr>
              <a:t>A fraud done by someone without the knowledge of the card holder is termed as 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      “</a:t>
            </a:r>
            <a:r>
              <a:rPr lang="en-US" dirty="0">
                <a:latin typeface="Arial Narrow" panose="020B0606020202030204" pitchFamily="34" charset="0"/>
              </a:rPr>
              <a:t>First-Party Fraud”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659" y="1635538"/>
            <a:ext cx="762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A Common belief is that a fraud is mostly carried out by third-party not the first party, but this is not true. As per experience statistics the ration of first and third party frauds are nearly equal.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634" y="2815102"/>
            <a:ext cx="778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Overall world Statistics about Fraud detection 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" y="3594556"/>
            <a:ext cx="7785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Organizations across the globe have adopted e-transactions in order to increase their productivity and to expand their business and provide 24/7 </a:t>
            </a:r>
            <a:r>
              <a:rPr lang="en-US" dirty="0" err="1" smtClean="0">
                <a:latin typeface="Arial Narrow" panose="020B0606020202030204" pitchFamily="34" charset="0"/>
              </a:rPr>
              <a:t>sercives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634" y="4598125"/>
            <a:ext cx="747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But the Fraud rate also have raised tremendously with the ration3:100. Due to this Monitory loss  has reported in billions for the organizations like 50 billion dollars  in card related frauds.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3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268" y="287383"/>
            <a:ext cx="7027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RANDOM OVER SAMPLING:</a:t>
            </a:r>
          </a:p>
          <a:p>
            <a:endParaRPr lang="en-US" b="1" i="1" dirty="0" smtClean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instances of the monitory class distributions are selected at random &amp; replicated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268" y="1304830"/>
            <a:ext cx="4467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i="1" dirty="0" smtClean="0"/>
              <a:t>CLUSTER BASED OVER SAMPLING: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79268" y="2094854"/>
            <a:ext cx="46634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Cluster based samplings aims at creating equal size cluster for both the majority and minority class distributions.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re-sampling technique is based on K-Means algorithms.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is based on the idea that both clusters(major, minor) having multiple small clusters.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Each of these clusters then oversampling to pre-determined number 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By replicating the instances of each sub-cluster results in the problem of overfitting to the training data , this can be solved by using information over sampling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2606" y="158171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INFORMED OVER SAMPLING: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786845" y="2094854"/>
            <a:ext cx="5930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Informed Over Sampling like synthetic minority oversampling approach/SMOTE approach is the most widely used informed oversampling.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subset of the minority class distribution is taken using KNN.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technique helps tackle the imbalance class distribution without overfitting the model by creating small synthetic instances in the neighborhood of the minority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3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2" y="261259"/>
            <a:ext cx="672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DATA REDUCTION/DIMENTION REDUCTION:</a:t>
            </a:r>
            <a:endParaRPr lang="en-US" sz="2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6023" y="1005840"/>
            <a:ext cx="9117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Card Transactions for VISA/MASTERCARD/AMEX follow ISO-8583 format[3],which means there are more than 127 fields, with sensitive customer details, which were encrypted in “Alpha-Numeric” codes.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To reduce the high dimensionality data such that the number of fields for processing get reduced but still retain it’s accuracy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can use LDA/PCA to reduce the data for pre-processing. Data reduction can be defined as </a:t>
            </a:r>
            <a:r>
              <a:rPr lang="en-US" dirty="0"/>
              <a:t>reducing </a:t>
            </a:r>
            <a:r>
              <a:rPr lang="en-US" dirty="0" smtClean="0"/>
              <a:t>the data into smaller subset without losing value.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cube aggregation, attribute sub-selection, dimensionality reduction, </a:t>
            </a:r>
            <a:r>
              <a:rPr lang="en-US" dirty="0" err="1" smtClean="0"/>
              <a:t>numerosity</a:t>
            </a:r>
            <a:r>
              <a:rPr lang="en-US" dirty="0" smtClean="0"/>
              <a:t>, reduction, discretization and concept hierarchy  generation methods.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Attribute subset selection method consists of smaller subset of variables to train the model; it has been sub categorized as “step forward selection”, “step backward elimination”, and “hybrid selection elimination”  decision tree induction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07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954" y="705393"/>
            <a:ext cx="8948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step forward selection, the best chosen attributes are added to the reduced subset.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Backward elimination considers all the attributes of the initial dataset &amp; starts eliminating the least important attribute in each iteration.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Hybrid takes a two way approach where the best attribute is selected and least imp attribute is eliminated in each iteration.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Attribute subset selection method is aggressively used in our use-case in order to save time during pre-processing of data &amp; raising a flag.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Eliminating variables is very risky, not only for use case but for any real world problem, we can either go with SME, or with PCA concepts.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73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4" y="235132"/>
            <a:ext cx="915372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66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7" y="313510"/>
            <a:ext cx="816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SOLUTION : ML MODEL DEVELOPMENT</a:t>
            </a:r>
            <a:endParaRPr lang="en-US" sz="28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234439" y="1097280"/>
            <a:ext cx="621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KPMG used both </a:t>
            </a:r>
            <a:r>
              <a:rPr lang="en-US" b="1" i="1" dirty="0" smtClean="0"/>
              <a:t>black</a:t>
            </a:r>
            <a:r>
              <a:rPr lang="en-US" dirty="0" smtClean="0"/>
              <a:t> </a:t>
            </a:r>
            <a:r>
              <a:rPr lang="en-US" b="1" i="1" dirty="0" smtClean="0"/>
              <a:t>box</a:t>
            </a:r>
            <a:r>
              <a:rPr lang="en-US" dirty="0" smtClean="0"/>
              <a:t> and </a:t>
            </a:r>
            <a:r>
              <a:rPr lang="en-US" b="1" i="1" dirty="0" smtClean="0"/>
              <a:t>white box M.L models in the quest for finding the best fit.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4439" y="1802671"/>
            <a:ext cx="9183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BLACK BOX: </a:t>
            </a:r>
            <a:r>
              <a:rPr lang="en-US" dirty="0" smtClean="0"/>
              <a:t>are the ML techniques or algorithms in which the results reasoning cannot be back traced.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 smtClean="0"/>
              <a:t>WHITE BOX:</a:t>
            </a:r>
            <a:r>
              <a:rPr lang="en-US" dirty="0" smtClean="0"/>
              <a:t> are the ML models/ methods and algorithms can be back traced.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34439" y="3422468"/>
            <a:ext cx="9183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With the help of ANN(Artificial Neural Network) the backward propagation would have in general reduced the error </a:t>
            </a:r>
            <a:r>
              <a:rPr lang="en-US" dirty="0"/>
              <a:t>Proving more </a:t>
            </a:r>
            <a:r>
              <a:rPr lang="en-US" dirty="0" smtClean="0"/>
              <a:t>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Find out the reason of a transaction being fraud we can’t back track the result.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the case of </a:t>
            </a:r>
            <a:r>
              <a:rPr lang="en-US" b="1" i="1" dirty="0" smtClean="0"/>
              <a:t>DECISION TREE</a:t>
            </a:r>
            <a:r>
              <a:rPr lang="en-US" dirty="0" smtClean="0"/>
              <a:t> we can find the reason for which transaction was termed fraud but with stacked decision tree structure like random forest it becomes very difficult.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Decision tree, white box and random forest is black box techniques.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5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404949"/>
            <a:ext cx="67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Model selection and </a:t>
            </a:r>
            <a:r>
              <a:rPr lang="en-US" sz="2800" b="1" i="1" dirty="0" err="1" smtClean="0"/>
              <a:t>evalution</a:t>
            </a:r>
            <a:r>
              <a:rPr lang="en-US" sz="2800" b="1" i="1" dirty="0" smtClean="0"/>
              <a:t>:</a:t>
            </a:r>
            <a:endParaRPr lang="en-US" sz="28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92331" y="1149532"/>
            <a:ext cx="8595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Many ML models like Regression, Decision Tree</a:t>
            </a:r>
            <a:r>
              <a:rPr lang="en-US" dirty="0"/>
              <a:t>, ANN, super stacked model structure, random forest, </a:t>
            </a:r>
            <a:r>
              <a:rPr lang="en-US" dirty="0" err="1"/>
              <a:t>XGboost</a:t>
            </a:r>
            <a:r>
              <a:rPr lang="en-US" dirty="0"/>
              <a:t> etc. and evaluated </a:t>
            </a:r>
            <a:r>
              <a:rPr lang="en-US" dirty="0" smtClean="0"/>
              <a:t>them.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Regression models have been known to be widely used in the finance industry for solving most of the </a:t>
            </a:r>
            <a:r>
              <a:rPr lang="en-US" dirty="0" smtClean="0"/>
              <a:t>problems; so we can’t use Regression for Credit Card Fraud as we are dealing with logistic regression.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Model tuning  &amp; result observations were done multiple times by different times by different samples for testing.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During the evaluation Random Forest and ANN </a:t>
            </a:r>
            <a:r>
              <a:rPr lang="en-US" dirty="0"/>
              <a:t>model provided </a:t>
            </a:r>
            <a:r>
              <a:rPr lang="en-US" dirty="0" smtClean="0"/>
              <a:t>a </a:t>
            </a:r>
            <a:r>
              <a:rPr lang="en-US" dirty="0"/>
              <a:t>higher MCC value and a Mean square error, making them more suitable for </a:t>
            </a:r>
            <a:r>
              <a:rPr lang="en-US" dirty="0" smtClean="0"/>
              <a:t>Credit Card Fraud </a:t>
            </a:r>
            <a:r>
              <a:rPr lang="en-US" dirty="0"/>
              <a:t>scenario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Usually ML model’s performance is evaluated using accuracy, </a:t>
            </a:r>
            <a:r>
              <a:rPr lang="en-US" dirty="0" smtClean="0"/>
              <a:t>precision, recall,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52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834" y="313509"/>
            <a:ext cx="8190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when you have an unbalanced binary classification problem, where the accuracy metric can't estimate well if the predictor is accurate. It is a contingency matrix method of calculating the Pearson </a:t>
            </a:r>
            <a:r>
              <a:rPr lang="en-US" dirty="0" smtClean="0"/>
              <a:t>product-moment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Mcc</a:t>
            </a:r>
            <a:r>
              <a:rPr lang="en-US" dirty="0" smtClean="0"/>
              <a:t>(Mathew’s Correlation Co-efficient  score)/Confusion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" y="1946365"/>
            <a:ext cx="8648717" cy="19493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6834" y="4362994"/>
            <a:ext cx="8778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We can also use LOG-LOSS or Logarithmic loss </a:t>
            </a:r>
            <a:r>
              <a:rPr lang="en-US" dirty="0"/>
              <a:t>in order to understand cross entropy for a binary classifier or the divergence of our model from being the perfect model.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real-world machine learning is different, even with the evaluation of model. Companies will buy your product believing that it will save </a:t>
            </a:r>
            <a:r>
              <a:rPr lang="en-US" dirty="0" smtClean="0"/>
              <a:t>cost, ultimate goal is profit &amp; business.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0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" y="352697"/>
            <a:ext cx="886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cost sensitive scenario like Credit Card Fraud model evaluated based 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9897" y="1005839"/>
            <a:ext cx="8477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Business loss = False Positive (Non fraud flagged suspicious) = sum of all transaction </a:t>
            </a:r>
            <a:r>
              <a:rPr lang="en-US" dirty="0" smtClean="0"/>
              <a:t>amount.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Financial loss = False Negative (Fraud flagged non-fraud) = sum of all transaction </a:t>
            </a:r>
            <a:r>
              <a:rPr lang="en-US" dirty="0" smtClean="0"/>
              <a:t>amount.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Admin charges = sum of all transactions predicted fraud (TP, FP</a:t>
            </a:r>
            <a:r>
              <a:rPr lang="en-US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Operational charges =0.2% of all transactions predicted </a:t>
            </a:r>
            <a:r>
              <a:rPr lang="en-US" dirty="0" smtClean="0"/>
              <a:t>non-fraud.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897" y="4193179"/>
            <a:ext cx="8895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There is a way of </a:t>
            </a:r>
            <a:r>
              <a:rPr lang="en-US" dirty="0" smtClean="0"/>
              <a:t>evaluating results; </a:t>
            </a:r>
            <a:r>
              <a:rPr lang="en-US" dirty="0"/>
              <a:t>Initially </a:t>
            </a:r>
            <a:r>
              <a:rPr lang="en-US" dirty="0" smtClean="0"/>
              <a:t>we have </a:t>
            </a:r>
            <a:r>
              <a:rPr lang="en-US" dirty="0"/>
              <a:t>to see how much loss the organization is facing without using an anomaly </a:t>
            </a:r>
            <a:r>
              <a:rPr lang="en-US" dirty="0" smtClean="0"/>
              <a:t>system; then we can use the model check how much is getting less after the model building.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cost sensitive problem it’s about the loss you can avoid rather than the profit you 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5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6" y="365760"/>
            <a:ext cx="91570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whenever a case is created the customer service representative sends a warning and sometimes calls the customer.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such cases, the customer service representative should be able to state the reason for the decline transaction which is not possible with these black-box models.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So Linear regression, logistic regression, decision tree models if used can provide backtracking easily, but their performance is typically not what we want for our </a:t>
            </a:r>
            <a:r>
              <a:rPr lang="en-US" dirty="0" smtClean="0"/>
              <a:t>system; </a:t>
            </a:r>
            <a:r>
              <a:rPr lang="en-US" dirty="0"/>
              <a:t>therefore we look into complex black box models.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With </a:t>
            </a:r>
            <a:r>
              <a:rPr lang="en-US" dirty="0" err="1"/>
              <a:t>Blackbox</a:t>
            </a:r>
            <a:r>
              <a:rPr lang="en-US" dirty="0"/>
              <a:t> models like </a:t>
            </a:r>
            <a:r>
              <a:rPr lang="en-US" dirty="0" err="1"/>
              <a:t>Adaboost</a:t>
            </a:r>
            <a:r>
              <a:rPr lang="en-US" dirty="0"/>
              <a:t>, Random Forest, Artificial Neural Network we get high performance, but we need a reason for every flag raised in order to calculate the admin charges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Finding a way to at least provide a reason becomes our next task. After brainstorming and research when we couldn’t find a method to backtrack the reason, we tried looking for interpretability concepts.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Interpretability </a:t>
            </a:r>
            <a:r>
              <a:rPr lang="en-US" dirty="0"/>
              <a:t>concepts is similar to variable importance which is quite similar to what we do during EDA.</a:t>
            </a:r>
          </a:p>
        </p:txBody>
      </p:sp>
    </p:spTree>
    <p:extLst>
      <p:ext uri="{BB962C8B-B14F-4D97-AF65-F5344CB8AC3E}">
        <p14:creationId xmlns:p14="http://schemas.microsoft.com/office/powerpoint/2010/main" val="896298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634" y="457200"/>
            <a:ext cx="86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634" y="457200"/>
            <a:ext cx="8307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concept relies on using local linear approximations for our complex </a:t>
            </a:r>
            <a:r>
              <a:rPr lang="en-US" dirty="0" smtClean="0"/>
              <a:t>ML </a:t>
            </a:r>
            <a:r>
              <a:rPr lang="en-US" dirty="0"/>
              <a:t>models to derive explanations is also known as </a:t>
            </a:r>
            <a:r>
              <a:rPr lang="en-US" dirty="0" smtClean="0"/>
              <a:t>“</a:t>
            </a:r>
            <a:r>
              <a:rPr lang="en-US" b="1" i="1" dirty="0" smtClean="0"/>
              <a:t>local </a:t>
            </a:r>
            <a:r>
              <a:rPr lang="en-US" b="1" i="1" dirty="0"/>
              <a:t>interpretable </a:t>
            </a:r>
            <a:r>
              <a:rPr lang="en-US" b="1" i="1" dirty="0" smtClean="0"/>
              <a:t>model agnostic </a:t>
            </a:r>
            <a:r>
              <a:rPr lang="en-US" b="1" i="1" dirty="0"/>
              <a:t>explanations</a:t>
            </a:r>
            <a:r>
              <a:rPr lang="en-US" dirty="0"/>
              <a:t> </a:t>
            </a:r>
            <a:r>
              <a:rPr lang="en-US" b="1" i="1" dirty="0"/>
              <a:t>(LIME). 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There is an another popular technique called </a:t>
            </a:r>
            <a:r>
              <a:rPr lang="en-US" b="1" i="1" dirty="0" smtClean="0"/>
              <a:t>(LOCO)- Leave One Covariate-Out to get the accuracy.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Like LOCO, and LIME, both have shortcomings with respect to accuracy, consistency, or speed.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LOCO </a:t>
            </a:r>
            <a:r>
              <a:rPr lang="en-US" dirty="0"/>
              <a:t>works by analyzing individual feature at a time making the number of features slower and more expensive to run as compared to LIME. Both only work with the inputs and outputs of the </a:t>
            </a:r>
            <a:r>
              <a:rPr lang="en-US" dirty="0" smtClean="0"/>
              <a:t>model.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For Admin charges LIME fits out.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project success was a sum up of a team work, experience, expertise and patience.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" y="535577"/>
            <a:ext cx="531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Narrow" panose="020B0606020202030204" pitchFamily="34" charset="0"/>
              </a:rPr>
              <a:t>History:</a:t>
            </a:r>
            <a:endParaRPr lang="en-US" sz="3600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634" y="1345474"/>
            <a:ext cx="8033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To get into history until 1980’s frauds were manually checked in papers by domain experts.</a:t>
            </a: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From 1990’s financial institutions started investing millions of dollars in building rule-based engines or export systems.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137" y="2709369"/>
            <a:ext cx="623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Introduction to the Credit Card System:</a:t>
            </a:r>
            <a:r>
              <a:rPr lang="en-US" sz="2800" dirty="0" smtClean="0">
                <a:latin typeface="Arial Narrow" panose="020B0606020202030204" pitchFamily="34" charset="0"/>
              </a:rPr>
              <a:t> 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2046" y="3567606"/>
            <a:ext cx="578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CUSTOMER:</a:t>
            </a:r>
          </a:p>
          <a:p>
            <a:r>
              <a:rPr lang="en-US" dirty="0" smtClean="0"/>
              <a:t>Gets the card from bank and uses the account to make payments for bills and services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3232589"/>
            <a:ext cx="1227909" cy="1151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4215" y="4961904"/>
            <a:ext cx="581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MERCHANT:</a:t>
            </a:r>
          </a:p>
          <a:p>
            <a:r>
              <a:rPr lang="en-US" dirty="0" smtClean="0"/>
              <a:t>Any Business personal, who accepts Credit and Debit cards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4906974"/>
            <a:ext cx="1644581" cy="9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04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431074"/>
            <a:ext cx="9222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project make anybody realize  how big the scope of data science in the real world.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With the implementation of such system there is always an added advantage, the power of transparent view , which every top level organizations wants.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Because at the end of the day it’s the business and everybody wants to save time and money.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Hence ML/DS plays a vital role in all the industries. With lots of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1" y="2403567"/>
            <a:ext cx="94444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rgbClr val="92D050"/>
                </a:solidFill>
              </a:rPr>
              <a:t>THANK YOU ALL</a:t>
            </a:r>
            <a:endParaRPr lang="en-US" sz="8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2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5005" y="354084"/>
            <a:ext cx="708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MERCHANT BANK: </a:t>
            </a:r>
          </a:p>
          <a:p>
            <a:r>
              <a:rPr lang="en-US" dirty="0" smtClean="0"/>
              <a:t>Creates and maintains Merchant account .People who accepts the payments of Cardholders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88841"/>
            <a:ext cx="2259874" cy="1253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0949" y="1985554"/>
            <a:ext cx="660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PAYMENT PROCESSORS: </a:t>
            </a:r>
          </a:p>
          <a:p>
            <a:r>
              <a:rPr lang="en-US" dirty="0"/>
              <a:t> </a:t>
            </a:r>
            <a:r>
              <a:rPr lang="en-US" dirty="0" smtClean="0"/>
              <a:t>is a gateway like VISA, MASTER CARD transmission of data from who using it and  who has issued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832066"/>
            <a:ext cx="2259874" cy="1265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514" y="3617024"/>
            <a:ext cx="64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ISSUING BANKS:</a:t>
            </a:r>
          </a:p>
          <a:p>
            <a:r>
              <a:rPr lang="en-US" dirty="0" smtClean="0"/>
              <a:t>Banks and other financial institutions who issues debit and credit cards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" y="3487003"/>
            <a:ext cx="2259874" cy="1177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6024" y="5614255"/>
            <a:ext cx="846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Every single cashless, and digital transactions has to go through all these 5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577" y="274320"/>
            <a:ext cx="706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anose="020B0606020202030204" pitchFamily="34" charset="0"/>
              </a:rPr>
              <a:t>Overview of the Transaction cycles:</a:t>
            </a:r>
            <a:endParaRPr lang="en-US" sz="3200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577" y="1097280"/>
            <a:ext cx="743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 processing works in Three cycles: </a:t>
            </a:r>
          </a:p>
          <a:p>
            <a:r>
              <a:rPr lang="en-US" dirty="0"/>
              <a:t>	</a:t>
            </a:r>
            <a:r>
              <a:rPr lang="en-US" dirty="0" smtClean="0"/>
              <a:t>from financial institution point of view transaction has to go 	through all the 3 cycles: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24298" y="3004457"/>
            <a:ext cx="1828800" cy="224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92733" y="3004457"/>
            <a:ext cx="1894113" cy="224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21977" y="3004457"/>
            <a:ext cx="1946366" cy="2246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1050" y="3804697"/>
            <a:ext cx="178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Authorization cycle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5227" y="3804697"/>
            <a:ext cx="132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Clearing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Cycle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5487" y="3661006"/>
            <a:ext cx="168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Settlement Cycle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7" y="457512"/>
            <a:ext cx="8268788" cy="59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7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176" y="1436913"/>
            <a:ext cx="741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This is the first cycle; it starts when customer goes to a shop and buys something and uses the card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176" y="2285995"/>
            <a:ext cx="714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merchant sends the customer card information to bank which customer has an account, through the device.</a:t>
            </a:r>
          </a:p>
          <a:p>
            <a:r>
              <a:rPr lang="en-US" dirty="0"/>
              <a:t> </a:t>
            </a:r>
            <a:r>
              <a:rPr lang="en-US" dirty="0" smtClean="0"/>
              <a:t>   [POS] Point of Sale device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176" y="522514"/>
            <a:ext cx="623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AUTHORIZATION CYCLE: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4176" y="3333698"/>
            <a:ext cx="764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When the bank receives the request and they validates it. After validation, the request goes to payment networks (VISA,MASTERCARD)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176" y="4323803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Payment schemes validate the data, then sends the request to the Bank(customer)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4175" y="5068388"/>
            <a:ext cx="741970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After checking thoroughly in the database; bank will send a code and other details of customer to the merchant to accept or declaim the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9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6" y="534619"/>
            <a:ext cx="8655853" cy="52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77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2335</TotalTime>
  <Words>3579</Words>
  <Application>Microsoft Office PowerPoint</Application>
  <PresentationFormat>Widescreen</PresentationFormat>
  <Paragraphs>359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Arial Narrow</vt:lpstr>
      <vt:lpstr>Trebuchet MS</vt:lpstr>
      <vt:lpstr>Wingdings</vt:lpstr>
      <vt:lpstr>Wingdings 3</vt:lpstr>
      <vt:lpstr>Facet</vt:lpstr>
      <vt:lpstr>WELCOME ALL</vt:lpstr>
      <vt:lpstr>CREDIT CARD FRAUD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ALL</dc:title>
  <dc:creator>Windows User</dc:creator>
  <cp:lastModifiedBy>Windows User</cp:lastModifiedBy>
  <cp:revision>85</cp:revision>
  <dcterms:created xsi:type="dcterms:W3CDTF">2020-12-17T02:12:15Z</dcterms:created>
  <dcterms:modified xsi:type="dcterms:W3CDTF">2020-12-18T17:07:56Z</dcterms:modified>
</cp:coreProperties>
</file>