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4" r:id="rId7"/>
    <p:sldId id="286" r:id="rId8"/>
    <p:sldId id="287" r:id="rId9"/>
    <p:sldId id="282" r:id="rId10"/>
    <p:sldId id="283" r:id="rId11"/>
    <p:sldId id="289" r:id="rId12"/>
    <p:sldId id="288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9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Findings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2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2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Findings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2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2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4420837" y="38734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3016837" y="20257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Findings</a:t>
          </a:r>
        </a:p>
      </dsp:txBody>
      <dsp:txXfrm>
        <a:off x="3016837" y="2025768"/>
        <a:ext cx="4320000" cy="648000"/>
      </dsp:txXfrm>
    </dsp:sp>
    <dsp:sp modelId="{DD091D0A-5A25-4241-91F3-18D32B0BDD4F}">
      <dsp:nvSpPr>
        <dsp:cNvPr id="0" name=""/>
        <dsp:cNvSpPr/>
      </dsp:nvSpPr>
      <dsp:spPr>
        <a:xfrm>
          <a:off x="3016837" y="2732569"/>
          <a:ext cx="4320000" cy="594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4420837" y="38734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3016837" y="20257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Findings</a:t>
          </a:r>
        </a:p>
      </dsp:txBody>
      <dsp:txXfrm>
        <a:off x="3016837" y="2025768"/>
        <a:ext cx="4320000" cy="648000"/>
      </dsp:txXfrm>
    </dsp:sp>
    <dsp:sp modelId="{DD091D0A-5A25-4241-91F3-18D32B0BDD4F}">
      <dsp:nvSpPr>
        <dsp:cNvPr id="0" name=""/>
        <dsp:cNvSpPr/>
      </dsp:nvSpPr>
      <dsp:spPr>
        <a:xfrm>
          <a:off x="3016837" y="2732569"/>
          <a:ext cx="4320000" cy="594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Wrangling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Lim Wee Liang Kelven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S10221788K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93686-45CA-8BDD-56AE-8DE6B3F5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78"/>
            <a:ext cx="10353762" cy="970450"/>
          </a:xfrm>
        </p:spPr>
        <p:txBody>
          <a:bodyPr/>
          <a:lstStyle/>
          <a:p>
            <a:r>
              <a:rPr lang="en-SG" dirty="0"/>
              <a:t>Finding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94D88-0934-2111-1E74-42B945A68A1F}"/>
              </a:ext>
            </a:extLst>
          </p:cNvPr>
          <p:cNvSpPr txBox="1"/>
          <p:nvPr/>
        </p:nvSpPr>
        <p:spPr>
          <a:xfrm>
            <a:off x="1207891" y="971326"/>
            <a:ext cx="9776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Some factors had a noticeable and minimal impact on the final mean square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700C2-3F5C-EF4A-B30F-AE3E631F1D4F}"/>
              </a:ext>
            </a:extLst>
          </p:cNvPr>
          <p:cNvSpPr txBox="1"/>
          <p:nvPr/>
        </p:nvSpPr>
        <p:spPr>
          <a:xfrm>
            <a:off x="919119" y="2615545"/>
            <a:ext cx="104660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Replacing the null values in </a:t>
            </a:r>
            <a:r>
              <a:rPr lang="en-SG" sz="3200" dirty="0" err="1"/>
              <a:t>item_weight</a:t>
            </a:r>
            <a:r>
              <a:rPr lang="en-SG" sz="3200" dirty="0"/>
              <a:t> with the minimal/maximum/mean values had minimal impact on the final MSE.</a:t>
            </a:r>
          </a:p>
          <a:p>
            <a:endParaRPr lang="en-SG" sz="3200" dirty="0"/>
          </a:p>
          <a:p>
            <a:r>
              <a:rPr lang="en-SG" sz="3200" dirty="0"/>
              <a:t>Different scalers give different MSE values. (</a:t>
            </a:r>
            <a:r>
              <a:rPr lang="en-SG" sz="3200" dirty="0" err="1"/>
              <a:t>ie</a:t>
            </a:r>
            <a:r>
              <a:rPr lang="en-SG" sz="3200" dirty="0"/>
              <a:t> mean normalisation gives a lower MSE than </a:t>
            </a:r>
            <a:r>
              <a:rPr lang="en-SG" sz="3200" dirty="0" err="1"/>
              <a:t>Stadardisation</a:t>
            </a:r>
            <a:r>
              <a:rPr lang="en-SG" sz="3200" dirty="0"/>
              <a:t> and Min-Max scaling)</a:t>
            </a:r>
          </a:p>
        </p:txBody>
      </p:sp>
    </p:spTree>
    <p:extLst>
      <p:ext uri="{BB962C8B-B14F-4D97-AF65-F5344CB8AC3E}">
        <p14:creationId xmlns:p14="http://schemas.microsoft.com/office/powerpoint/2010/main" val="353786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98387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4564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99CA3B7-0C09-8827-ACA2-683C1082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1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93686-45CA-8BDD-56AE-8DE6B3F5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78"/>
            <a:ext cx="10353762" cy="970450"/>
          </a:xfrm>
        </p:spPr>
        <p:txBody>
          <a:bodyPr/>
          <a:lstStyle/>
          <a:p>
            <a:r>
              <a:rPr lang="en-SG" dirty="0"/>
              <a:t>Finding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94D88-0934-2111-1E74-42B945A68A1F}"/>
              </a:ext>
            </a:extLst>
          </p:cNvPr>
          <p:cNvSpPr txBox="1"/>
          <p:nvPr/>
        </p:nvSpPr>
        <p:spPr>
          <a:xfrm>
            <a:off x="1207891" y="971412"/>
            <a:ext cx="977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err="1"/>
              <a:t>OneHot</a:t>
            </a:r>
            <a:r>
              <a:rPr lang="en-SG" sz="3200" dirty="0"/>
              <a:t> Encoding severely impacts processing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700C2-3F5C-EF4A-B30F-AE3E631F1D4F}"/>
              </a:ext>
            </a:extLst>
          </p:cNvPr>
          <p:cNvSpPr txBox="1"/>
          <p:nvPr/>
        </p:nvSpPr>
        <p:spPr>
          <a:xfrm>
            <a:off x="806838" y="2077304"/>
            <a:ext cx="104660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OHE creates a new column for each unique variable. </a:t>
            </a:r>
          </a:p>
          <a:p>
            <a:endParaRPr lang="en-SG" sz="3200" dirty="0"/>
          </a:p>
          <a:p>
            <a:r>
              <a:rPr lang="en-SG" sz="3200" dirty="0"/>
              <a:t>This increases processing time when fitting transformations or making visualisations.</a:t>
            </a:r>
          </a:p>
          <a:p>
            <a:endParaRPr lang="en-SG" sz="3200" dirty="0"/>
          </a:p>
          <a:p>
            <a:r>
              <a:rPr lang="en-SG" sz="3200" dirty="0"/>
              <a:t>Ordinal encoding only replaces the values with numbers and does not create new columns</a:t>
            </a:r>
          </a:p>
        </p:txBody>
      </p:sp>
    </p:spTree>
    <p:extLst>
      <p:ext uri="{BB962C8B-B14F-4D97-AF65-F5344CB8AC3E}">
        <p14:creationId xmlns:p14="http://schemas.microsoft.com/office/powerpoint/2010/main" val="325525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93686-45CA-8BDD-56AE-8DE6B3F5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78"/>
            <a:ext cx="10353762" cy="970450"/>
          </a:xfrm>
        </p:spPr>
        <p:txBody>
          <a:bodyPr/>
          <a:lstStyle/>
          <a:p>
            <a:r>
              <a:rPr lang="en-SG" dirty="0"/>
              <a:t>Finding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94D88-0934-2111-1E74-42B945A68A1F}"/>
              </a:ext>
            </a:extLst>
          </p:cNvPr>
          <p:cNvSpPr txBox="1"/>
          <p:nvPr/>
        </p:nvSpPr>
        <p:spPr>
          <a:xfrm>
            <a:off x="919119" y="971326"/>
            <a:ext cx="10353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Replacing categorical columns with ordinal numbers after splitting creates an error when building the regression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700C2-3F5C-EF4A-B30F-AE3E631F1D4F}"/>
              </a:ext>
            </a:extLst>
          </p:cNvPr>
          <p:cNvSpPr txBox="1"/>
          <p:nvPr/>
        </p:nvSpPr>
        <p:spPr>
          <a:xfrm>
            <a:off x="919119" y="3003735"/>
            <a:ext cx="10466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If replacing the columns was done after splitting, </a:t>
            </a:r>
            <a:r>
              <a:rPr lang="en-SG" sz="3200" dirty="0" err="1"/>
              <a:t>X_train</a:t>
            </a:r>
            <a:r>
              <a:rPr lang="en-SG" sz="3200" dirty="0"/>
              <a:t> and </a:t>
            </a:r>
            <a:r>
              <a:rPr lang="en-SG" sz="3200" dirty="0" err="1"/>
              <a:t>X_test</a:t>
            </a:r>
            <a:r>
              <a:rPr lang="en-SG" sz="3200" dirty="0"/>
              <a:t> would purely contain numerical values while </a:t>
            </a:r>
            <a:r>
              <a:rPr lang="en-SG" sz="3200" dirty="0" err="1"/>
              <a:t>y_train</a:t>
            </a:r>
            <a:r>
              <a:rPr lang="en-SG" sz="3200" dirty="0"/>
              <a:t> and </a:t>
            </a:r>
            <a:r>
              <a:rPr lang="en-SG" sz="3200" dirty="0" err="1"/>
              <a:t>y_test</a:t>
            </a:r>
            <a:r>
              <a:rPr lang="en-SG" sz="3200" dirty="0"/>
              <a:t> would contain a mix of strings and numbers.</a:t>
            </a:r>
          </a:p>
          <a:p>
            <a:endParaRPr lang="en-SG" sz="3200" dirty="0"/>
          </a:p>
          <a:p>
            <a:r>
              <a:rPr lang="en-SG" sz="3200" dirty="0"/>
              <a:t>This creates an error when building the model.</a:t>
            </a:r>
          </a:p>
        </p:txBody>
      </p:sp>
    </p:spTree>
    <p:extLst>
      <p:ext uri="{BB962C8B-B14F-4D97-AF65-F5344CB8AC3E}">
        <p14:creationId xmlns:p14="http://schemas.microsoft.com/office/powerpoint/2010/main" val="42660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93686-45CA-8BDD-56AE-8DE6B3F5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78"/>
            <a:ext cx="10353762" cy="970450"/>
          </a:xfrm>
        </p:spPr>
        <p:txBody>
          <a:bodyPr/>
          <a:lstStyle/>
          <a:p>
            <a:r>
              <a:rPr lang="en-SG" dirty="0"/>
              <a:t>Finding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A73E1-77BF-B631-C926-E3A1B618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759354"/>
            <a:ext cx="4764764" cy="406331"/>
          </a:xfrm>
        </p:spPr>
        <p:txBody>
          <a:bodyPr/>
          <a:lstStyle/>
          <a:p>
            <a:r>
              <a:rPr lang="en-SG" dirty="0"/>
              <a:t>Before</a:t>
            </a:r>
          </a:p>
        </p:txBody>
      </p:sp>
      <p:pic>
        <p:nvPicPr>
          <p:cNvPr id="12" name="Content Placeholder 1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C8EBF25-DB1A-B162-D846-EB4A3BF61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9842" y="2165685"/>
            <a:ext cx="3977105" cy="415607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F19CC2-7402-FC78-E92A-CEF67C597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1225" y="1759353"/>
            <a:ext cx="4779582" cy="406332"/>
          </a:xfrm>
        </p:spPr>
        <p:txBody>
          <a:bodyPr/>
          <a:lstStyle/>
          <a:p>
            <a:r>
              <a:rPr lang="en-SG" dirty="0"/>
              <a:t>After</a:t>
            </a:r>
          </a:p>
        </p:txBody>
      </p:sp>
      <p:pic>
        <p:nvPicPr>
          <p:cNvPr id="14" name="Content Placeholder 1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489A060-1AE9-AD00-84C6-0AD0B1F144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6545" y="2165684"/>
            <a:ext cx="3921194" cy="41560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94D88-0934-2111-1E74-42B945A68A1F}"/>
              </a:ext>
            </a:extLst>
          </p:cNvPr>
          <p:cNvSpPr txBox="1"/>
          <p:nvPr/>
        </p:nvSpPr>
        <p:spPr>
          <a:xfrm>
            <a:off x="1496663" y="1041722"/>
            <a:ext cx="919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Removing outliers had minimal impact on the data</a:t>
            </a:r>
          </a:p>
        </p:txBody>
      </p:sp>
    </p:spTree>
    <p:extLst>
      <p:ext uri="{BB962C8B-B14F-4D97-AF65-F5344CB8AC3E}">
        <p14:creationId xmlns:p14="http://schemas.microsoft.com/office/powerpoint/2010/main" val="10714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93686-45CA-8BDD-56AE-8DE6B3F5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78"/>
            <a:ext cx="10353762" cy="970450"/>
          </a:xfrm>
        </p:spPr>
        <p:txBody>
          <a:bodyPr/>
          <a:lstStyle/>
          <a:p>
            <a:r>
              <a:rPr lang="en-SG" dirty="0"/>
              <a:t>Finding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A73E1-77BF-B631-C926-E3A1B618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759354"/>
            <a:ext cx="4764764" cy="406331"/>
          </a:xfrm>
        </p:spPr>
        <p:txBody>
          <a:bodyPr/>
          <a:lstStyle/>
          <a:p>
            <a:r>
              <a:rPr lang="en-SG" dirty="0"/>
              <a:t>Before</a:t>
            </a:r>
          </a:p>
        </p:txBody>
      </p:sp>
      <p:pic>
        <p:nvPicPr>
          <p:cNvPr id="12" name="Content Placeholder 1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C8EBF25-DB1A-B162-D846-EB4A3BF61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9842" y="2165685"/>
            <a:ext cx="3977105" cy="415607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F19CC2-7402-FC78-E92A-CEF67C597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1225" y="1759353"/>
            <a:ext cx="4779582" cy="406332"/>
          </a:xfrm>
        </p:spPr>
        <p:txBody>
          <a:bodyPr/>
          <a:lstStyle/>
          <a:p>
            <a:r>
              <a:rPr lang="en-SG" dirty="0"/>
              <a:t>After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94D88-0934-2111-1E74-42B945A68A1F}"/>
              </a:ext>
            </a:extLst>
          </p:cNvPr>
          <p:cNvSpPr txBox="1"/>
          <p:nvPr/>
        </p:nvSpPr>
        <p:spPr>
          <a:xfrm>
            <a:off x="861702" y="1022797"/>
            <a:ext cx="10468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Transforming had a bigger impact on the second variable</a:t>
            </a:r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061B199-F3D2-4D6F-956A-0DBFE411DE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60484" y="2165685"/>
            <a:ext cx="3991674" cy="4156075"/>
          </a:xfrm>
        </p:spPr>
      </p:pic>
    </p:spTree>
    <p:extLst>
      <p:ext uri="{BB962C8B-B14F-4D97-AF65-F5344CB8AC3E}">
        <p14:creationId xmlns:p14="http://schemas.microsoft.com/office/powerpoint/2010/main" val="389603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93686-45CA-8BDD-56AE-8DE6B3F5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78"/>
            <a:ext cx="10353762" cy="970450"/>
          </a:xfrm>
        </p:spPr>
        <p:txBody>
          <a:bodyPr/>
          <a:lstStyle/>
          <a:p>
            <a:r>
              <a:rPr lang="en-SG" dirty="0"/>
              <a:t>Finding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94D88-0934-2111-1E74-42B945A68A1F}"/>
              </a:ext>
            </a:extLst>
          </p:cNvPr>
          <p:cNvSpPr txBox="1"/>
          <p:nvPr/>
        </p:nvSpPr>
        <p:spPr>
          <a:xfrm>
            <a:off x="1207891" y="971326"/>
            <a:ext cx="977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Not all transformations learnt can be used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700C2-3F5C-EF4A-B30F-AE3E631F1D4F}"/>
              </a:ext>
            </a:extLst>
          </p:cNvPr>
          <p:cNvSpPr txBox="1"/>
          <p:nvPr/>
        </p:nvSpPr>
        <p:spPr>
          <a:xfrm>
            <a:off x="919119" y="1941776"/>
            <a:ext cx="10466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Some transformations (like Box-Cox and Logarithm) cannot be used as there were computational errors.</a:t>
            </a:r>
          </a:p>
          <a:p>
            <a:endParaRPr lang="en-SG" sz="3200" dirty="0"/>
          </a:p>
          <a:p>
            <a:r>
              <a:rPr lang="en-SG" sz="3200" dirty="0"/>
              <a:t>These errors include the presence of a negative number or a zero.</a:t>
            </a:r>
          </a:p>
        </p:txBody>
      </p:sp>
    </p:spTree>
    <p:extLst>
      <p:ext uri="{BB962C8B-B14F-4D97-AF65-F5344CB8AC3E}">
        <p14:creationId xmlns:p14="http://schemas.microsoft.com/office/powerpoint/2010/main" val="164019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93686-45CA-8BDD-56AE-8DE6B3F5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78"/>
            <a:ext cx="10353762" cy="970450"/>
          </a:xfrm>
        </p:spPr>
        <p:txBody>
          <a:bodyPr/>
          <a:lstStyle/>
          <a:p>
            <a:r>
              <a:rPr lang="en-SG" dirty="0"/>
              <a:t>Finding 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8EBF25-DB1A-B162-D846-EB4A3BF61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881411" y="2165685"/>
            <a:ext cx="3093966" cy="415607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89A060-1AE9-AD00-84C6-0AD0B1F144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7215386" y="2165684"/>
            <a:ext cx="3103512" cy="41560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94D88-0934-2111-1E74-42B945A68A1F}"/>
              </a:ext>
            </a:extLst>
          </p:cNvPr>
          <p:cNvSpPr txBox="1"/>
          <p:nvPr/>
        </p:nvSpPr>
        <p:spPr>
          <a:xfrm>
            <a:off x="1496663" y="1041722"/>
            <a:ext cx="919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All columns had similar distributions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BE33C-B729-D642-784C-FD4B7EEA2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3D32B-D299-D185-8F87-3A952B5C0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3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{B76F1ECE-22DF-48B0-A54C-3D65B3668EFD}tf11665031_win32</Template>
  <TotalTime>50</TotalTime>
  <Words>253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Wingdings 2</vt:lpstr>
      <vt:lpstr>SlateVTI</vt:lpstr>
      <vt:lpstr>Data Wrangling Presentation</vt:lpstr>
      <vt:lpstr>Content</vt:lpstr>
      <vt:lpstr>PowerPoint Presentation</vt:lpstr>
      <vt:lpstr>Finding 1</vt:lpstr>
      <vt:lpstr>Finding 2</vt:lpstr>
      <vt:lpstr>Finding 3</vt:lpstr>
      <vt:lpstr>Finding 3</vt:lpstr>
      <vt:lpstr>Finding 4</vt:lpstr>
      <vt:lpstr>Finding 4</vt:lpstr>
      <vt:lpstr>Finding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Presentation</dc:title>
  <dc:creator>kel lim</dc:creator>
  <cp:lastModifiedBy>kel lim</cp:lastModifiedBy>
  <cp:revision>4</cp:revision>
  <dcterms:created xsi:type="dcterms:W3CDTF">2022-05-31T13:01:23Z</dcterms:created>
  <dcterms:modified xsi:type="dcterms:W3CDTF">2022-06-17T07:10:06Z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