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98" r:id="rId5"/>
    <p:sldId id="302" r:id="rId6"/>
    <p:sldId id="304" r:id="rId7"/>
    <p:sldId id="303" r:id="rId8"/>
    <p:sldId id="307" r:id="rId9"/>
    <p:sldId id="308" r:id="rId10"/>
    <p:sldId id="309" r:id="rId11"/>
    <p:sldId id="306" r:id="rId12"/>
    <p:sldId id="310" r:id="rId13"/>
    <p:sldId id="311" r:id="rId14"/>
    <p:sldId id="312" r:id="rId15"/>
    <p:sldId id="313" r:id="rId16"/>
    <p:sldId id="314" r:id="rId17"/>
    <p:sldId id="321" r:id="rId18"/>
    <p:sldId id="324" r:id="rId19"/>
    <p:sldId id="315" r:id="rId20"/>
    <p:sldId id="323" r:id="rId21"/>
    <p:sldId id="322" r:id="rId22"/>
    <p:sldId id="325" r:id="rId23"/>
    <p:sldId id="326" r:id="rId24"/>
    <p:sldId id="327" r:id="rId25"/>
    <p:sldId id="328" r:id="rId26"/>
    <p:sldId id="316" r:id="rId27"/>
    <p:sldId id="330" r:id="rId28"/>
    <p:sldId id="317" r:id="rId29"/>
    <p:sldId id="318" r:id="rId30"/>
    <p:sldId id="319" r:id="rId31"/>
    <p:sldId id="331" r:id="rId32"/>
    <p:sldId id="320" r:id="rId3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31B2B-65E0-4DB5-81D8-5C50B2F97857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3C21522-8C33-43A2-8C17-10C380C585A0}">
      <dgm:prSet/>
      <dgm:spPr/>
      <dgm:t>
        <a:bodyPr/>
        <a:lstStyle/>
        <a:p>
          <a:r>
            <a:rPr lang="en-SG" dirty="0"/>
            <a:t>Changed data type of “points” from object to float</a:t>
          </a:r>
          <a:endParaRPr lang="en-US" dirty="0"/>
        </a:p>
      </dgm:t>
    </dgm:pt>
    <dgm:pt modelId="{57012567-7292-4DA2-A963-FD5380C1ABFD}" type="parTrans" cxnId="{2AF3A413-7E2E-4C72-949C-771AD354CF7A}">
      <dgm:prSet/>
      <dgm:spPr/>
      <dgm:t>
        <a:bodyPr/>
        <a:lstStyle/>
        <a:p>
          <a:endParaRPr lang="en-US"/>
        </a:p>
      </dgm:t>
    </dgm:pt>
    <dgm:pt modelId="{B14DB249-5863-44F6-82A4-D2E0A2A7317D}" type="sibTrans" cxnId="{2AF3A413-7E2E-4C72-949C-771AD354CF7A}">
      <dgm:prSet/>
      <dgm:spPr/>
      <dgm:t>
        <a:bodyPr/>
        <a:lstStyle/>
        <a:p>
          <a:endParaRPr lang="en-US"/>
        </a:p>
      </dgm:t>
    </dgm:pt>
    <dgm:pt modelId="{C4F8BC86-7EB4-43C7-9BB1-D56EEC75A672}">
      <dgm:prSet/>
      <dgm:spPr/>
      <dgm:t>
        <a:bodyPr/>
        <a:lstStyle/>
        <a:p>
          <a:r>
            <a:rPr lang="en-SG"/>
            <a:t>Encountered an issue where there were O’s instead of zeroes. </a:t>
          </a:r>
          <a:endParaRPr lang="en-US"/>
        </a:p>
      </dgm:t>
    </dgm:pt>
    <dgm:pt modelId="{85C2C7E2-6AB6-4B26-888E-9199D13014DD}" type="parTrans" cxnId="{0EDE40A3-5C74-4AB3-9288-FA0D0F45D938}">
      <dgm:prSet/>
      <dgm:spPr/>
      <dgm:t>
        <a:bodyPr/>
        <a:lstStyle/>
        <a:p>
          <a:endParaRPr lang="en-US"/>
        </a:p>
      </dgm:t>
    </dgm:pt>
    <dgm:pt modelId="{FFE8E11C-5766-4E31-9FA2-C5F9AEC2D6DA}" type="sibTrans" cxnId="{0EDE40A3-5C74-4AB3-9288-FA0D0F45D938}">
      <dgm:prSet/>
      <dgm:spPr/>
      <dgm:t>
        <a:bodyPr/>
        <a:lstStyle/>
        <a:p>
          <a:endParaRPr lang="en-US"/>
        </a:p>
      </dgm:t>
    </dgm:pt>
    <dgm:pt modelId="{CFA64D66-2C9F-417E-ACDE-5B0B6CDE480C}">
      <dgm:prSet/>
      <dgm:spPr/>
      <dgm:t>
        <a:bodyPr/>
        <a:lstStyle/>
        <a:p>
          <a:r>
            <a:rPr lang="en-SG" dirty="0"/>
            <a:t>Had to convert O’s into zeroes before changing the column data type</a:t>
          </a:r>
          <a:endParaRPr lang="en-US" dirty="0"/>
        </a:p>
      </dgm:t>
    </dgm:pt>
    <dgm:pt modelId="{1D1527F4-7951-4688-9A85-50DB0B6D1C64}" type="parTrans" cxnId="{CA6006F0-23E7-4712-B5DB-CCE36E2FEF35}">
      <dgm:prSet/>
      <dgm:spPr/>
      <dgm:t>
        <a:bodyPr/>
        <a:lstStyle/>
        <a:p>
          <a:endParaRPr lang="en-US"/>
        </a:p>
      </dgm:t>
    </dgm:pt>
    <dgm:pt modelId="{0F50B48C-1506-41F1-8576-C7AE3EB54E26}" type="sibTrans" cxnId="{CA6006F0-23E7-4712-B5DB-CCE36E2FEF35}">
      <dgm:prSet/>
      <dgm:spPr/>
      <dgm:t>
        <a:bodyPr/>
        <a:lstStyle/>
        <a:p>
          <a:endParaRPr lang="en-US"/>
        </a:p>
      </dgm:t>
    </dgm:pt>
    <dgm:pt modelId="{A0A69AAF-39B2-4C5F-ABE9-EF7BDEE2AF8A}" type="pres">
      <dgm:prSet presAssocID="{6A431B2B-65E0-4DB5-81D8-5C50B2F97857}" presName="outerComposite" presStyleCnt="0">
        <dgm:presLayoutVars>
          <dgm:chMax val="5"/>
          <dgm:dir/>
          <dgm:resizeHandles val="exact"/>
        </dgm:presLayoutVars>
      </dgm:prSet>
      <dgm:spPr/>
    </dgm:pt>
    <dgm:pt modelId="{EC7C8DF0-BCE8-4550-996F-1FC26A75AD27}" type="pres">
      <dgm:prSet presAssocID="{6A431B2B-65E0-4DB5-81D8-5C50B2F97857}" presName="dummyMaxCanvas" presStyleCnt="0">
        <dgm:presLayoutVars/>
      </dgm:prSet>
      <dgm:spPr/>
    </dgm:pt>
    <dgm:pt modelId="{98F19BA8-2F7B-444B-B096-0CD1F1AADE46}" type="pres">
      <dgm:prSet presAssocID="{6A431B2B-65E0-4DB5-81D8-5C50B2F97857}" presName="ThreeNodes_1" presStyleLbl="node1" presStyleIdx="0" presStyleCnt="3">
        <dgm:presLayoutVars>
          <dgm:bulletEnabled val="1"/>
        </dgm:presLayoutVars>
      </dgm:prSet>
      <dgm:spPr/>
    </dgm:pt>
    <dgm:pt modelId="{B5E6CD47-44F5-467C-9743-850C19842D1D}" type="pres">
      <dgm:prSet presAssocID="{6A431B2B-65E0-4DB5-81D8-5C50B2F97857}" presName="ThreeNodes_2" presStyleLbl="node1" presStyleIdx="1" presStyleCnt="3">
        <dgm:presLayoutVars>
          <dgm:bulletEnabled val="1"/>
        </dgm:presLayoutVars>
      </dgm:prSet>
      <dgm:spPr/>
    </dgm:pt>
    <dgm:pt modelId="{E4C88B7E-E33F-4D76-8642-B802B390E87D}" type="pres">
      <dgm:prSet presAssocID="{6A431B2B-65E0-4DB5-81D8-5C50B2F97857}" presName="ThreeNodes_3" presStyleLbl="node1" presStyleIdx="2" presStyleCnt="3">
        <dgm:presLayoutVars>
          <dgm:bulletEnabled val="1"/>
        </dgm:presLayoutVars>
      </dgm:prSet>
      <dgm:spPr/>
    </dgm:pt>
    <dgm:pt modelId="{A1FAFD23-B94D-4A9D-B804-E67CAB281286}" type="pres">
      <dgm:prSet presAssocID="{6A431B2B-65E0-4DB5-81D8-5C50B2F97857}" presName="ThreeConn_1-2" presStyleLbl="fgAccFollowNode1" presStyleIdx="0" presStyleCnt="2">
        <dgm:presLayoutVars>
          <dgm:bulletEnabled val="1"/>
        </dgm:presLayoutVars>
      </dgm:prSet>
      <dgm:spPr/>
    </dgm:pt>
    <dgm:pt modelId="{5367EDB0-48A3-41BF-A04A-FDF76B294EBB}" type="pres">
      <dgm:prSet presAssocID="{6A431B2B-65E0-4DB5-81D8-5C50B2F97857}" presName="ThreeConn_2-3" presStyleLbl="fgAccFollowNode1" presStyleIdx="1" presStyleCnt="2">
        <dgm:presLayoutVars>
          <dgm:bulletEnabled val="1"/>
        </dgm:presLayoutVars>
      </dgm:prSet>
      <dgm:spPr/>
    </dgm:pt>
    <dgm:pt modelId="{6D075D7B-4A02-47DE-BBB4-8EE0AEC54197}" type="pres">
      <dgm:prSet presAssocID="{6A431B2B-65E0-4DB5-81D8-5C50B2F97857}" presName="ThreeNodes_1_text" presStyleLbl="node1" presStyleIdx="2" presStyleCnt="3">
        <dgm:presLayoutVars>
          <dgm:bulletEnabled val="1"/>
        </dgm:presLayoutVars>
      </dgm:prSet>
      <dgm:spPr/>
    </dgm:pt>
    <dgm:pt modelId="{886ED2B2-491E-4C91-9C2A-5797B5F6BE2F}" type="pres">
      <dgm:prSet presAssocID="{6A431B2B-65E0-4DB5-81D8-5C50B2F97857}" presName="ThreeNodes_2_text" presStyleLbl="node1" presStyleIdx="2" presStyleCnt="3">
        <dgm:presLayoutVars>
          <dgm:bulletEnabled val="1"/>
        </dgm:presLayoutVars>
      </dgm:prSet>
      <dgm:spPr/>
    </dgm:pt>
    <dgm:pt modelId="{645F44BD-D2A6-4C38-BCE0-54D1400477C6}" type="pres">
      <dgm:prSet presAssocID="{6A431B2B-65E0-4DB5-81D8-5C50B2F9785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1FDDE0C-82DA-4A11-ADF1-D4A28C3223E5}" type="presOf" srcId="{CFA64D66-2C9F-417E-ACDE-5B0B6CDE480C}" destId="{645F44BD-D2A6-4C38-BCE0-54D1400477C6}" srcOrd="1" destOrd="0" presId="urn:microsoft.com/office/officeart/2005/8/layout/vProcess5"/>
    <dgm:cxn modelId="{2AF3A413-7E2E-4C72-949C-771AD354CF7A}" srcId="{6A431B2B-65E0-4DB5-81D8-5C50B2F97857}" destId="{53C21522-8C33-43A2-8C17-10C380C585A0}" srcOrd="0" destOrd="0" parTransId="{57012567-7292-4DA2-A963-FD5380C1ABFD}" sibTransId="{B14DB249-5863-44F6-82A4-D2E0A2A7317D}"/>
    <dgm:cxn modelId="{9910313C-5928-439D-86C4-52F6936E9104}" type="presOf" srcId="{53C21522-8C33-43A2-8C17-10C380C585A0}" destId="{98F19BA8-2F7B-444B-B096-0CD1F1AADE46}" srcOrd="0" destOrd="0" presId="urn:microsoft.com/office/officeart/2005/8/layout/vProcess5"/>
    <dgm:cxn modelId="{B910ED61-7240-4909-B96A-98F97B5CD1C6}" type="presOf" srcId="{53C21522-8C33-43A2-8C17-10C380C585A0}" destId="{6D075D7B-4A02-47DE-BBB4-8EE0AEC54197}" srcOrd="1" destOrd="0" presId="urn:microsoft.com/office/officeart/2005/8/layout/vProcess5"/>
    <dgm:cxn modelId="{D39BEA68-751B-4B0B-AC0B-8E542E950389}" type="presOf" srcId="{6A431B2B-65E0-4DB5-81D8-5C50B2F97857}" destId="{A0A69AAF-39B2-4C5F-ABE9-EF7BDEE2AF8A}" srcOrd="0" destOrd="0" presId="urn:microsoft.com/office/officeart/2005/8/layout/vProcess5"/>
    <dgm:cxn modelId="{A35AEC7B-7B1A-41C3-92BD-07160DDE1AB6}" type="presOf" srcId="{B14DB249-5863-44F6-82A4-D2E0A2A7317D}" destId="{A1FAFD23-B94D-4A9D-B804-E67CAB281286}" srcOrd="0" destOrd="0" presId="urn:microsoft.com/office/officeart/2005/8/layout/vProcess5"/>
    <dgm:cxn modelId="{3198A284-86F7-49DA-91EE-C4428AF199D3}" type="presOf" srcId="{FFE8E11C-5766-4E31-9FA2-C5F9AEC2D6DA}" destId="{5367EDB0-48A3-41BF-A04A-FDF76B294EBB}" srcOrd="0" destOrd="0" presId="urn:microsoft.com/office/officeart/2005/8/layout/vProcess5"/>
    <dgm:cxn modelId="{9A330486-5146-4969-9756-2D6DBDE1E7C0}" type="presOf" srcId="{CFA64D66-2C9F-417E-ACDE-5B0B6CDE480C}" destId="{E4C88B7E-E33F-4D76-8642-B802B390E87D}" srcOrd="0" destOrd="0" presId="urn:microsoft.com/office/officeart/2005/8/layout/vProcess5"/>
    <dgm:cxn modelId="{274AEBA1-D0BC-4CF5-8F1A-26BDDB6FEEF5}" type="presOf" srcId="{C4F8BC86-7EB4-43C7-9BB1-D56EEC75A672}" destId="{B5E6CD47-44F5-467C-9743-850C19842D1D}" srcOrd="0" destOrd="0" presId="urn:microsoft.com/office/officeart/2005/8/layout/vProcess5"/>
    <dgm:cxn modelId="{0EDE40A3-5C74-4AB3-9288-FA0D0F45D938}" srcId="{6A431B2B-65E0-4DB5-81D8-5C50B2F97857}" destId="{C4F8BC86-7EB4-43C7-9BB1-D56EEC75A672}" srcOrd="1" destOrd="0" parTransId="{85C2C7E2-6AB6-4B26-888E-9199D13014DD}" sibTransId="{FFE8E11C-5766-4E31-9FA2-C5F9AEC2D6DA}"/>
    <dgm:cxn modelId="{0A46C2A3-3D59-48B3-A755-5892DE009D06}" type="presOf" srcId="{C4F8BC86-7EB4-43C7-9BB1-D56EEC75A672}" destId="{886ED2B2-491E-4C91-9C2A-5797B5F6BE2F}" srcOrd="1" destOrd="0" presId="urn:microsoft.com/office/officeart/2005/8/layout/vProcess5"/>
    <dgm:cxn modelId="{CA6006F0-23E7-4712-B5DB-CCE36E2FEF35}" srcId="{6A431B2B-65E0-4DB5-81D8-5C50B2F97857}" destId="{CFA64D66-2C9F-417E-ACDE-5B0B6CDE480C}" srcOrd="2" destOrd="0" parTransId="{1D1527F4-7951-4688-9A85-50DB0B6D1C64}" sibTransId="{0F50B48C-1506-41F1-8576-C7AE3EB54E26}"/>
    <dgm:cxn modelId="{B4E3A5DD-B4D1-4A82-B197-03B09D64CAFB}" type="presParOf" srcId="{A0A69AAF-39B2-4C5F-ABE9-EF7BDEE2AF8A}" destId="{EC7C8DF0-BCE8-4550-996F-1FC26A75AD27}" srcOrd="0" destOrd="0" presId="urn:microsoft.com/office/officeart/2005/8/layout/vProcess5"/>
    <dgm:cxn modelId="{0C106DAA-25C4-4B8D-B766-75360AEFFCAB}" type="presParOf" srcId="{A0A69AAF-39B2-4C5F-ABE9-EF7BDEE2AF8A}" destId="{98F19BA8-2F7B-444B-B096-0CD1F1AADE46}" srcOrd="1" destOrd="0" presId="urn:microsoft.com/office/officeart/2005/8/layout/vProcess5"/>
    <dgm:cxn modelId="{3F2A98BD-D114-4D31-A003-E88779535FF8}" type="presParOf" srcId="{A0A69AAF-39B2-4C5F-ABE9-EF7BDEE2AF8A}" destId="{B5E6CD47-44F5-467C-9743-850C19842D1D}" srcOrd="2" destOrd="0" presId="urn:microsoft.com/office/officeart/2005/8/layout/vProcess5"/>
    <dgm:cxn modelId="{28437A3F-6B80-44C4-882B-26554C8FE013}" type="presParOf" srcId="{A0A69AAF-39B2-4C5F-ABE9-EF7BDEE2AF8A}" destId="{E4C88B7E-E33F-4D76-8642-B802B390E87D}" srcOrd="3" destOrd="0" presId="urn:microsoft.com/office/officeart/2005/8/layout/vProcess5"/>
    <dgm:cxn modelId="{34065683-ADD4-43E4-8776-7523F491DF65}" type="presParOf" srcId="{A0A69AAF-39B2-4C5F-ABE9-EF7BDEE2AF8A}" destId="{A1FAFD23-B94D-4A9D-B804-E67CAB281286}" srcOrd="4" destOrd="0" presId="urn:microsoft.com/office/officeart/2005/8/layout/vProcess5"/>
    <dgm:cxn modelId="{58F5CF57-EB48-4492-B7D7-E2FAE29A3B2E}" type="presParOf" srcId="{A0A69AAF-39B2-4C5F-ABE9-EF7BDEE2AF8A}" destId="{5367EDB0-48A3-41BF-A04A-FDF76B294EBB}" srcOrd="5" destOrd="0" presId="urn:microsoft.com/office/officeart/2005/8/layout/vProcess5"/>
    <dgm:cxn modelId="{86BD189E-F7A4-4B10-9627-CCD52BE53767}" type="presParOf" srcId="{A0A69AAF-39B2-4C5F-ABE9-EF7BDEE2AF8A}" destId="{6D075D7B-4A02-47DE-BBB4-8EE0AEC54197}" srcOrd="6" destOrd="0" presId="urn:microsoft.com/office/officeart/2005/8/layout/vProcess5"/>
    <dgm:cxn modelId="{D16CB5F2-95AD-41CE-8A91-46B81BA452E4}" type="presParOf" srcId="{A0A69AAF-39B2-4C5F-ABE9-EF7BDEE2AF8A}" destId="{886ED2B2-491E-4C91-9C2A-5797B5F6BE2F}" srcOrd="7" destOrd="0" presId="urn:microsoft.com/office/officeart/2005/8/layout/vProcess5"/>
    <dgm:cxn modelId="{37C0E043-E475-4E8E-B410-632C9BCF8684}" type="presParOf" srcId="{A0A69AAF-39B2-4C5F-ABE9-EF7BDEE2AF8A}" destId="{645F44BD-D2A6-4C38-BCE0-54D1400477C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19BA8-2F7B-444B-B096-0CD1F1AADE46}">
      <dsp:nvSpPr>
        <dsp:cNvPr id="0" name=""/>
        <dsp:cNvSpPr/>
      </dsp:nvSpPr>
      <dsp:spPr>
        <a:xfrm>
          <a:off x="0" y="0"/>
          <a:ext cx="8549640" cy="11282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Changed data type of “points” from object to float</a:t>
          </a:r>
          <a:endParaRPr lang="en-US" sz="3100" kern="1200" dirty="0"/>
        </a:p>
      </dsp:txBody>
      <dsp:txXfrm>
        <a:off x="33046" y="33046"/>
        <a:ext cx="7332151" cy="1062175"/>
      </dsp:txXfrm>
    </dsp:sp>
    <dsp:sp modelId="{B5E6CD47-44F5-467C-9743-850C19842D1D}">
      <dsp:nvSpPr>
        <dsp:cNvPr id="0" name=""/>
        <dsp:cNvSpPr/>
      </dsp:nvSpPr>
      <dsp:spPr>
        <a:xfrm>
          <a:off x="754379" y="1316311"/>
          <a:ext cx="8549640" cy="11282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/>
            <a:t>Encountered an issue where there were O’s instead of zeroes. </a:t>
          </a:r>
          <a:endParaRPr lang="en-US" sz="3100" kern="1200"/>
        </a:p>
      </dsp:txBody>
      <dsp:txXfrm>
        <a:off x="787425" y="1349357"/>
        <a:ext cx="6995794" cy="1062175"/>
      </dsp:txXfrm>
    </dsp:sp>
    <dsp:sp modelId="{E4C88B7E-E33F-4D76-8642-B802B390E87D}">
      <dsp:nvSpPr>
        <dsp:cNvPr id="0" name=""/>
        <dsp:cNvSpPr/>
      </dsp:nvSpPr>
      <dsp:spPr>
        <a:xfrm>
          <a:off x="1508759" y="2632623"/>
          <a:ext cx="8549640" cy="11282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/>
            <a:t>Had to convert O’s into zeroes before changing the column data type</a:t>
          </a:r>
          <a:endParaRPr lang="en-US" sz="3100" kern="1200" dirty="0"/>
        </a:p>
      </dsp:txBody>
      <dsp:txXfrm>
        <a:off x="1541805" y="2665669"/>
        <a:ext cx="6995794" cy="1062175"/>
      </dsp:txXfrm>
    </dsp:sp>
    <dsp:sp modelId="{A1FAFD23-B94D-4A9D-B804-E67CAB281286}">
      <dsp:nvSpPr>
        <dsp:cNvPr id="0" name=""/>
        <dsp:cNvSpPr/>
      </dsp:nvSpPr>
      <dsp:spPr>
        <a:xfrm>
          <a:off x="7816266" y="855602"/>
          <a:ext cx="733373" cy="733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981275" y="855602"/>
        <a:ext cx="403355" cy="551863"/>
      </dsp:txXfrm>
    </dsp:sp>
    <dsp:sp modelId="{5367EDB0-48A3-41BF-A04A-FDF76B294EBB}">
      <dsp:nvSpPr>
        <dsp:cNvPr id="0" name=""/>
        <dsp:cNvSpPr/>
      </dsp:nvSpPr>
      <dsp:spPr>
        <a:xfrm>
          <a:off x="8570646" y="2164392"/>
          <a:ext cx="733373" cy="733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735655" y="2164392"/>
        <a:ext cx="403355" cy="551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75B1A-6DB7-4CED-A54B-377FE5577673}" type="datetime1">
              <a:rPr lang="en-GB" smtClean="0"/>
              <a:t>21/08/2022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EA438-8B65-4D13-AA42-BA57E155A6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70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58DBC-65F2-4BD2-9AD8-2B73EA439260}" type="datetime1">
              <a:rPr lang="en-GB" noProof="0" smtClean="0"/>
              <a:t>21/08/2022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F151F-66B2-4EE0-8956-9F20DBE8F1A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15483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6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6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47CC9-938B-4541-B481-E31574CB0C96}" type="datetime1">
              <a:rPr lang="en-GB" noProof="0" smtClean="0"/>
              <a:t>21/08/2022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B0E3E-2D44-4E62-B790-FEF74818D1B8}" type="datetime1">
              <a:rPr lang="en-GB" noProof="0" smtClean="0"/>
              <a:t>21/08/2022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07FCF-E8BA-43A0-91CA-069142741CF2}" type="datetime1">
              <a:rPr lang="en-GB" noProof="0" smtClean="0"/>
              <a:t>21/08/2022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5FAB88-1B1E-4CCF-800A-E8B8F70870E9}" type="datetime1">
              <a:rPr lang="en-GB" noProof="0" smtClean="0"/>
              <a:t>21/08/2022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AAE631-BA18-4136-9A30-D5746C437046}" type="datetime1">
              <a:rPr lang="en-GB" noProof="0" smtClean="0"/>
              <a:t>21/08/2022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DF7EE-89B0-4ED7-A169-C9E278BFC4F8}" type="datetime1">
              <a:rPr lang="en-GB" noProof="0" smtClean="0"/>
              <a:t>21/08/2022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5C22B9-AE40-46D1-95EF-6F38A3213529}" type="datetime1">
              <a:rPr lang="en-GB" noProof="0" smtClean="0"/>
              <a:t>21/08/2022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3DED581-478E-49B3-AFA7-E4919570B281}" type="datetime1">
              <a:rPr lang="en-GB" noProof="0" smtClean="0"/>
              <a:t>21/08/2022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45F460F-C71D-4649-9D64-5BFD37510D02}" type="datetime1">
              <a:rPr lang="en-GB" noProof="0" smtClean="0"/>
              <a:t>21/08/2022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BDF0783-7615-4503-8DA8-A0B2AC7FF7D1}" type="datetime1">
              <a:rPr lang="en-GB" noProof="0" smtClean="0"/>
              <a:t>21/08/2022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DW ASG2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1600" dirty="0"/>
              <a:t>Lim Wee liang </a:t>
            </a:r>
            <a:r>
              <a:rPr lang="en-GB" sz="1600" dirty="0" err="1"/>
              <a:t>kelven</a:t>
            </a:r>
            <a:r>
              <a:rPr lang="en-GB" sz="1600" dirty="0"/>
              <a:t>, s10221788k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SG" dirty="0"/>
              <a:t>Missing Value Imputation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28D-1D3A-B49B-7285-1D145462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Only “points” had missing values</a:t>
            </a:r>
            <a:endParaRPr lang="en-GB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6A2E129-002D-A0A5-F53E-B59E038C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024" y="2120900"/>
            <a:ext cx="3737575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570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SG" dirty="0"/>
              <a:t>Missing Value Imputation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28D-1D3A-B49B-7285-1D145462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Replaced missing values with 0’s</a:t>
            </a:r>
            <a:endParaRPr lang="en-GB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451FA20-524F-70D2-0ACE-E70BF2A0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82" y="2120900"/>
            <a:ext cx="4353060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190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SG" dirty="0"/>
              <a:t>Missing Value Imputation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7D5D12-0543-7B4E-CEB3-41574889C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30775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70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SG" dirty="0"/>
              <a:t>Missing Value Imputation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28D-1D3A-B49B-7285-1D145462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EF30AD6-E87F-DD11-1FA8-A7E0F0E0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88" y="2604446"/>
            <a:ext cx="7975423" cy="16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SG" dirty="0"/>
              <a:t>Outliers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F6B06B-3982-17B3-D5B1-0127C6A69DCF}"/>
              </a:ext>
            </a:extLst>
          </p:cNvPr>
          <p:cNvSpPr txBox="1">
            <a:spLocks/>
          </p:cNvSpPr>
          <p:nvPr/>
        </p:nvSpPr>
        <p:spPr>
          <a:xfrm>
            <a:off x="1097280" y="2076296"/>
            <a:ext cx="9679577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dirty="0"/>
              <a:t>No outlier removals were done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2 removal methods were experimented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Trimming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</a:t>
            </a:r>
            <a:r>
              <a:rPr lang="en-SG" sz="2400" dirty="0" err="1"/>
              <a:t>Winsorisation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10713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SG" dirty="0"/>
              <a:t>Outliers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F6B06B-3982-17B3-D5B1-0127C6A69DCF}"/>
              </a:ext>
            </a:extLst>
          </p:cNvPr>
          <p:cNvSpPr txBox="1">
            <a:spLocks/>
          </p:cNvSpPr>
          <p:nvPr/>
        </p:nvSpPr>
        <p:spPr>
          <a:xfrm>
            <a:off x="1097280" y="2076296"/>
            <a:ext cx="9679577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Trimming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200" dirty="0"/>
              <a:t> Gave better naïve baseline model (NBM) scores but worser linear regression model (LRM) scores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</a:t>
            </a:r>
            <a:r>
              <a:rPr lang="en-SG" sz="2400" dirty="0" err="1"/>
              <a:t>Winsorisation</a:t>
            </a:r>
            <a:endParaRPr lang="en-SG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200" dirty="0"/>
              <a:t> No difference in both scores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52479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SG" dirty="0"/>
              <a:t>Numerical Transformation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28D-1D3A-B49B-7285-1D145462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9679577" cy="374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5 transformers were experimented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</a:t>
            </a:r>
            <a:r>
              <a:rPr lang="en-SG" sz="2400" dirty="0" err="1"/>
              <a:t>ReciprocalTransformer</a:t>
            </a:r>
            <a:r>
              <a:rPr lang="en-SG" sz="2400" dirty="0"/>
              <a:t> (RT)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</a:t>
            </a:r>
            <a:r>
              <a:rPr lang="en-SG" sz="2400" dirty="0" err="1"/>
              <a:t>LogarithmTransformer</a:t>
            </a:r>
            <a:r>
              <a:rPr lang="en-SG" sz="2400" dirty="0"/>
              <a:t> (LT)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</a:t>
            </a:r>
            <a:r>
              <a:rPr lang="en-SG" sz="2400" dirty="0" err="1"/>
              <a:t>BoxCoxTransformer</a:t>
            </a:r>
            <a:r>
              <a:rPr lang="en-SG" sz="2400" dirty="0"/>
              <a:t> (BCT)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</a:t>
            </a:r>
            <a:r>
              <a:rPr lang="en-SG" sz="2400" dirty="0" err="1"/>
              <a:t>YeoJohnsonTransformer</a:t>
            </a:r>
            <a:r>
              <a:rPr lang="en-SG" sz="2400" dirty="0"/>
              <a:t> (YJT)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</a:t>
            </a:r>
            <a:r>
              <a:rPr lang="en-SG" sz="2400" dirty="0" err="1"/>
              <a:t>PowerTransformer</a:t>
            </a:r>
            <a:r>
              <a:rPr lang="en-SG" sz="2400" dirty="0"/>
              <a:t> (PT)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3136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SG" dirty="0"/>
              <a:t>Numerical Transformation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28D-1D3A-B49B-7285-1D145462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9679577" cy="37481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PT with square root was used because it gave the best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RT, LT, and BCT gave errors due to 0’s or negative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YJT gave the same NBM scores, a better LRM train score, but worser LRM test score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PT with cube root gave the same NBM scores, a better LRM train score, but worser LRM test score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28836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SG" dirty="0"/>
              <a:t>Categorical Encoding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F6B06B-3982-17B3-D5B1-0127C6A69DCF}"/>
              </a:ext>
            </a:extLst>
          </p:cNvPr>
          <p:cNvSpPr txBox="1">
            <a:spLocks/>
          </p:cNvSpPr>
          <p:nvPr/>
        </p:nvSpPr>
        <p:spPr>
          <a:xfrm>
            <a:off x="1097280" y="2076296"/>
            <a:ext cx="9679577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Since no categorical columns were used, one-hot encoding, ordinal encoding, target mean encoding, or rare grouping encoding were not used.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2330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SG" dirty="0"/>
              <a:t>Binning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28D-1D3A-B49B-7285-1D145462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9679577" cy="374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2 </a:t>
            </a:r>
            <a:r>
              <a:rPr lang="en-SG" sz="2400" dirty="0" err="1"/>
              <a:t>discretisers</a:t>
            </a:r>
            <a:r>
              <a:rPr lang="en-SG" sz="2400" dirty="0"/>
              <a:t> were experimented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</a:t>
            </a:r>
            <a:r>
              <a:rPr lang="en-SG" sz="2400" dirty="0" err="1"/>
              <a:t>EqualFrequencyDiscretiser</a:t>
            </a:r>
            <a:r>
              <a:rPr lang="en-SG" sz="2400" dirty="0"/>
              <a:t> (EFD)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</a:t>
            </a:r>
            <a:r>
              <a:rPr lang="en-SG" sz="2400" dirty="0" err="1"/>
              <a:t>EqualWidthDiscretiser</a:t>
            </a:r>
            <a:r>
              <a:rPr lang="en-SG" sz="2400" dirty="0"/>
              <a:t> (EWD)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7915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D51B-55A1-2A8B-7420-FB1515AE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0DAA-A051-3784-AD8B-D70F4387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Chosen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Data cleansing &amp;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Machine Learning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Further Improvements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Summary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5F19-4898-760D-0B56-FB41EE18F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039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SG" dirty="0"/>
              <a:t>Binning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28D-1D3A-B49B-7285-1D145462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9679577" cy="37481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EFD was used because it gave a better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EWD gave the same NBM scores but worser LRM scores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69261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SG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28D-1D3A-B49B-7285-1D145462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9679577" cy="374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5 scalers were explored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Mean normalisation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</a:t>
            </a:r>
            <a:r>
              <a:rPr lang="en-SG" sz="2400" dirty="0" err="1"/>
              <a:t>Stadardisation</a:t>
            </a:r>
            <a:endParaRPr lang="en-SG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Maximum absolute 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</a:t>
            </a:r>
            <a:r>
              <a:rPr lang="en-SG" sz="2400" dirty="0" err="1"/>
              <a:t>MinMax</a:t>
            </a:r>
            <a:r>
              <a:rPr lang="en-SG" sz="2400" dirty="0"/>
              <a:t> 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Robust scaling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8978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SG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28D-1D3A-B49B-7285-1D145462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9679577" cy="37481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Mean normalisation was used because it gave the best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All other scalers gave the same NBM and LRM scores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4374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B665-6007-9C6B-FE40-9081C331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600" dirty="0"/>
              <a:t>Machine Learning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C2F9-ECAA-5244-0CDD-DD815ECC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Principle Components Analysis (PCA)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Naïve baseline model (NBM)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Linear regression model (LRM)</a:t>
            </a: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5D30D-90F4-44A6-BE42-A08DA8B6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529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B665-6007-9C6B-FE40-9081C331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600" dirty="0"/>
              <a:t>PCA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5D30D-90F4-44A6-BE42-A08DA8B6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PCA shows the number of columns and the variance in each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line chart shows that as the number of components / columns increases, the percentage of variance observed decreases.</a:t>
            </a:r>
            <a:endParaRPr lang="en-GB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3BB87CAE-FB92-C17C-41FF-410A63313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2452" y="1951463"/>
            <a:ext cx="5891574" cy="453883"/>
          </a:xfr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6304125-4A89-14BE-0AD6-FD004CA52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311" y="3043050"/>
            <a:ext cx="4683856" cy="3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35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B665-6007-9C6B-FE40-9081C331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SG" dirty="0"/>
              <a:t>Naïve Baseline Model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79B1F9-5A87-0985-B5CB-5E15C3EE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5458984" y="2508222"/>
            <a:ext cx="5928344" cy="1903910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5D30D-90F4-44A6-BE42-A08DA8B6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 err="1"/>
              <a:t>final_X_train</a:t>
            </a:r>
            <a:endParaRPr lang="en-US" dirty="0"/>
          </a:p>
          <a:p>
            <a:r>
              <a:rPr lang="en-US" dirty="0"/>
              <a:t>355440 rows × 6 columns</a:t>
            </a:r>
          </a:p>
          <a:p>
            <a:endParaRPr lang="en-US" dirty="0"/>
          </a:p>
          <a:p>
            <a:r>
              <a:rPr lang="en-US" dirty="0" err="1"/>
              <a:t>final_X_test</a:t>
            </a:r>
            <a:endParaRPr lang="en-US" dirty="0"/>
          </a:p>
          <a:p>
            <a:r>
              <a:rPr lang="en-US" dirty="0"/>
              <a:t>152332 rows × 6 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533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B665-6007-9C6B-FE40-9081C331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SG"/>
              <a:t>Linear Regression Model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F6FB92-F0BC-1007-CC97-67246BED1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81346" y="2382012"/>
            <a:ext cx="5827807" cy="2093975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5D30D-90F4-44A6-BE42-A08DA8B6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 err="1"/>
              <a:t>final_X_train</a:t>
            </a:r>
            <a:endParaRPr lang="en-US" dirty="0"/>
          </a:p>
          <a:p>
            <a:r>
              <a:rPr lang="en-US" dirty="0"/>
              <a:t>355440 rows × 6 columns</a:t>
            </a:r>
          </a:p>
          <a:p>
            <a:endParaRPr lang="en-US" dirty="0"/>
          </a:p>
          <a:p>
            <a:r>
              <a:rPr lang="en-US" dirty="0" err="1"/>
              <a:t>final_X_test</a:t>
            </a:r>
            <a:endParaRPr lang="en-US" dirty="0"/>
          </a:p>
          <a:p>
            <a:r>
              <a:rPr lang="en-US" dirty="0"/>
              <a:t>152332 rows × 6 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551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B665-6007-9C6B-FE40-9081C331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SG" dirty="0"/>
              <a:t>Further Improvements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5D30D-90F4-44A6-BE42-A08DA8B6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DD26E0-9013-1FCA-47D1-F3A46214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It was observed that using different target columns gave different machine learning model scores.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It can be </a:t>
            </a:r>
            <a:r>
              <a:rPr lang="en-US" sz="2800" dirty="0" err="1"/>
              <a:t>theorised</a:t>
            </a:r>
            <a:r>
              <a:rPr lang="en-US" sz="2800" dirty="0"/>
              <a:t> that using different target columns can yield different scores. However, this has not been explored.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20710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B665-6007-9C6B-FE40-9081C331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SG" dirty="0"/>
              <a:t>Summary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5D30D-90F4-44A6-BE42-A08DA8B6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DD26E0-9013-1FCA-47D1-F3A46214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Some transformations were effective, while some were not. And some changed the machine learning model scores while some did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Outlier removal did not provide better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EqualWidthDiscretiser</a:t>
            </a:r>
            <a:r>
              <a:rPr lang="en-US" sz="2800" dirty="0"/>
              <a:t> gave the same naive baseline model scores but gave worser linear regression model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Different scalers did not provide better scores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35325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1600" dirty="0"/>
              <a:t>Lim Wee liang </a:t>
            </a:r>
            <a:r>
              <a:rPr lang="en-GB" sz="1600" dirty="0" err="1"/>
              <a:t>kelven</a:t>
            </a:r>
            <a:r>
              <a:rPr lang="en-GB" sz="1600" dirty="0"/>
              <a:t>, s10221788k</a:t>
            </a:r>
          </a:p>
        </p:txBody>
      </p:sp>
    </p:spTree>
    <p:extLst>
      <p:ext uri="{BB962C8B-B14F-4D97-AF65-F5344CB8AC3E}">
        <p14:creationId xmlns:p14="http://schemas.microsoft.com/office/powerpoint/2010/main" val="302013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B665-6007-9C6B-FE40-9081C331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C2F9-ECAA-5244-0CDD-DD815ECC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sz="3200" dirty="0"/>
              <a:t>What affects driver standings position?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Points?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Number of wins?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Race position?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Lap time?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Number of pit stops?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Pit stop duration?</a:t>
            </a: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5D30D-90F4-44A6-BE42-A08DA8B6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25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SG" dirty="0"/>
              <a:t>Chosen tables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28D-1D3A-B49B-7285-1D145462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Imported 3 tables: </a:t>
            </a:r>
            <a:r>
              <a:rPr lang="en-SG" dirty="0" err="1"/>
              <a:t>driver_standings</a:t>
            </a:r>
            <a:r>
              <a:rPr lang="en-SG" dirty="0"/>
              <a:t>, </a:t>
            </a:r>
            <a:r>
              <a:rPr lang="en-SG" dirty="0" err="1"/>
              <a:t>lap_times</a:t>
            </a:r>
            <a:r>
              <a:rPr lang="en-SG" dirty="0"/>
              <a:t>, </a:t>
            </a:r>
            <a:r>
              <a:rPr lang="en-SG" dirty="0" err="1"/>
              <a:t>pit_stops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Can merge tables on </a:t>
            </a:r>
            <a:r>
              <a:rPr lang="en-SG" dirty="0" err="1"/>
              <a:t>raceId</a:t>
            </a:r>
            <a:r>
              <a:rPr lang="en-SG" dirty="0"/>
              <a:t> and </a:t>
            </a:r>
            <a:r>
              <a:rPr lang="en-SG" dirty="0" err="1"/>
              <a:t>driverId</a:t>
            </a:r>
            <a:endParaRPr lang="en-GB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CD40D95-93B2-375D-D7EB-0B65C5CD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8204"/>
            <a:ext cx="4344955" cy="1410796"/>
          </a:xfrm>
          <a:prstGeom prst="rect">
            <a:avLst/>
          </a:prstGeom>
          <a:noFill/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B4CF19E-D9DE-B476-3A45-4FAD0368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8026"/>
            <a:ext cx="3182875" cy="1320250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68CCEDFC-B9C4-AE41-534B-A704E84D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48276"/>
            <a:ext cx="3482607" cy="136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CD40D95-93B2-375D-D7EB-0B65C5CD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309820"/>
            <a:ext cx="12191985" cy="395871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SG" dirty="0"/>
              <a:t>Chosen tables (</a:t>
            </a:r>
            <a:r>
              <a:rPr lang="en-SG" dirty="0" err="1"/>
              <a:t>driver_standings</a:t>
            </a:r>
            <a:r>
              <a:rPr lang="en-SG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28D-1D3A-B49B-7285-1D145462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4999"/>
            <a:ext cx="10113264" cy="9377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600" dirty="0"/>
              <a:t> </a:t>
            </a:r>
            <a:r>
              <a:rPr lang="en-SG" sz="1600" dirty="0" err="1"/>
              <a:t>driverStandingsId</a:t>
            </a:r>
            <a:r>
              <a:rPr lang="en-SG" sz="1600" dirty="0"/>
              <a:t> is an auto-increment primary key that ranks each driver by points in each race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600" dirty="0"/>
              <a:t> The columns “points” and “wins” can be used to predict driver standings position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8518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B4CF19E-D9DE-B476-3A45-4FAD0368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38" y="0"/>
            <a:ext cx="11037538" cy="457835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SG" dirty="0"/>
              <a:t>Chosen tables (</a:t>
            </a:r>
            <a:r>
              <a:rPr lang="en-SG" dirty="0" err="1"/>
              <a:t>lap_times</a:t>
            </a:r>
            <a:r>
              <a:rPr lang="en-SG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28D-1D3A-B49B-7285-1D145462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Shows the lap number, race positions, and lap times of the driver in each race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The columns “time” and “position” can be used to predict driver standings position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34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68CCEDFC-B9C4-AE41-534B-A704E84D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5" y="0"/>
            <a:ext cx="11697564" cy="457835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SG" dirty="0"/>
              <a:t>Chosen tables (</a:t>
            </a:r>
            <a:r>
              <a:rPr lang="en-SG" dirty="0" err="1"/>
              <a:t>pit_stops</a:t>
            </a:r>
            <a:r>
              <a:rPr lang="en-SG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28D-1D3A-B49B-7285-1D145462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600" dirty="0"/>
              <a:t> Shows the number of pit stops made, lap number, and pit stop duration of all drivers in each race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600" dirty="0"/>
              <a:t> How often a driver stops, and the pit stop duration can be used to calculate race completion time, which can be used to predict race completion time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352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D69-CAEC-74E0-82A8-AF6AC95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SG" dirty="0"/>
              <a:t>Merging tables</a:t>
            </a:r>
            <a:endParaRPr lang="en-GB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6114B81-E384-4248-DF40-E14B8ADB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884235" y="2030116"/>
            <a:ext cx="7082958" cy="279776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428D-1D3A-B49B-7285-1D145462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Merged based on </a:t>
            </a:r>
            <a:r>
              <a:rPr lang="en-SG" dirty="0" err="1"/>
              <a:t>raceId</a:t>
            </a:r>
            <a:r>
              <a:rPr lang="en-SG" dirty="0"/>
              <a:t> and </a:t>
            </a:r>
            <a:r>
              <a:rPr lang="en-SG" dirty="0" err="1"/>
              <a:t>driverId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Removed unnecessary columns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positionText</a:t>
            </a:r>
            <a:r>
              <a:rPr lang="en-SG" dirty="0">
                <a:solidFill>
                  <a:schemeClr val="bg1"/>
                </a:solidFill>
              </a:rPr>
              <a:t>, </a:t>
            </a:r>
            <a:r>
              <a:rPr lang="en-SG" dirty="0" err="1">
                <a:solidFill>
                  <a:schemeClr val="bg1"/>
                </a:solidFill>
              </a:rPr>
              <a:t>time_x</a:t>
            </a:r>
            <a:r>
              <a:rPr lang="en-SG" dirty="0">
                <a:solidFill>
                  <a:schemeClr val="bg1"/>
                </a:solidFill>
              </a:rPr>
              <a:t>, duration, </a:t>
            </a:r>
            <a:r>
              <a:rPr lang="en-SG" dirty="0" err="1">
                <a:solidFill>
                  <a:schemeClr val="bg1"/>
                </a:solidFill>
              </a:rPr>
              <a:t>lap_x</a:t>
            </a:r>
            <a:r>
              <a:rPr lang="en-SG" dirty="0">
                <a:solidFill>
                  <a:schemeClr val="bg1"/>
                </a:solidFill>
              </a:rPr>
              <a:t>, </a:t>
            </a:r>
            <a:r>
              <a:rPr lang="en-SG" dirty="0" err="1">
                <a:solidFill>
                  <a:schemeClr val="bg1"/>
                </a:solidFill>
              </a:rPr>
              <a:t>lap_y</a:t>
            </a:r>
            <a:r>
              <a:rPr lang="en-SG" dirty="0">
                <a:solidFill>
                  <a:schemeClr val="bg1"/>
                </a:solidFill>
              </a:rPr>
              <a:t>, </a:t>
            </a:r>
            <a:r>
              <a:rPr lang="en-SG" dirty="0" err="1">
                <a:solidFill>
                  <a:schemeClr val="bg1"/>
                </a:solidFill>
              </a:rPr>
              <a:t>time_y</a:t>
            </a:r>
            <a:endParaRPr lang="en-SG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 Removed categorical columns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driverStandingsId</a:t>
            </a:r>
            <a:r>
              <a:rPr lang="en-SG" dirty="0">
                <a:solidFill>
                  <a:schemeClr val="bg1"/>
                </a:solidFill>
              </a:rPr>
              <a:t>, </a:t>
            </a:r>
            <a:r>
              <a:rPr lang="en-SG" dirty="0" err="1">
                <a:solidFill>
                  <a:schemeClr val="bg1"/>
                </a:solidFill>
              </a:rPr>
              <a:t>raceId</a:t>
            </a:r>
            <a:r>
              <a:rPr lang="en-SG" dirty="0">
                <a:solidFill>
                  <a:schemeClr val="bg1"/>
                </a:solidFill>
              </a:rPr>
              <a:t>, </a:t>
            </a:r>
            <a:r>
              <a:rPr lang="en-SG" dirty="0" err="1">
                <a:solidFill>
                  <a:schemeClr val="bg1"/>
                </a:solidFill>
              </a:rPr>
              <a:t>driverId</a:t>
            </a:r>
            <a:endParaRPr lang="en-SG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Renamed 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83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B665-6007-9C6B-FE40-9081C331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600" dirty="0"/>
              <a:t>Data cleansing &amp; transformation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C2F9-ECAA-5244-0CDD-DD815ECC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Missing Value Imputation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Numerical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Categorical Encoding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Binning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Feature Engineering</a:t>
            </a: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5D30D-90F4-44A6-BE42-A08DA8B6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1201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9_TF22712842.potx" id="{66207373-B99E-4885-8182-B73EA986FCBA}" vid="{BA3EABD1-0925-4BFC-B6D5-F3CE9D9640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{31804C1F-B605-4493-A992-64DABBFF003A}tf22712842_win32</Template>
  <TotalTime>130</TotalTime>
  <Words>829</Words>
  <Application>Microsoft Office PowerPoint</Application>
  <PresentationFormat>Widescreen</PresentationFormat>
  <Paragraphs>127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Bookman Old Style</vt:lpstr>
      <vt:lpstr>Calibri</vt:lpstr>
      <vt:lpstr>Franklin Gothic Book</vt:lpstr>
      <vt:lpstr>1_RetrospectVTI</vt:lpstr>
      <vt:lpstr>DW ASG2</vt:lpstr>
      <vt:lpstr>Content</vt:lpstr>
      <vt:lpstr>Problem Statement</vt:lpstr>
      <vt:lpstr>Chosen tables</vt:lpstr>
      <vt:lpstr>Chosen tables (driver_standings)</vt:lpstr>
      <vt:lpstr>Chosen tables (lap_times)</vt:lpstr>
      <vt:lpstr>Chosen tables (pit_stops)</vt:lpstr>
      <vt:lpstr>Merging tables</vt:lpstr>
      <vt:lpstr>Data cleansing &amp; transformation</vt:lpstr>
      <vt:lpstr>Missing Value Imputation</vt:lpstr>
      <vt:lpstr>Missing Value Imputation</vt:lpstr>
      <vt:lpstr>Missing Value Imputation</vt:lpstr>
      <vt:lpstr>Missing Value Imputation</vt:lpstr>
      <vt:lpstr>Outliers</vt:lpstr>
      <vt:lpstr>Outliers</vt:lpstr>
      <vt:lpstr>Numerical Transformation</vt:lpstr>
      <vt:lpstr>Numerical Transformation</vt:lpstr>
      <vt:lpstr>Categorical Encoding</vt:lpstr>
      <vt:lpstr>Binning</vt:lpstr>
      <vt:lpstr>Binning</vt:lpstr>
      <vt:lpstr>Feature Engineering</vt:lpstr>
      <vt:lpstr>Feature Engineering</vt:lpstr>
      <vt:lpstr>Machine Learning Models</vt:lpstr>
      <vt:lpstr>PCA</vt:lpstr>
      <vt:lpstr>Naïve Baseline Model</vt:lpstr>
      <vt:lpstr>Linear Regression Model</vt:lpstr>
      <vt:lpstr>Further Improvements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ASG2</dc:title>
  <dc:creator>kel lim</dc:creator>
  <cp:lastModifiedBy>kel lim</cp:lastModifiedBy>
  <cp:revision>11</cp:revision>
  <dcterms:created xsi:type="dcterms:W3CDTF">2022-08-11T04:48:12Z</dcterms:created>
  <dcterms:modified xsi:type="dcterms:W3CDTF">2022-08-21T08:09:04Z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