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25.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5.png"/><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5.png"/><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3.png"/><Relationship Id="rId10" Type="http://schemas.openxmlformats.org/officeDocument/2006/relationships/image" Target="../media/image15.png"/><Relationship Id="rId9"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13.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5334000" y="0"/>
            <a:ext cx="6858000" cy="6858000"/>
          </a:xfrm>
          <a:prstGeom prst="rect">
            <a:avLst/>
          </a:prstGeom>
          <a:noFill/>
          <a:ln>
            <a:noFill/>
          </a:ln>
        </p:spPr>
      </p:pic>
      <p:pic>
        <p:nvPicPr>
          <p:cNvPr id="55" name="Google Shape;55;p13"/>
          <p:cNvPicPr preferRelativeResize="0"/>
          <p:nvPr/>
        </p:nvPicPr>
        <p:blipFill rotWithShape="1">
          <a:blip r:embed="rId4">
            <a:alphaModFix/>
          </a:blip>
          <a:srcRect b="0" l="0" r="0" t="0"/>
          <a:stretch/>
        </p:blipFill>
        <p:spPr>
          <a:xfrm>
            <a:off x="0" y="0"/>
            <a:ext cx="12192000" cy="6858000"/>
          </a:xfrm>
          <a:prstGeom prst="rect">
            <a:avLst/>
          </a:prstGeom>
          <a:noFill/>
          <a:ln>
            <a:noFill/>
          </a:ln>
        </p:spPr>
      </p:pic>
      <p:pic>
        <p:nvPicPr>
          <p:cNvPr id="56" name="Google Shape;56;p13"/>
          <p:cNvPicPr preferRelativeResize="0"/>
          <p:nvPr/>
        </p:nvPicPr>
        <p:blipFill rotWithShape="1">
          <a:blip r:embed="rId5">
            <a:alphaModFix/>
          </a:blip>
          <a:srcRect b="455" l="0" r="0" t="455"/>
          <a:stretch/>
        </p:blipFill>
        <p:spPr>
          <a:xfrm>
            <a:off x="5271165" y="0"/>
            <a:ext cx="6920835" cy="6858000"/>
          </a:xfrm>
          <a:prstGeom prst="rect">
            <a:avLst/>
          </a:prstGeom>
          <a:noFill/>
          <a:ln>
            <a:noFill/>
          </a:ln>
        </p:spPr>
      </p:pic>
      <p:sp>
        <p:nvSpPr>
          <p:cNvPr id="57" name="Google Shape;57;p13"/>
          <p:cNvSpPr txBox="1"/>
          <p:nvPr/>
        </p:nvSpPr>
        <p:spPr>
          <a:xfrm>
            <a:off x="0" y="2176272"/>
            <a:ext cx="62910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7030A0"/>
                </a:solidFill>
                <a:latin typeface="Calibri"/>
                <a:ea typeface="Calibri"/>
                <a:cs typeface="Calibri"/>
                <a:sym typeface="Calibri"/>
              </a:rPr>
              <a:t>Tomorrow’s Temperature Prediction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5" name="Google Shape;135;p22"/>
          <p:cNvSpPr txBox="1"/>
          <p:nvPr/>
        </p:nvSpPr>
        <p:spPr>
          <a:xfrm>
            <a:off x="2331720" y="402336"/>
            <a:ext cx="632764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u="sng">
                <a:solidFill>
                  <a:srgbClr val="7030A0"/>
                </a:solidFill>
                <a:latin typeface="Calibri"/>
                <a:ea typeface="Calibri"/>
                <a:cs typeface="Calibri"/>
                <a:sym typeface="Calibri"/>
              </a:rPr>
              <a:t>CONCLUSION</a:t>
            </a:r>
            <a:endParaRPr/>
          </a:p>
        </p:txBody>
      </p:sp>
      <p:sp>
        <p:nvSpPr>
          <p:cNvPr id="136" name="Google Shape;136;p22"/>
          <p:cNvSpPr txBox="1"/>
          <p:nvPr/>
        </p:nvSpPr>
        <p:spPr>
          <a:xfrm>
            <a:off x="434390" y="889197"/>
            <a:ext cx="10122300" cy="474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342900" lvl="0" marL="45720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Achieved Goal: Successfully built a model to predict tomorrow's temperature accurately using historical weather data and advanced techniques.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Overcame Challenges: Dealt with challenges in preparing data and choosing the right model through iterative improvements, ensuring the model's strength.</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Gainful Insights: Analyzed temperature trends through plots and comparisons, gaining valuable insights into the model's performance.</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Char char="•"/>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Useful for Users: The model is a practical resource for various users, aiding decision-making by providing reliable short-term weather forecasts.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Char char="•"/>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Continuous Improvement: Future plans include expanding data, adding features, and exploring advanced methods for even better predictions. Regular feedback will be crucial.</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Char char="•"/>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Successful Solution: In conclusion, the project is a successful step forward in weather forecasting, offering a reliable and practical solution for accurate short-term temperature predictions.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t/>
            </a:r>
            <a:endParaRPr sz="1800">
              <a:solidFill>
                <a:schemeClr val="dk1"/>
              </a:solidFill>
              <a:latin typeface="Calibri"/>
              <a:ea typeface="Calibri"/>
              <a:cs typeface="Calibri"/>
              <a:sym typeface="Calibri"/>
            </a:endParaRPr>
          </a:p>
        </p:txBody>
      </p:sp>
      <p:pic>
        <p:nvPicPr>
          <p:cNvPr id="137" name="Google Shape;137;p22"/>
          <p:cNvPicPr preferRelativeResize="0"/>
          <p:nvPr/>
        </p:nvPicPr>
        <p:blipFill rotWithShape="1">
          <a:blip r:embed="rId4">
            <a:alphaModFix/>
          </a:blip>
          <a:srcRect b="0" l="21336" r="21336" t="0"/>
          <a:stretch/>
        </p:blipFill>
        <p:spPr>
          <a:xfrm>
            <a:off x="10389941" y="2949439"/>
            <a:ext cx="2588825" cy="25445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43" name="Google Shape;143;p23"/>
          <p:cNvPicPr preferRelativeResize="0"/>
          <p:nvPr/>
        </p:nvPicPr>
        <p:blipFill rotWithShape="1">
          <a:blip r:embed="rId4">
            <a:alphaModFix/>
          </a:blip>
          <a:srcRect b="12923" l="0" r="0" t="12930"/>
          <a:stretch/>
        </p:blipFill>
        <p:spPr>
          <a:xfrm>
            <a:off x="6076096" y="1161733"/>
            <a:ext cx="6115907" cy="4534533"/>
          </a:xfrm>
          <a:prstGeom prst="rect">
            <a:avLst/>
          </a:prstGeom>
          <a:noFill/>
          <a:ln>
            <a:noFill/>
          </a:ln>
        </p:spPr>
      </p:pic>
      <p:pic>
        <p:nvPicPr>
          <p:cNvPr id="144" name="Google Shape;144;p23"/>
          <p:cNvPicPr preferRelativeResize="0"/>
          <p:nvPr/>
        </p:nvPicPr>
        <p:blipFill rotWithShape="1">
          <a:blip r:embed="rId5">
            <a:alphaModFix/>
          </a:blip>
          <a:srcRect b="0" l="0" r="0" t="0"/>
          <a:stretch/>
        </p:blipFill>
        <p:spPr>
          <a:xfrm>
            <a:off x="1832522" y="1646810"/>
            <a:ext cx="3991532" cy="1800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3" name="Google Shape;63;p14"/>
          <p:cNvSpPr txBox="1"/>
          <p:nvPr/>
        </p:nvSpPr>
        <p:spPr>
          <a:xfrm>
            <a:off x="2331720" y="402336"/>
            <a:ext cx="632764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u="sng">
                <a:solidFill>
                  <a:srgbClr val="7030A0"/>
                </a:solidFill>
                <a:latin typeface="Calibri"/>
                <a:ea typeface="Calibri"/>
                <a:cs typeface="Calibri"/>
                <a:sym typeface="Calibri"/>
              </a:rPr>
              <a:t>INTRODUCTION</a:t>
            </a:r>
            <a:endParaRPr/>
          </a:p>
        </p:txBody>
      </p:sp>
      <p:sp>
        <p:nvSpPr>
          <p:cNvPr id="64" name="Google Shape;64;p14"/>
          <p:cNvSpPr txBox="1"/>
          <p:nvPr/>
        </p:nvSpPr>
        <p:spPr>
          <a:xfrm>
            <a:off x="1078992" y="1353312"/>
            <a:ext cx="6419100" cy="5182200"/>
          </a:xfrm>
          <a:prstGeom prst="rect">
            <a:avLst/>
          </a:prstGeom>
          <a:noFill/>
          <a:ln>
            <a:noFill/>
          </a:ln>
        </p:spPr>
        <p:txBody>
          <a:bodyPr anchorCtr="0" anchor="t" bIns="45700" lIns="91425" spcFirstLastPara="1" rIns="91425" wrap="square" tIns="45700">
            <a:spAutoFit/>
          </a:bodyPr>
          <a:lstStyle/>
          <a:p>
            <a:pPr indent="-342900" lvl="0" marL="457200" rtl="0" algn="just">
              <a:spcBef>
                <a:spcPts val="0"/>
              </a:spcBef>
              <a:spcAft>
                <a:spcPts val="0"/>
              </a:spcAft>
              <a:buSzPts val="1800"/>
              <a:buChar char="•"/>
            </a:pPr>
            <a:r>
              <a:rPr lang="en-US" sz="1800">
                <a:latin typeface="Times New Roman"/>
                <a:ea typeface="Times New Roman"/>
                <a:cs typeface="Times New Roman"/>
                <a:sym typeface="Times New Roman"/>
              </a:rPr>
              <a:t>Weather prediction has long been a critical aspect of our daily lives, influencing activities ranging from agriculture and transportation to disaster preparedness. This project addresses the need for an efficient and accurate method of predicting tomorrow's temperature by utilizing historical weather data. The integration of predictive modeling into weather forecasting can significantly enhance our ability to plan and adapt to changing climatic conditions.</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This project aims to develop a predictive model for forecasting tomorrow's temperature based on historical weather data. Leveraging machine learning algorithms and statistical analysis, the model seeks to provide accurate and reliable predictions to enhance short-term weather forecasting. The integration of advanced data analytics techniques will contribute to improved decision-making processes for various industries and individuals dependent on precise weather information</a:t>
            </a:r>
            <a:endParaRPr sz="1800">
              <a:latin typeface="Times New Roman"/>
              <a:ea typeface="Times New Roman"/>
              <a:cs typeface="Times New Roman"/>
              <a:sym typeface="Times New Roman"/>
            </a:endParaRPr>
          </a:p>
          <a:p>
            <a:pPr indent="0" lvl="0" marL="0" marR="0" rtl="0" algn="just">
              <a:spcBef>
                <a:spcPts val="800"/>
              </a:spcBef>
              <a:spcAft>
                <a:spcPts val="0"/>
              </a:spcAft>
              <a:buNone/>
            </a:pPr>
            <a:r>
              <a:t/>
            </a:r>
            <a:endParaRPr sz="1800">
              <a:solidFill>
                <a:schemeClr val="dk1"/>
              </a:solidFill>
              <a:latin typeface="Calibri"/>
              <a:ea typeface="Calibri"/>
              <a:cs typeface="Calibri"/>
              <a:sym typeface="Calibri"/>
            </a:endParaRPr>
          </a:p>
        </p:txBody>
      </p:sp>
      <p:pic>
        <p:nvPicPr>
          <p:cNvPr id="65" name="Google Shape;65;p14"/>
          <p:cNvPicPr preferRelativeResize="0"/>
          <p:nvPr/>
        </p:nvPicPr>
        <p:blipFill rotWithShape="1">
          <a:blip r:embed="rId4">
            <a:alphaModFix/>
          </a:blip>
          <a:srcRect b="6378" l="0" r="0" t="6369"/>
          <a:stretch/>
        </p:blipFill>
        <p:spPr>
          <a:xfrm>
            <a:off x="7697060" y="1291316"/>
            <a:ext cx="4034692" cy="40346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71" name="Google Shape;71;p15"/>
          <p:cNvSpPr txBox="1"/>
          <p:nvPr/>
        </p:nvSpPr>
        <p:spPr>
          <a:xfrm>
            <a:off x="2331720" y="402336"/>
            <a:ext cx="632764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u="sng">
                <a:solidFill>
                  <a:srgbClr val="7030A0"/>
                </a:solidFill>
                <a:latin typeface="Calibri"/>
                <a:ea typeface="Calibri"/>
                <a:cs typeface="Calibri"/>
                <a:sym typeface="Calibri"/>
              </a:rPr>
              <a:t>PROBLEM STATEMENT</a:t>
            </a:r>
            <a:endParaRPr/>
          </a:p>
        </p:txBody>
      </p:sp>
      <p:sp>
        <p:nvSpPr>
          <p:cNvPr id="72" name="Google Shape;72;p15"/>
          <p:cNvSpPr txBox="1"/>
          <p:nvPr/>
        </p:nvSpPr>
        <p:spPr>
          <a:xfrm>
            <a:off x="514925" y="1315575"/>
            <a:ext cx="8543100" cy="4787100"/>
          </a:xfrm>
          <a:prstGeom prst="rect">
            <a:avLst/>
          </a:prstGeom>
          <a:noFill/>
          <a:ln>
            <a:noFill/>
          </a:ln>
        </p:spPr>
        <p:txBody>
          <a:bodyPr anchorCtr="0" anchor="t" bIns="45700" lIns="91425" spcFirstLastPara="1" rIns="91425" wrap="square" tIns="45700">
            <a:spAutoFit/>
          </a:bodyPr>
          <a:lstStyle/>
          <a:p>
            <a:pPr indent="-311150" lvl="0" marL="285750" marR="0" rtl="0" algn="l">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In the domain of meteorology and daily life planning, accurate and timely temperature predictions play a pivotal role. Despite advancements in weather forecasting, there exists a need for a reliable and efficient model capable of predicting tomorrow's temperature with precision</a:t>
            </a:r>
            <a:endParaRPr sz="1800"/>
          </a:p>
          <a:p>
            <a:pPr indent="-311150" lvl="0" marL="285750" marR="0" rtl="0" algn="just">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Current weather prediction systems often face challenges in providing localized and accurate forecasts for short-term periods</a:t>
            </a:r>
            <a:endParaRPr sz="1800"/>
          </a:p>
          <a:p>
            <a:pPr indent="-311150" lvl="0" marL="285750" marR="0" rtl="0" algn="l">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This project aims to address this gap by developing and implementing a predictive model that leverages historical weather data to forecast temperatures for the upcoming day</a:t>
            </a:r>
            <a:endParaRPr sz="1800"/>
          </a:p>
          <a:p>
            <a:pPr indent="-368300" lvl="0" marL="457200" rtl="0" algn="l">
              <a:spcBef>
                <a:spcPts val="0"/>
              </a:spcBef>
              <a:spcAft>
                <a:spcPts val="0"/>
              </a:spcAft>
              <a:buClr>
                <a:schemeClr val="dk1"/>
              </a:buClr>
              <a:buSzPts val="2200"/>
              <a:buChar char="•"/>
            </a:pPr>
            <a:r>
              <a:rPr lang="en-US" sz="2200">
                <a:solidFill>
                  <a:schemeClr val="dk1"/>
                </a:solidFill>
                <a:latin typeface="Calibri"/>
                <a:ea typeface="Calibri"/>
                <a:cs typeface="Calibri"/>
                <a:sym typeface="Calibri"/>
              </a:rPr>
              <a:t>The goal is to enhance the reliability of short-term weather predictions, enabling individuals and various industries to make informed decisions based on trustworthy temperature forecasts.</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900">
              <a:solidFill>
                <a:schemeClr val="dk1"/>
              </a:solidFill>
              <a:latin typeface="Calibri"/>
              <a:ea typeface="Calibri"/>
              <a:cs typeface="Calibri"/>
              <a:sym typeface="Calibri"/>
            </a:endParaRPr>
          </a:p>
        </p:txBody>
      </p:sp>
      <p:pic>
        <p:nvPicPr>
          <p:cNvPr id="73" name="Google Shape;73;p15"/>
          <p:cNvPicPr preferRelativeResize="0"/>
          <p:nvPr/>
        </p:nvPicPr>
        <p:blipFill rotWithShape="1">
          <a:blip r:embed="rId4">
            <a:alphaModFix/>
          </a:blip>
          <a:srcRect b="19448" l="0" r="0" t="19448"/>
          <a:stretch/>
        </p:blipFill>
        <p:spPr>
          <a:xfrm>
            <a:off x="8659368" y="4568514"/>
            <a:ext cx="2145127" cy="15022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79" name="Google Shape;79;p16"/>
          <p:cNvSpPr txBox="1"/>
          <p:nvPr/>
        </p:nvSpPr>
        <p:spPr>
          <a:xfrm>
            <a:off x="2331720" y="402336"/>
            <a:ext cx="632764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u="sng">
                <a:solidFill>
                  <a:srgbClr val="7030A0"/>
                </a:solidFill>
                <a:latin typeface="Calibri"/>
                <a:ea typeface="Calibri"/>
                <a:cs typeface="Calibri"/>
                <a:sym typeface="Calibri"/>
              </a:rPr>
              <a:t>DATA COLLECTION AND FEATURES</a:t>
            </a:r>
            <a:endParaRPr/>
          </a:p>
        </p:txBody>
      </p:sp>
      <p:sp>
        <p:nvSpPr>
          <p:cNvPr id="80" name="Google Shape;80;p16"/>
          <p:cNvSpPr txBox="1"/>
          <p:nvPr/>
        </p:nvSpPr>
        <p:spPr>
          <a:xfrm>
            <a:off x="762000" y="1188720"/>
            <a:ext cx="10594800" cy="4679100"/>
          </a:xfrm>
          <a:prstGeom prst="rect">
            <a:avLst/>
          </a:prstGeom>
          <a:noFill/>
          <a:ln>
            <a:noFill/>
          </a:ln>
        </p:spPr>
        <p:txBody>
          <a:bodyPr anchorCtr="0" anchor="t" bIns="45700" lIns="91425" spcFirstLastPara="1" rIns="91425" wrap="square" tIns="45700">
            <a:spAutoFit/>
          </a:bodyPr>
          <a:lstStyle/>
          <a:p>
            <a:pPr indent="-349250" lvl="0" marL="28575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To predict tomorrow’s temperature,</a:t>
            </a:r>
            <a:r>
              <a:rPr lang="en-US" sz="2800">
                <a:solidFill>
                  <a:schemeClr val="dk1"/>
                </a:solidFill>
                <a:latin typeface="Calibri"/>
                <a:ea typeface="Calibri"/>
                <a:cs typeface="Calibri"/>
                <a:sym typeface="Calibri"/>
              </a:rPr>
              <a:t> relevant data needs to be collected. Here are some key aspects of</a:t>
            </a:r>
            <a:r>
              <a:rPr lang="en-US" sz="2800">
                <a:solidFill>
                  <a:schemeClr val="dk1"/>
                </a:solidFill>
                <a:latin typeface="Calibri"/>
                <a:ea typeface="Calibri"/>
                <a:cs typeface="Calibri"/>
                <a:sym typeface="Calibri"/>
              </a:rPr>
              <a:t> data collection and the features that can be considered:</a:t>
            </a:r>
            <a:endParaRPr sz="2800">
              <a:solidFill>
                <a:schemeClr val="dk1"/>
              </a:solidFill>
              <a:latin typeface="Calibri"/>
              <a:ea typeface="Calibri"/>
              <a:cs typeface="Calibri"/>
              <a:sym typeface="Calibri"/>
            </a:endParaRPr>
          </a:p>
          <a:p>
            <a:pPr indent="0" lvl="0" marL="457200" marR="0" rtl="0" algn="just">
              <a:spcBef>
                <a:spcPts val="0"/>
              </a:spcBef>
              <a:spcAft>
                <a:spcPts val="0"/>
              </a:spcAft>
              <a:buNone/>
            </a:pPr>
            <a:r>
              <a:rPr lang="en-US" sz="2800">
                <a:solidFill>
                  <a:schemeClr val="dk1"/>
                </a:solidFill>
                <a:latin typeface="Calibri"/>
                <a:ea typeface="Calibri"/>
                <a:cs typeface="Calibri"/>
                <a:sym typeface="Calibri"/>
              </a:rPr>
              <a:t>I got my dataset from NOAA https://www.noaa.gov/</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a:t>
            </a:r>
            <a:r>
              <a:rPr b="1" lang="en-US" sz="2800" u="sng">
                <a:solidFill>
                  <a:schemeClr val="dk1"/>
                </a:solidFill>
                <a:latin typeface="Calibri"/>
                <a:ea typeface="Calibri"/>
                <a:cs typeface="Calibri"/>
                <a:sym typeface="Calibri"/>
              </a:rPr>
              <a:t>Weather </a:t>
            </a:r>
            <a:r>
              <a:rPr b="1" lang="en-US" sz="2800" u="sng">
                <a:solidFill>
                  <a:schemeClr val="dk1"/>
                </a:solidFill>
                <a:latin typeface="Calibri"/>
                <a:ea typeface="Calibri"/>
                <a:cs typeface="Calibri"/>
                <a:sym typeface="Calibri"/>
              </a:rPr>
              <a:t> Informations</a:t>
            </a:r>
            <a:r>
              <a:rPr lang="en-US" sz="2800" u="sng">
                <a:solidFill>
                  <a:schemeClr val="dk1"/>
                </a:solidFill>
                <a:latin typeface="Calibri"/>
                <a:ea typeface="Calibri"/>
                <a:cs typeface="Calibri"/>
                <a:sym typeface="Calibri"/>
              </a:rPr>
              <a:t>:</a:t>
            </a:r>
            <a:endParaRPr sz="2400"/>
          </a:p>
          <a:p>
            <a:pPr indent="-349250" lvl="0" marL="285750" marR="0" rtl="0" algn="just">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TMIN</a:t>
            </a:r>
            <a:r>
              <a:rPr lang="en-US" sz="2800">
                <a:solidFill>
                  <a:schemeClr val="dk1"/>
                </a:solidFill>
                <a:latin typeface="Calibri"/>
                <a:ea typeface="Calibri"/>
                <a:cs typeface="Calibri"/>
                <a:sym typeface="Calibri"/>
              </a:rPr>
              <a:t>: Minimum Temperature of each day</a:t>
            </a:r>
            <a:endParaRPr sz="2400"/>
          </a:p>
          <a:p>
            <a:pPr indent="-349250" lvl="0" marL="285750" marR="0" rtl="0" algn="just">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TMAX</a:t>
            </a:r>
            <a:r>
              <a:rPr lang="en-US" sz="2800">
                <a:solidFill>
                  <a:schemeClr val="dk1"/>
                </a:solidFill>
                <a:latin typeface="Calibri"/>
                <a:ea typeface="Calibri"/>
                <a:cs typeface="Calibri"/>
                <a:sym typeface="Calibri"/>
              </a:rPr>
              <a:t>: Maximum Temperature of each day </a:t>
            </a:r>
            <a:endParaRPr sz="2400"/>
          </a:p>
          <a:p>
            <a:pPr indent="-349250" lvl="0" marL="285750" marR="0" rtl="0" algn="just">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TAVG</a:t>
            </a:r>
            <a:r>
              <a:rPr lang="en-US" sz="2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Average Temperature of each day</a:t>
            </a:r>
            <a:endParaRPr sz="2400"/>
          </a:p>
          <a:p>
            <a:pPr indent="-349250" lvl="0" marL="285750" marR="0" rtl="0" algn="just">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STATION</a:t>
            </a:r>
            <a:r>
              <a:rPr lang="en-US" sz="2800">
                <a:solidFill>
                  <a:schemeClr val="dk1"/>
                </a:solidFill>
                <a:latin typeface="Calibri"/>
                <a:ea typeface="Calibri"/>
                <a:cs typeface="Calibri"/>
                <a:sym typeface="Calibri"/>
              </a:rPr>
              <a:t>: Weather station where data are collected and measured</a:t>
            </a:r>
            <a:endParaRPr sz="2800">
              <a:solidFill>
                <a:schemeClr val="dk1"/>
              </a:solidFill>
              <a:latin typeface="Calibri"/>
              <a:ea typeface="Calibri"/>
              <a:cs typeface="Calibri"/>
              <a:sym typeface="Calibri"/>
            </a:endParaRPr>
          </a:p>
          <a:p>
            <a:pPr indent="-349250" lvl="0" marL="285750" marR="0" rtl="0" algn="just">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DATE</a:t>
            </a:r>
            <a:r>
              <a:rPr lang="en-US" sz="2800">
                <a:solidFill>
                  <a:schemeClr val="dk1"/>
                </a:solidFill>
                <a:latin typeface="Calibri"/>
                <a:ea typeface="Calibri"/>
                <a:cs typeface="Calibri"/>
                <a:sym typeface="Calibri"/>
              </a:rPr>
              <a:t>: Date of taken weather records</a:t>
            </a:r>
            <a:endParaRPr sz="2400"/>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6" name="Google Shape;86;p17"/>
          <p:cNvSpPr txBox="1"/>
          <p:nvPr/>
        </p:nvSpPr>
        <p:spPr>
          <a:xfrm>
            <a:off x="2331720" y="402336"/>
            <a:ext cx="632764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u="sng">
                <a:solidFill>
                  <a:srgbClr val="7030A0"/>
                </a:solidFill>
                <a:latin typeface="Calibri"/>
                <a:ea typeface="Calibri"/>
                <a:cs typeface="Calibri"/>
                <a:sym typeface="Calibri"/>
              </a:rPr>
              <a:t>DATA PREPROCESSING</a:t>
            </a:r>
            <a:endParaRPr/>
          </a:p>
        </p:txBody>
      </p:sp>
      <p:sp>
        <p:nvSpPr>
          <p:cNvPr id="87" name="Google Shape;87;p17"/>
          <p:cNvSpPr txBox="1"/>
          <p:nvPr/>
        </p:nvSpPr>
        <p:spPr>
          <a:xfrm>
            <a:off x="762000" y="1188720"/>
            <a:ext cx="11326500" cy="45561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 preprocessing is a crucial step in preparing the collected data for training a predictive model. Here are the common steps:</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i="1" lang="en-US" sz="1000">
                <a:solidFill>
                  <a:schemeClr val="dk1"/>
                </a:solidFill>
                <a:latin typeface="Times New Roman"/>
                <a:ea typeface="Times New Roman"/>
                <a:cs typeface="Times New Roman"/>
                <a:sym typeface="Times New Roman"/>
              </a:rPr>
              <a:t>                          1. Importing libraries and data                                                                                                                                                                                2. Output of data</a:t>
            </a:r>
            <a:endParaRPr/>
          </a:p>
          <a:p>
            <a:pPr indent="0" lvl="0" marL="0" marR="0" rtl="0" algn="just">
              <a:spcBef>
                <a:spcPts val="0"/>
              </a:spcBef>
              <a:spcAft>
                <a:spcPts val="0"/>
              </a:spcAft>
              <a:buNone/>
            </a:pPr>
            <a:r>
              <a:t/>
            </a:r>
            <a:endParaRPr i="1" sz="10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Handling Missing Values : Imputing missing values using techniques </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like mean, median, mode, or predictive modeling.       </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 Analysis : filling missing data in the dataset,</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the next step can indeed be the analysis of data using matlibplot </a:t>
            </a:r>
            <a:r>
              <a:rPr lang="en-US" sz="1800">
                <a:solidFill>
                  <a:schemeClr val="dk1"/>
                </a:solidFill>
                <a:latin typeface="Calibri"/>
                <a:ea typeface="Calibri"/>
                <a:cs typeface="Calibri"/>
                <a:sym typeface="Calibri"/>
              </a:rPr>
              <a:t>library</a:t>
            </a:r>
            <a:r>
              <a:rPr lang="en-US" sz="1800">
                <a:solidFill>
                  <a:schemeClr val="dk1"/>
                </a:solidFill>
                <a:latin typeface="Calibri"/>
                <a:ea typeface="Calibri"/>
                <a:cs typeface="Calibri"/>
                <a:sym typeface="Calibri"/>
              </a:rPr>
              <a:t>.</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Analyzing the Average Temperature from my dataset</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Plot line </a:t>
            </a:r>
            <a:r>
              <a:rPr lang="en-US" sz="1800">
                <a:solidFill>
                  <a:schemeClr val="dk1"/>
                </a:solidFill>
                <a:latin typeface="Calibri"/>
                <a:ea typeface="Calibri"/>
                <a:cs typeface="Calibri"/>
                <a:sym typeface="Calibri"/>
              </a:rPr>
              <a:t>graphs</a:t>
            </a:r>
            <a:r>
              <a:rPr lang="en-US" sz="1800">
                <a:solidFill>
                  <a:schemeClr val="dk1"/>
                </a:solidFill>
                <a:latin typeface="Calibri"/>
                <a:ea typeface="Calibri"/>
                <a:cs typeface="Calibri"/>
                <a:sym typeface="Calibri"/>
              </a:rPr>
              <a:t> using a suitable visualization library</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like Matplotlib.</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pic>
        <p:nvPicPr>
          <p:cNvPr id="88" name="Google Shape;88;p17"/>
          <p:cNvPicPr preferRelativeResize="0"/>
          <p:nvPr/>
        </p:nvPicPr>
        <p:blipFill>
          <a:blip r:embed="rId4">
            <a:alphaModFix/>
          </a:blip>
          <a:stretch>
            <a:fillRect/>
          </a:stretch>
        </p:blipFill>
        <p:spPr>
          <a:xfrm>
            <a:off x="475736" y="1787950"/>
            <a:ext cx="5467864" cy="1060275"/>
          </a:xfrm>
          <a:prstGeom prst="rect">
            <a:avLst/>
          </a:prstGeom>
          <a:noFill/>
          <a:ln>
            <a:noFill/>
          </a:ln>
        </p:spPr>
      </p:pic>
      <p:pic>
        <p:nvPicPr>
          <p:cNvPr id="89" name="Google Shape;89;p17"/>
          <p:cNvPicPr preferRelativeResize="0"/>
          <p:nvPr/>
        </p:nvPicPr>
        <p:blipFill>
          <a:blip r:embed="rId5">
            <a:alphaModFix/>
          </a:blip>
          <a:stretch>
            <a:fillRect/>
          </a:stretch>
        </p:blipFill>
        <p:spPr>
          <a:xfrm>
            <a:off x="6098775" y="1583075"/>
            <a:ext cx="2304025" cy="1473200"/>
          </a:xfrm>
          <a:prstGeom prst="rect">
            <a:avLst/>
          </a:prstGeom>
          <a:noFill/>
          <a:ln>
            <a:noFill/>
          </a:ln>
        </p:spPr>
      </p:pic>
      <p:pic>
        <p:nvPicPr>
          <p:cNvPr id="90" name="Google Shape;90;p17"/>
          <p:cNvPicPr preferRelativeResize="0"/>
          <p:nvPr/>
        </p:nvPicPr>
        <p:blipFill>
          <a:blip r:embed="rId6">
            <a:alphaModFix/>
          </a:blip>
          <a:stretch>
            <a:fillRect/>
          </a:stretch>
        </p:blipFill>
        <p:spPr>
          <a:xfrm>
            <a:off x="7902075" y="1635958"/>
            <a:ext cx="3377575" cy="1272004"/>
          </a:xfrm>
          <a:prstGeom prst="rect">
            <a:avLst/>
          </a:prstGeom>
          <a:noFill/>
          <a:ln>
            <a:noFill/>
          </a:ln>
        </p:spPr>
      </p:pic>
      <p:pic>
        <p:nvPicPr>
          <p:cNvPr id="91" name="Google Shape;91;p17"/>
          <p:cNvPicPr preferRelativeResize="0"/>
          <p:nvPr/>
        </p:nvPicPr>
        <p:blipFill rotWithShape="1">
          <a:blip r:embed="rId7">
            <a:alphaModFix/>
          </a:blip>
          <a:srcRect b="0" l="0" r="0" t="0"/>
          <a:stretch/>
        </p:blipFill>
        <p:spPr>
          <a:xfrm>
            <a:off x="10525773" y="1764900"/>
            <a:ext cx="1153900" cy="1014100"/>
          </a:xfrm>
          <a:prstGeom prst="rect">
            <a:avLst/>
          </a:prstGeom>
          <a:noFill/>
          <a:ln>
            <a:noFill/>
          </a:ln>
        </p:spPr>
      </p:pic>
      <p:pic>
        <p:nvPicPr>
          <p:cNvPr id="92" name="Google Shape;92;p17"/>
          <p:cNvPicPr preferRelativeResize="0"/>
          <p:nvPr/>
        </p:nvPicPr>
        <p:blipFill>
          <a:blip r:embed="rId8">
            <a:alphaModFix/>
          </a:blip>
          <a:stretch>
            <a:fillRect/>
          </a:stretch>
        </p:blipFill>
        <p:spPr>
          <a:xfrm>
            <a:off x="9509525" y="1581487"/>
            <a:ext cx="3186400" cy="1473200"/>
          </a:xfrm>
          <a:prstGeom prst="rect">
            <a:avLst/>
          </a:prstGeom>
          <a:noFill/>
          <a:ln>
            <a:noFill/>
          </a:ln>
        </p:spPr>
      </p:pic>
      <p:pic>
        <p:nvPicPr>
          <p:cNvPr id="93" name="Google Shape;93;p17"/>
          <p:cNvPicPr preferRelativeResize="0"/>
          <p:nvPr/>
        </p:nvPicPr>
        <p:blipFill rotWithShape="1">
          <a:blip r:embed="rId9">
            <a:alphaModFix/>
          </a:blip>
          <a:srcRect b="0" l="0" r="55313" t="0"/>
          <a:stretch/>
        </p:blipFill>
        <p:spPr>
          <a:xfrm>
            <a:off x="8402800" y="3056275"/>
            <a:ext cx="3186400" cy="1631175"/>
          </a:xfrm>
          <a:prstGeom prst="rect">
            <a:avLst/>
          </a:prstGeom>
          <a:noFill/>
          <a:ln>
            <a:noFill/>
          </a:ln>
        </p:spPr>
      </p:pic>
      <p:pic>
        <p:nvPicPr>
          <p:cNvPr id="94" name="Google Shape;94;p17"/>
          <p:cNvPicPr preferRelativeResize="0"/>
          <p:nvPr/>
        </p:nvPicPr>
        <p:blipFill rotWithShape="1">
          <a:blip r:embed="rId10">
            <a:alphaModFix/>
          </a:blip>
          <a:srcRect b="0" l="0" r="52333" t="0"/>
          <a:stretch/>
        </p:blipFill>
        <p:spPr>
          <a:xfrm>
            <a:off x="8174275" y="4687450"/>
            <a:ext cx="3603350" cy="147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0" name="Google Shape;100;p18"/>
          <p:cNvSpPr txBox="1"/>
          <p:nvPr/>
        </p:nvSpPr>
        <p:spPr>
          <a:xfrm>
            <a:off x="1948873" y="307789"/>
            <a:ext cx="248016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chemeClr val="dk1"/>
                </a:solidFill>
                <a:latin typeface="Times New Roman"/>
                <a:ea typeface="Times New Roman"/>
                <a:cs typeface="Times New Roman"/>
                <a:sym typeface="Times New Roman"/>
              </a:rPr>
              <a:t>4.Analysis of TAVG</a:t>
            </a:r>
            <a:endParaRPr/>
          </a:p>
        </p:txBody>
      </p:sp>
      <p:sp>
        <p:nvSpPr>
          <p:cNvPr id="101" name="Google Shape;101;p18"/>
          <p:cNvSpPr txBox="1"/>
          <p:nvPr/>
        </p:nvSpPr>
        <p:spPr>
          <a:xfrm>
            <a:off x="1533236" y="3112655"/>
            <a:ext cx="3777673"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chemeClr val="dk1"/>
                </a:solidFill>
                <a:latin typeface="Times New Roman"/>
                <a:ea typeface="Times New Roman"/>
                <a:cs typeface="Times New Roman"/>
                <a:sym typeface="Times New Roman"/>
              </a:rPr>
              <a:t>5.Analysis of minimum and </a:t>
            </a:r>
            <a:r>
              <a:rPr b="1" i="1" lang="en-US" sz="1000">
                <a:solidFill>
                  <a:schemeClr val="dk1"/>
                </a:solidFill>
                <a:latin typeface="Times New Roman"/>
                <a:ea typeface="Times New Roman"/>
                <a:cs typeface="Times New Roman"/>
                <a:sym typeface="Times New Roman"/>
              </a:rPr>
              <a:t>maximum</a:t>
            </a:r>
            <a:r>
              <a:rPr b="1" i="1" lang="en-US" sz="1000">
                <a:solidFill>
                  <a:schemeClr val="dk1"/>
                </a:solidFill>
                <a:latin typeface="Times New Roman"/>
                <a:ea typeface="Times New Roman"/>
                <a:cs typeface="Times New Roman"/>
                <a:sym typeface="Times New Roman"/>
              </a:rPr>
              <a:t> Temperature</a:t>
            </a:r>
            <a:endParaRPr/>
          </a:p>
        </p:txBody>
      </p:sp>
      <p:sp>
        <p:nvSpPr>
          <p:cNvPr id="102" name="Google Shape;102;p18"/>
          <p:cNvSpPr txBox="1"/>
          <p:nvPr/>
        </p:nvSpPr>
        <p:spPr>
          <a:xfrm>
            <a:off x="6927851" y="307800"/>
            <a:ext cx="3599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i="1" lang="en-US" sz="1000">
                <a:solidFill>
                  <a:schemeClr val="dk1"/>
                </a:solidFill>
                <a:latin typeface="Times New Roman"/>
                <a:ea typeface="Times New Roman"/>
                <a:cs typeface="Times New Roman"/>
                <a:sym typeface="Times New Roman"/>
              </a:rPr>
              <a:t>Box Plot for Temperature Statistics (TAVG, TMIN, TMAX)</a:t>
            </a:r>
            <a:endParaRPr b="1" i="1" sz="1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1" sz="1000">
              <a:solidFill>
                <a:schemeClr val="dk1"/>
              </a:solidFill>
              <a:latin typeface="Times New Roman"/>
              <a:ea typeface="Times New Roman"/>
              <a:cs typeface="Times New Roman"/>
              <a:sym typeface="Times New Roman"/>
            </a:endParaRPr>
          </a:p>
        </p:txBody>
      </p:sp>
      <p:sp>
        <p:nvSpPr>
          <p:cNvPr id="103" name="Google Shape;103;p18"/>
          <p:cNvSpPr txBox="1"/>
          <p:nvPr/>
        </p:nvSpPr>
        <p:spPr>
          <a:xfrm>
            <a:off x="2641600" y="5301673"/>
            <a:ext cx="49137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104" name="Google Shape;104;p18"/>
          <p:cNvPicPr preferRelativeResize="0"/>
          <p:nvPr/>
        </p:nvPicPr>
        <p:blipFill>
          <a:blip r:embed="rId4">
            <a:alphaModFix/>
          </a:blip>
          <a:stretch>
            <a:fillRect/>
          </a:stretch>
        </p:blipFill>
        <p:spPr>
          <a:xfrm>
            <a:off x="822600" y="590171"/>
            <a:ext cx="4563100" cy="2486304"/>
          </a:xfrm>
          <a:prstGeom prst="rect">
            <a:avLst/>
          </a:prstGeom>
          <a:noFill/>
          <a:ln>
            <a:noFill/>
          </a:ln>
        </p:spPr>
      </p:pic>
      <p:pic>
        <p:nvPicPr>
          <p:cNvPr id="105" name="Google Shape;105;p18"/>
          <p:cNvPicPr preferRelativeResize="0"/>
          <p:nvPr/>
        </p:nvPicPr>
        <p:blipFill>
          <a:blip r:embed="rId5">
            <a:alphaModFix/>
          </a:blip>
          <a:stretch>
            <a:fillRect/>
          </a:stretch>
        </p:blipFill>
        <p:spPr>
          <a:xfrm>
            <a:off x="5385700" y="924949"/>
            <a:ext cx="6848850" cy="4684526"/>
          </a:xfrm>
          <a:prstGeom prst="rect">
            <a:avLst/>
          </a:prstGeom>
          <a:noFill/>
          <a:ln>
            <a:noFill/>
          </a:ln>
        </p:spPr>
      </p:pic>
      <p:pic>
        <p:nvPicPr>
          <p:cNvPr id="106" name="Google Shape;106;p18"/>
          <p:cNvPicPr preferRelativeResize="0"/>
          <p:nvPr/>
        </p:nvPicPr>
        <p:blipFill>
          <a:blip r:embed="rId6">
            <a:alphaModFix/>
          </a:blip>
          <a:stretch>
            <a:fillRect/>
          </a:stretch>
        </p:blipFill>
        <p:spPr>
          <a:xfrm>
            <a:off x="822600" y="3395050"/>
            <a:ext cx="3978294" cy="300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2" name="Google Shape;112;p19"/>
          <p:cNvSpPr txBox="1"/>
          <p:nvPr/>
        </p:nvSpPr>
        <p:spPr>
          <a:xfrm>
            <a:off x="1097280" y="457200"/>
            <a:ext cx="9829800" cy="21858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algorithm used for creating Model is LinearRegression.</a:t>
            </a:r>
            <a:endParaRPr/>
          </a:p>
          <a:p>
            <a:pPr indent="0" lvl="0" marL="457200" marR="0" rtl="0" algn="l">
              <a:spcBef>
                <a:spcPts val="0"/>
              </a:spcBef>
              <a:spcAft>
                <a:spcPts val="0"/>
              </a:spcAft>
              <a:buNone/>
            </a:pPr>
            <a:r>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a:p>
        </p:txBody>
      </p:sp>
      <p:pic>
        <p:nvPicPr>
          <p:cNvPr id="113" name="Google Shape;113;p19"/>
          <p:cNvPicPr preferRelativeResize="0"/>
          <p:nvPr/>
        </p:nvPicPr>
        <p:blipFill>
          <a:blip r:embed="rId4">
            <a:alphaModFix/>
          </a:blip>
          <a:stretch>
            <a:fillRect/>
          </a:stretch>
        </p:blipFill>
        <p:spPr>
          <a:xfrm>
            <a:off x="1467150" y="943825"/>
            <a:ext cx="8199575" cy="332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9" name="Google Shape;119;p20"/>
          <p:cNvSpPr txBox="1"/>
          <p:nvPr/>
        </p:nvSpPr>
        <p:spPr>
          <a:xfrm>
            <a:off x="1188720" y="457200"/>
            <a:ext cx="10524600" cy="3940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p>
          <a:p>
            <a:pPr indent="-2984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For example, if test_size is set to 0.10 (or 10%), it means that 10% of the data will be reserved for testing, while the remaining 90% will be used for training the LinearRegression. </a:t>
            </a:r>
            <a:endParaRPr sz="1600"/>
          </a:p>
          <a:p>
            <a:pPr indent="-2984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test data is used to evaluate how well the trained model generalizes to unseen examples.</a:t>
            </a:r>
            <a:endParaRPr sz="1600"/>
          </a:p>
          <a:p>
            <a:pPr indent="0" lvl="0" marL="457200" marR="0" rtl="0" algn="l">
              <a:spcBef>
                <a:spcPts val="0"/>
              </a:spcBef>
              <a:spcAft>
                <a:spcPts val="0"/>
              </a:spcAft>
              <a:buNone/>
            </a:pPr>
            <a:r>
              <a:t/>
            </a:r>
            <a:endParaRPr sz="1600"/>
          </a:p>
          <a:p>
            <a:pPr indent="-2984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t>
            </a:r>
            <a:r>
              <a:rPr b="1" lang="en-US" sz="2000">
                <a:solidFill>
                  <a:schemeClr val="dk1"/>
                </a:solidFill>
                <a:latin typeface="Calibri"/>
                <a:ea typeface="Calibri"/>
                <a:cs typeface="Calibri"/>
                <a:sym typeface="Calibri"/>
              </a:rPr>
              <a:t>r2_score</a:t>
            </a: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function calculates the accuracy of the model by comparing the predicted labels with the actual labels from the test data.</a:t>
            </a:r>
            <a:endParaRPr sz="1600"/>
          </a:p>
          <a:p>
            <a:pPr indent="-2984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returned </a:t>
            </a:r>
            <a:r>
              <a:rPr lang="en-US" sz="2000">
                <a:solidFill>
                  <a:schemeClr val="dk1"/>
                </a:solidFill>
                <a:latin typeface="Calibri"/>
                <a:ea typeface="Calibri"/>
                <a:cs typeface="Calibri"/>
                <a:sym typeface="Calibri"/>
              </a:rPr>
              <a:t>r2_score</a:t>
            </a:r>
            <a:r>
              <a:rPr lang="en-US" sz="2000">
                <a:solidFill>
                  <a:schemeClr val="dk1"/>
                </a:solidFill>
                <a:latin typeface="Calibri"/>
                <a:ea typeface="Calibri"/>
                <a:cs typeface="Calibri"/>
                <a:sym typeface="Calibri"/>
              </a:rPr>
              <a:t> value represents the accuracy of the model on the test data, typically ranging from 0 to 1, where 1 represents a perfect prediction.</a:t>
            </a:r>
            <a:endParaRPr sz="1600"/>
          </a:p>
          <a:p>
            <a:pPr indent="-2984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By printing the </a:t>
            </a:r>
            <a:r>
              <a:rPr lang="en-US" sz="2000">
                <a:solidFill>
                  <a:schemeClr val="dk1"/>
                </a:solidFill>
                <a:latin typeface="Calibri"/>
                <a:ea typeface="Calibri"/>
                <a:cs typeface="Calibri"/>
                <a:sym typeface="Calibri"/>
              </a:rPr>
              <a:t>r2_score,</a:t>
            </a:r>
            <a:r>
              <a:rPr lang="en-US" sz="2000">
                <a:solidFill>
                  <a:schemeClr val="dk1"/>
                </a:solidFill>
                <a:latin typeface="Calibri"/>
                <a:ea typeface="Calibri"/>
                <a:cs typeface="Calibri"/>
                <a:sym typeface="Calibri"/>
              </a:rPr>
              <a:t> we can see how well the trained LinearRegression model performs on the provided test data.</a:t>
            </a:r>
            <a:endParaRPr sz="1600"/>
          </a:p>
          <a:p>
            <a:pPr indent="-2984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So the accuracy is </a:t>
            </a:r>
            <a:r>
              <a:rPr lang="en-US" sz="2000">
                <a:solidFill>
                  <a:schemeClr val="dk1"/>
                </a:solidFill>
                <a:latin typeface="Calibri"/>
                <a:ea typeface="Calibri"/>
                <a:cs typeface="Calibri"/>
                <a:sym typeface="Calibri"/>
              </a:rPr>
              <a:t>0.753</a:t>
            </a:r>
            <a:endParaRPr sz="1600"/>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5" name="Google Shape;125;p21"/>
          <p:cNvSpPr txBox="1"/>
          <p:nvPr/>
        </p:nvSpPr>
        <p:spPr>
          <a:xfrm>
            <a:off x="1013624" y="502920"/>
            <a:ext cx="10524600" cy="369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training a model</a:t>
            </a:r>
            <a:endParaRPr/>
          </a:p>
        </p:txBody>
      </p:sp>
      <p:sp>
        <p:nvSpPr>
          <p:cNvPr id="126" name="Google Shape;126;p21"/>
          <p:cNvSpPr txBox="1"/>
          <p:nvPr/>
        </p:nvSpPr>
        <p:spPr>
          <a:xfrm>
            <a:off x="1929384" y="4997832"/>
            <a:ext cx="5404104"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chemeClr val="dk1"/>
                </a:solidFill>
                <a:latin typeface="Times New Roman"/>
                <a:ea typeface="Times New Roman"/>
                <a:cs typeface="Times New Roman"/>
                <a:sym typeface="Times New Roman"/>
              </a:rPr>
              <a:t>                                                                    Result of the Model</a:t>
            </a:r>
            <a:endParaRPr/>
          </a:p>
        </p:txBody>
      </p:sp>
      <p:sp>
        <p:nvSpPr>
          <p:cNvPr id="127" name="Google Shape;127;p21"/>
          <p:cNvSpPr txBox="1"/>
          <p:nvPr/>
        </p:nvSpPr>
        <p:spPr>
          <a:xfrm>
            <a:off x="1280160" y="5440680"/>
            <a:ext cx="7891200" cy="369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t/>
            </a:r>
            <a:endParaRPr sz="1800">
              <a:solidFill>
                <a:schemeClr val="dk1"/>
              </a:solidFill>
              <a:latin typeface="Calibri"/>
              <a:ea typeface="Calibri"/>
              <a:cs typeface="Calibri"/>
              <a:sym typeface="Calibri"/>
            </a:endParaRPr>
          </a:p>
        </p:txBody>
      </p:sp>
      <p:pic>
        <p:nvPicPr>
          <p:cNvPr id="128" name="Google Shape;128;p21"/>
          <p:cNvPicPr preferRelativeResize="0"/>
          <p:nvPr/>
        </p:nvPicPr>
        <p:blipFill>
          <a:blip r:embed="rId4">
            <a:alphaModFix/>
          </a:blip>
          <a:stretch>
            <a:fillRect/>
          </a:stretch>
        </p:blipFill>
        <p:spPr>
          <a:xfrm>
            <a:off x="1013625" y="872225"/>
            <a:ext cx="9754149" cy="2280500"/>
          </a:xfrm>
          <a:prstGeom prst="rect">
            <a:avLst/>
          </a:prstGeom>
          <a:noFill/>
          <a:ln>
            <a:noFill/>
          </a:ln>
        </p:spPr>
      </p:pic>
      <p:pic>
        <p:nvPicPr>
          <p:cNvPr id="129" name="Google Shape;129;p21"/>
          <p:cNvPicPr preferRelativeResize="0"/>
          <p:nvPr/>
        </p:nvPicPr>
        <p:blipFill>
          <a:blip r:embed="rId5">
            <a:alphaModFix/>
          </a:blip>
          <a:stretch>
            <a:fillRect/>
          </a:stretch>
        </p:blipFill>
        <p:spPr>
          <a:xfrm>
            <a:off x="687000" y="3396450"/>
            <a:ext cx="9344025" cy="3448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