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66" r:id="rId2"/>
    <p:sldId id="267" r:id="rId3"/>
  </p:sldIdLst>
  <p:sldSz cx="9144000" cy="9359900"/>
  <p:notesSz cx="6807200" cy="9918700"/>
  <p:defaultTextStyle>
    <a:defPPr>
      <a:defRPr lang="en-US"/>
    </a:defPPr>
    <a:lvl1pPr marL="0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2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3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3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24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4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1650F"/>
    <a:srgbClr val="FC0404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039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821BD-8487-424C-BBE1-C33FA9EE49D2}" type="datetimeFigureOut">
              <a:rPr lang="en-AU" smtClean="0"/>
              <a:t>15/09/2015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68475" y="1239838"/>
            <a:ext cx="32702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73613"/>
            <a:ext cx="5445125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039" y="942181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305D7-EB09-4A51-94FF-B39B0C90A0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77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2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3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3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4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4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68475" y="1239838"/>
            <a:ext cx="3270250" cy="3348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305D7-EB09-4A51-94FF-B39B0C90A03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05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31818"/>
            <a:ext cx="7772400" cy="325863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4916117"/>
            <a:ext cx="6858000" cy="22598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15/09/2015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50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15/09/2015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38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98330"/>
            <a:ext cx="1971676" cy="7932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98330"/>
            <a:ext cx="5800725" cy="7932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15/09/2015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19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15/09/2015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77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333478"/>
            <a:ext cx="7886700" cy="389345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6263770"/>
            <a:ext cx="7886700" cy="20474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15/09/2015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167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91642"/>
            <a:ext cx="3886200" cy="59387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91642"/>
            <a:ext cx="3886200" cy="59387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15/09/2015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08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98330"/>
            <a:ext cx="7886700" cy="18091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94478"/>
            <a:ext cx="3868340" cy="11244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418964"/>
            <a:ext cx="3868340" cy="5028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2294478"/>
            <a:ext cx="3887391" cy="11244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3418964"/>
            <a:ext cx="3887391" cy="5028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15/09/2015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44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15/09/2015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66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15/09/2015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9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623995"/>
            <a:ext cx="2949178" cy="21839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1347654"/>
            <a:ext cx="4629150" cy="66515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807970"/>
            <a:ext cx="2949178" cy="52021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15/09/2015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75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623995"/>
            <a:ext cx="2949178" cy="21839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1347654"/>
            <a:ext cx="4629150" cy="665159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807970"/>
            <a:ext cx="2949178" cy="52021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15/09/2015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04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498330"/>
            <a:ext cx="7886700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2491642"/>
            <a:ext cx="7886700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675243"/>
            <a:ext cx="205740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48C1-88EF-40BB-A6F8-168F32703100}" type="datetimeFigureOut">
              <a:rPr lang="en-AU" smtClean="0"/>
              <a:t>15/09/2015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8675243"/>
            <a:ext cx="308610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8675243"/>
            <a:ext cx="205740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9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357959" y="4331796"/>
            <a:ext cx="1558373" cy="400550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p:sp>
        <p:nvSpPr>
          <p:cNvPr id="9" name="TextBox 8"/>
          <p:cNvSpPr txBox="1"/>
          <p:nvPr/>
        </p:nvSpPr>
        <p:spPr>
          <a:xfrm>
            <a:off x="2357959" y="4331797"/>
            <a:ext cx="1558373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Perform Feature Extraction</a:t>
            </a:r>
            <a:endParaRPr lang="en-AU" sz="1185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35932" y="616739"/>
            <a:ext cx="1434991" cy="294932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35932" y="616745"/>
                <a:ext cx="1434991" cy="274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Spatial Space </a:t>
                </a:r>
                <a14:m>
                  <m:oMath xmlns:m="http://schemas.openxmlformats.org/officeDocument/2006/math">
                    <m:r>
                      <a:rPr lang="en-AU" sz="118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𝑆</m:t>
                    </m:r>
                  </m:oMath>
                </a14:m>
                <a:endParaRPr lang="en-AU" sz="1185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642" y="600917"/>
                <a:ext cx="1694834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3835932" y="5593060"/>
            <a:ext cx="1434991" cy="294932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35932" y="5593064"/>
                <a:ext cx="1434991" cy="274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Feature Space </a:t>
                </a:r>
                <a14:m>
                  <m:oMath xmlns:m="http://schemas.openxmlformats.org/officeDocument/2006/math">
                    <m:r>
                      <a:rPr lang="en-AU" sz="118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𝐹</m:t>
                    </m:r>
                  </m:oMath>
                </a14:m>
                <a:endParaRPr lang="en-AU" sz="1185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642" y="6478331"/>
                <a:ext cx="1694834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4787495" y="4331796"/>
            <a:ext cx="2537931" cy="415250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p:sp>
        <p:nvSpPr>
          <p:cNvPr id="15" name="TextBox 14"/>
          <p:cNvSpPr txBox="1"/>
          <p:nvPr/>
        </p:nvSpPr>
        <p:spPr>
          <a:xfrm>
            <a:off x="4787495" y="4331796"/>
            <a:ext cx="2537931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b="1" i="1" dirty="0">
                <a:latin typeface="Helvetica" panose="020B0604020202020204" pitchFamily="34" charset="0"/>
                <a:cs typeface="Helvetica" panose="020B0604020202020204" pitchFamily="34" charset="0"/>
              </a:rPr>
              <a:t>Bathymetry Prediction Model</a:t>
            </a:r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: Gaussian Process Regression</a:t>
            </a:r>
            <a:endParaRPr lang="en-AU" sz="1185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284461" y="6762280"/>
            <a:ext cx="2537931" cy="443003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p:sp>
        <p:nvSpPr>
          <p:cNvPr id="19" name="TextBox 18"/>
          <p:cNvSpPr txBox="1"/>
          <p:nvPr/>
        </p:nvSpPr>
        <p:spPr>
          <a:xfrm>
            <a:off x="3284461" y="6762277"/>
            <a:ext cx="2537931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b="1" i="1" dirty="0">
                <a:latin typeface="Helvetica" panose="020B0604020202020204" pitchFamily="34" charset="0"/>
                <a:cs typeface="Helvetica" panose="020B0604020202020204" pitchFamily="34" charset="0"/>
              </a:rPr>
              <a:t>Environment Prediction Model</a:t>
            </a:r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algn="ctr"/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Gaussian Process Classification</a:t>
            </a:r>
            <a:endParaRPr lang="en-AU" sz="1185" dirty="0"/>
          </a:p>
        </p:txBody>
      </p:sp>
      <p:sp>
        <p:nvSpPr>
          <p:cNvPr id="20" name="Oval 19"/>
          <p:cNvSpPr/>
          <p:nvPr/>
        </p:nvSpPr>
        <p:spPr>
          <a:xfrm>
            <a:off x="3606928" y="1543802"/>
            <a:ext cx="1911886" cy="863848"/>
          </a:xfrm>
          <a:prstGeom prst="ellipse">
            <a:avLst/>
          </a:prstGeom>
          <a:ln w="19050"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524"/>
          </a:p>
        </p:txBody>
      </p:sp>
      <p:sp>
        <p:nvSpPr>
          <p:cNvPr id="21" name="TextBox 20"/>
          <p:cNvSpPr txBox="1"/>
          <p:nvPr/>
        </p:nvSpPr>
        <p:spPr>
          <a:xfrm>
            <a:off x="3627676" y="1676453"/>
            <a:ext cx="1911886" cy="63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dirty="0">
                <a:latin typeface="Helvetica" panose="020B0604020202020204" pitchFamily="34" charset="0"/>
                <a:cs typeface="Helvetica" panose="020B0604020202020204" pitchFamily="34" charset="0"/>
              </a:rPr>
              <a:t>Are there enough neighbouring depth data for feature extraction?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907440" y="2961192"/>
            <a:ext cx="459406" cy="349446"/>
          </a:xfrm>
          <a:prstGeom prst="roundRect">
            <a:avLst/>
          </a:prstGeom>
          <a:ln w="28575"/>
          <a:effectLst>
            <a:glow rad="228600">
              <a:srgbClr val="00B0F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p:sp>
        <p:nvSpPr>
          <p:cNvPr id="23" name="TextBox 22"/>
          <p:cNvSpPr txBox="1"/>
          <p:nvPr/>
        </p:nvSpPr>
        <p:spPr>
          <a:xfrm>
            <a:off x="2907440" y="3001306"/>
            <a:ext cx="459406" cy="27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dirty="0"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826751" y="2958827"/>
            <a:ext cx="459406" cy="352077"/>
          </a:xfrm>
          <a:prstGeom prst="roundRect">
            <a:avLst/>
          </a:prstGeom>
          <a:ln w="28575"/>
          <a:effectLst>
            <a:glow rad="228600">
              <a:srgbClr val="FC0404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 dirty="0"/>
          </a:p>
        </p:txBody>
      </p:sp>
      <p:sp>
        <p:nvSpPr>
          <p:cNvPr id="25" name="TextBox 24"/>
          <p:cNvSpPr txBox="1"/>
          <p:nvPr/>
        </p:nvSpPr>
        <p:spPr>
          <a:xfrm>
            <a:off x="5826751" y="2999002"/>
            <a:ext cx="459406" cy="27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dirty="0"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853953" y="7878239"/>
            <a:ext cx="1434991" cy="731922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p:sp>
        <p:nvSpPr>
          <p:cNvPr id="27" name="TextBox 26"/>
          <p:cNvSpPr txBox="1"/>
          <p:nvPr/>
        </p:nvSpPr>
        <p:spPr>
          <a:xfrm>
            <a:off x="3853953" y="7931491"/>
            <a:ext cx="1434991" cy="63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Environment Prediction and Entropy</a:t>
            </a:r>
            <a:endParaRPr lang="en-AU" sz="1185" b="1" dirty="0"/>
          </a:p>
        </p:txBody>
      </p:sp>
      <p:cxnSp>
        <p:nvCxnSpPr>
          <p:cNvPr id="33" name="Curved Connector 32"/>
          <p:cNvCxnSpPr>
            <a:stCxn id="20" idx="2"/>
            <a:endCxn id="22" idx="0"/>
          </p:cNvCxnSpPr>
          <p:nvPr/>
        </p:nvCxnSpPr>
        <p:spPr>
          <a:xfrm rot="10800000" flipV="1">
            <a:off x="3137142" y="1975731"/>
            <a:ext cx="469780" cy="9854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1" idx="3"/>
            <a:endCxn id="24" idx="0"/>
          </p:cNvCxnSpPr>
          <p:nvPr/>
        </p:nvCxnSpPr>
        <p:spPr>
          <a:xfrm>
            <a:off x="5539562" y="1996156"/>
            <a:ext cx="516892" cy="9626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2"/>
            <a:endCxn id="9" idx="0"/>
          </p:cNvCxnSpPr>
          <p:nvPr/>
        </p:nvCxnSpPr>
        <p:spPr>
          <a:xfrm>
            <a:off x="3137143" y="3310641"/>
            <a:ext cx="0" cy="102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5" idx="0"/>
          </p:cNvCxnSpPr>
          <p:nvPr/>
        </p:nvCxnSpPr>
        <p:spPr>
          <a:xfrm>
            <a:off x="6056454" y="3310904"/>
            <a:ext cx="4" cy="102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20" idx="0"/>
          </p:cNvCxnSpPr>
          <p:nvPr/>
        </p:nvCxnSpPr>
        <p:spPr>
          <a:xfrm>
            <a:off x="4553432" y="911678"/>
            <a:ext cx="9443" cy="63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9" idx="2"/>
            <a:endCxn id="13" idx="1"/>
          </p:cNvCxnSpPr>
          <p:nvPr/>
        </p:nvCxnSpPr>
        <p:spPr>
          <a:xfrm rot="16200000" flipH="1">
            <a:off x="3015755" y="4910233"/>
            <a:ext cx="941562" cy="6987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5" idx="2"/>
            <a:endCxn id="13" idx="3"/>
          </p:cNvCxnSpPr>
          <p:nvPr/>
        </p:nvCxnSpPr>
        <p:spPr>
          <a:xfrm rot="5400000">
            <a:off x="5192911" y="4866856"/>
            <a:ext cx="941563" cy="785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2"/>
            <a:endCxn id="19" idx="0"/>
          </p:cNvCxnSpPr>
          <p:nvPr/>
        </p:nvCxnSpPr>
        <p:spPr>
          <a:xfrm flipH="1">
            <a:off x="4553427" y="5887995"/>
            <a:ext cx="1" cy="87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2"/>
            <a:endCxn id="26" idx="0"/>
          </p:cNvCxnSpPr>
          <p:nvPr/>
        </p:nvCxnSpPr>
        <p:spPr>
          <a:xfrm>
            <a:off x="4553424" y="7219325"/>
            <a:ext cx="18022" cy="65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ounded Rectangle 234"/>
          <p:cNvSpPr/>
          <p:nvPr/>
        </p:nvSpPr>
        <p:spPr>
          <a:xfrm>
            <a:off x="2903778" y="131991"/>
            <a:ext cx="6064144" cy="5311934"/>
          </a:xfrm>
          <a:custGeom>
            <a:avLst/>
            <a:gdLst>
              <a:gd name="connsiteX0" fmla="*/ 0 w 6542300"/>
              <a:gd name="connsiteY0" fmla="*/ 1045654 h 6273800"/>
              <a:gd name="connsiteX1" fmla="*/ 1045654 w 6542300"/>
              <a:gd name="connsiteY1" fmla="*/ 0 h 6273800"/>
              <a:gd name="connsiteX2" fmla="*/ 5496646 w 6542300"/>
              <a:gd name="connsiteY2" fmla="*/ 0 h 6273800"/>
              <a:gd name="connsiteX3" fmla="*/ 6542300 w 6542300"/>
              <a:gd name="connsiteY3" fmla="*/ 1045654 h 6273800"/>
              <a:gd name="connsiteX4" fmla="*/ 6542300 w 6542300"/>
              <a:gd name="connsiteY4" fmla="*/ 5228146 h 6273800"/>
              <a:gd name="connsiteX5" fmla="*/ 5496646 w 6542300"/>
              <a:gd name="connsiteY5" fmla="*/ 6273800 h 6273800"/>
              <a:gd name="connsiteX6" fmla="*/ 1045654 w 6542300"/>
              <a:gd name="connsiteY6" fmla="*/ 6273800 h 6273800"/>
              <a:gd name="connsiteX7" fmla="*/ 0 w 6542300"/>
              <a:gd name="connsiteY7" fmla="*/ 5228146 h 6273800"/>
              <a:gd name="connsiteX8" fmla="*/ 0 w 6542300"/>
              <a:gd name="connsiteY8" fmla="*/ 1045654 h 6273800"/>
              <a:gd name="connsiteX0" fmla="*/ 0 w 6542300"/>
              <a:gd name="connsiteY0" fmla="*/ 1045654 h 6273800"/>
              <a:gd name="connsiteX1" fmla="*/ 1045654 w 6542300"/>
              <a:gd name="connsiteY1" fmla="*/ 0 h 6273800"/>
              <a:gd name="connsiteX2" fmla="*/ 5496646 w 6542300"/>
              <a:gd name="connsiteY2" fmla="*/ 0 h 6273800"/>
              <a:gd name="connsiteX3" fmla="*/ 6542300 w 6542300"/>
              <a:gd name="connsiteY3" fmla="*/ 1045654 h 6273800"/>
              <a:gd name="connsiteX4" fmla="*/ 6542300 w 6542300"/>
              <a:gd name="connsiteY4" fmla="*/ 5228146 h 6273800"/>
              <a:gd name="connsiteX5" fmla="*/ 5496646 w 6542300"/>
              <a:gd name="connsiteY5" fmla="*/ 6273800 h 6273800"/>
              <a:gd name="connsiteX6" fmla="*/ 1045654 w 6542300"/>
              <a:gd name="connsiteY6" fmla="*/ 6273800 h 6273800"/>
              <a:gd name="connsiteX7" fmla="*/ 1206500 w 6542300"/>
              <a:gd name="connsiteY7" fmla="*/ 4364546 h 6273800"/>
              <a:gd name="connsiteX8" fmla="*/ 0 w 6542300"/>
              <a:gd name="connsiteY8" fmla="*/ 1045654 h 6273800"/>
              <a:gd name="connsiteX0" fmla="*/ 0 w 6542300"/>
              <a:gd name="connsiteY0" fmla="*/ 1045654 h 6273800"/>
              <a:gd name="connsiteX1" fmla="*/ 1045654 w 6542300"/>
              <a:gd name="connsiteY1" fmla="*/ 0 h 6273800"/>
              <a:gd name="connsiteX2" fmla="*/ 5496646 w 6542300"/>
              <a:gd name="connsiteY2" fmla="*/ 0 h 6273800"/>
              <a:gd name="connsiteX3" fmla="*/ 6542300 w 6542300"/>
              <a:gd name="connsiteY3" fmla="*/ 1045654 h 6273800"/>
              <a:gd name="connsiteX4" fmla="*/ 6542300 w 6542300"/>
              <a:gd name="connsiteY4" fmla="*/ 5228146 h 6273800"/>
              <a:gd name="connsiteX5" fmla="*/ 5496646 w 6542300"/>
              <a:gd name="connsiteY5" fmla="*/ 6273800 h 6273800"/>
              <a:gd name="connsiteX6" fmla="*/ 1794954 w 6542300"/>
              <a:gd name="connsiteY6" fmla="*/ 6121400 h 6273800"/>
              <a:gd name="connsiteX7" fmla="*/ 1206500 w 6542300"/>
              <a:gd name="connsiteY7" fmla="*/ 4364546 h 6273800"/>
              <a:gd name="connsiteX8" fmla="*/ 0 w 6542300"/>
              <a:gd name="connsiteY8" fmla="*/ 1045654 h 62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42300" h="6273800">
                <a:moveTo>
                  <a:pt x="0" y="1045654"/>
                </a:moveTo>
                <a:cubicBezTo>
                  <a:pt x="0" y="468155"/>
                  <a:pt x="468155" y="0"/>
                  <a:pt x="1045654" y="0"/>
                </a:cubicBezTo>
                <a:lnTo>
                  <a:pt x="5496646" y="0"/>
                </a:lnTo>
                <a:cubicBezTo>
                  <a:pt x="6074145" y="0"/>
                  <a:pt x="6542300" y="468155"/>
                  <a:pt x="6542300" y="1045654"/>
                </a:cubicBezTo>
                <a:lnTo>
                  <a:pt x="6542300" y="5228146"/>
                </a:lnTo>
                <a:cubicBezTo>
                  <a:pt x="6542300" y="5805645"/>
                  <a:pt x="6074145" y="6273800"/>
                  <a:pt x="5496646" y="6273800"/>
                </a:cubicBezTo>
                <a:lnTo>
                  <a:pt x="1794954" y="6121400"/>
                </a:lnTo>
                <a:cubicBezTo>
                  <a:pt x="1217455" y="6121400"/>
                  <a:pt x="1206500" y="4942045"/>
                  <a:pt x="1206500" y="4364546"/>
                </a:cubicBezTo>
                <a:cubicBezTo>
                  <a:pt x="1206500" y="2970382"/>
                  <a:pt x="0" y="2439818"/>
                  <a:pt x="0" y="1045654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003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p:sp>
        <p:nvSpPr>
          <p:cNvPr id="4" name="Rounded Rectangle 3"/>
          <p:cNvSpPr/>
          <p:nvPr/>
        </p:nvSpPr>
        <p:spPr>
          <a:xfrm>
            <a:off x="1218150" y="1856893"/>
            <a:ext cx="1568871" cy="265044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8150" y="1856895"/>
                <a:ext cx="1568871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Query Features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50" y="1856895"/>
                <a:ext cx="1568871" cy="3008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4616069" y="1838498"/>
            <a:ext cx="1568871" cy="26504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16069" y="1838500"/>
                <a:ext cx="1568871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 Features  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𝑋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069" y="1838500"/>
                <a:ext cx="1568871" cy="300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594603" y="320828"/>
            <a:ext cx="1568871" cy="26504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94603" y="320829"/>
                <a:ext cx="1568871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 Labels  </a:t>
                </a:r>
                <a14:m>
                  <m:oMath xmlns:m="http://schemas.openxmlformats.org/officeDocument/2006/math">
                    <m:r>
                      <a:rPr lang="en-AU" sz="1355" b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𝐲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603" y="320829"/>
                <a:ext cx="1568871" cy="3008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1218151" y="320828"/>
            <a:ext cx="1568871" cy="265044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18151" y="320829"/>
                <a:ext cx="1568871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Query Locations </a:t>
                </a:r>
                <a14:m>
                  <m:oMath xmlns:m="http://schemas.openxmlformats.org/officeDocument/2006/math">
                    <m:r>
                      <a:rPr lang="en-AU" sz="1355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𝑃</m:t>
                        </m:r>
                      </m:e>
                      <m:sup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51" y="320829"/>
                <a:ext cx="1568871" cy="3008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4581122" y="320826"/>
            <a:ext cx="1638759" cy="26504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81122" y="320829"/>
                <a:ext cx="1638759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 Locations  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𝑃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122" y="320829"/>
                <a:ext cx="1638759" cy="3008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4546170" y="996965"/>
            <a:ext cx="1708658" cy="442511"/>
          </a:xfrm>
          <a:prstGeom prst="roundRect">
            <a:avLst/>
          </a:prstGeom>
          <a:ln w="28575">
            <a:solidFill>
              <a:srgbClr val="00B050"/>
            </a:solidFill>
            <a:prstDash val="sysDot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p:sp>
        <p:nvSpPr>
          <p:cNvPr id="31" name="Rounded Rectangle 30"/>
          <p:cNvSpPr/>
          <p:nvPr/>
        </p:nvSpPr>
        <p:spPr>
          <a:xfrm>
            <a:off x="3108287" y="982379"/>
            <a:ext cx="1205913" cy="454460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108287" y="986698"/>
                <a:ext cx="1205913" cy="483209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Whiten Parameters  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𝑤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287" y="986698"/>
                <a:ext cx="1205913" cy="48320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1149339" y="996961"/>
            <a:ext cx="1708658" cy="455108"/>
          </a:xfrm>
          <a:prstGeom prst="roundRect">
            <a:avLst/>
          </a:prstGeom>
          <a:ln w="28575">
            <a:solidFill>
              <a:srgbClr val="00B050"/>
            </a:solidFill>
            <a:prstDash val="sysDot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p:sp>
        <p:nvSpPr>
          <p:cNvPr id="52" name="Rounded Rectangle 51"/>
          <p:cNvSpPr/>
          <p:nvPr/>
        </p:nvSpPr>
        <p:spPr>
          <a:xfrm>
            <a:off x="4712352" y="2690551"/>
            <a:ext cx="3578874" cy="2285295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p:sp>
        <p:nvSpPr>
          <p:cNvPr id="53" name="TextBox 52"/>
          <p:cNvSpPr txBox="1"/>
          <p:nvPr/>
        </p:nvSpPr>
        <p:spPr>
          <a:xfrm>
            <a:off x="4712356" y="2647585"/>
            <a:ext cx="3578873" cy="27469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1185" b="1" i="1" dirty="0">
                <a:latin typeface="Helvetica" panose="020B0604020202020204" pitchFamily="34" charset="0"/>
                <a:cs typeface="Helvetica" panose="020B0604020202020204" pitchFamily="34" charset="0"/>
              </a:rPr>
              <a:t>Learner Cache</a:t>
            </a:r>
            <a:endParaRPr lang="en-AU" sz="1185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4934676" y="2995831"/>
            <a:ext cx="1567115" cy="294932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34676" y="2995829"/>
                <a:ext cx="1567115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Hyperparameters  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𝜃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76" y="2995829"/>
                <a:ext cx="1567115" cy="300852"/>
              </a:xfrm>
              <a:prstGeom prst="rect">
                <a:avLst/>
              </a:prstGeom>
              <a:blipFill rotWithShape="0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56"/>
          <p:cNvSpPr/>
          <p:nvPr/>
        </p:nvSpPr>
        <p:spPr>
          <a:xfrm>
            <a:off x="4934672" y="3412023"/>
            <a:ext cx="2033878" cy="286928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923919" y="3412023"/>
                <a:ext cx="2033878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Cholesky Decomposition  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919" y="3412023"/>
                <a:ext cx="2033878" cy="300852"/>
              </a:xfrm>
              <a:prstGeom prst="rect">
                <a:avLst/>
              </a:prstGeom>
              <a:blipFill rotWithShape="0">
                <a:blip r:embed="rId10"/>
                <a:stretch>
                  <a:fillRect l="-300" b="-122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4934676" y="4293744"/>
            <a:ext cx="3105105" cy="394944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934676" y="4293741"/>
                <a:ext cx="3105105" cy="417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Log Likelihood Hessian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𝜕</m:t>
                            </m:r>
                            <m:r>
                              <a:rPr lang="en-AU" sz="1355" b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𝐟</m:t>
                            </m:r>
                          </m:e>
                          <m:sup>
                            <m: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AU" sz="1355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log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⁡(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AU" sz="1355" b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𝐲</m:t>
                        </m:r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AU" sz="1355" b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𝐟</m:t>
                    </m:r>
                    <m:r>
                      <a:rPr lang="en-AU" sz="1355" b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))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76" y="4293741"/>
                <a:ext cx="3105105" cy="41735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ounded Rectangle 61"/>
          <p:cNvSpPr/>
          <p:nvPr/>
        </p:nvSpPr>
        <p:spPr>
          <a:xfrm>
            <a:off x="1218154" y="2860016"/>
            <a:ext cx="2055489" cy="1216651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p:sp>
        <p:nvSpPr>
          <p:cNvPr id="63" name="TextBox 62"/>
          <p:cNvSpPr txBox="1"/>
          <p:nvPr/>
        </p:nvSpPr>
        <p:spPr>
          <a:xfrm>
            <a:off x="1218148" y="2824718"/>
            <a:ext cx="2055488" cy="27469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1185" b="1" i="1" dirty="0">
                <a:latin typeface="Helvetica" panose="020B0604020202020204" pitchFamily="34" charset="0"/>
                <a:cs typeface="Helvetica" panose="020B0604020202020204" pitchFamily="34" charset="0"/>
              </a:rPr>
              <a:t>Predictor Cache</a:t>
            </a:r>
            <a:endParaRPr lang="en-AU" sz="1185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1433908" y="3172965"/>
            <a:ext cx="1469875" cy="294932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433908" y="3172965"/>
                <a:ext cx="1578448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Query Features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08" y="3172965"/>
                <a:ext cx="1578448" cy="300852"/>
              </a:xfrm>
              <a:prstGeom prst="rect">
                <a:avLst/>
              </a:prstGeom>
              <a:blipFill rotWithShape="0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ounded Rectangle 65"/>
          <p:cNvSpPr/>
          <p:nvPr/>
        </p:nvSpPr>
        <p:spPr>
          <a:xfrm>
            <a:off x="1433907" y="3549872"/>
            <a:ext cx="1658287" cy="286928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433907" y="3549875"/>
                <a:ext cx="1658287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Inference Kernel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𝐾</m:t>
                        </m:r>
                      </m:e>
                      <m:sup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07" y="3549875"/>
                <a:ext cx="1658287" cy="300852"/>
              </a:xfrm>
              <a:prstGeom prst="rect">
                <a:avLst/>
              </a:prstGeom>
              <a:blipFill rotWithShape="0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4934670" y="3824835"/>
            <a:ext cx="2958696" cy="394944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934670" y="3824837"/>
                <a:ext cx="2958696" cy="398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Log Likelihood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𝜕</m:t>
                        </m:r>
                      </m:num>
                      <m:den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𝜕</m:t>
                        </m:r>
                        <m:r>
                          <a:rPr lang="en-AU" sz="1355" b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𝐟</m:t>
                        </m:r>
                      </m:den>
                    </m:f>
                    <m:r>
                      <m:rPr>
                        <m:sty m:val="p"/>
                      </m:rPr>
                      <a:rPr lang="en-AU" sz="1355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log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⁡(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AU" sz="1355" b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𝐲</m:t>
                        </m:r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AU" sz="1355" b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𝐟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))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70" y="3824837"/>
                <a:ext cx="2958696" cy="39889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/>
          <p:cNvSpPr/>
          <p:nvPr/>
        </p:nvSpPr>
        <p:spPr>
          <a:xfrm>
            <a:off x="1293583" y="5625878"/>
            <a:ext cx="1940562" cy="325971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293583" y="5625872"/>
                <a:ext cx="1940562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Expectance  </a:t>
                </a:r>
                <a14:m>
                  <m:oMath xmlns:m="http://schemas.openxmlformats.org/officeDocument/2006/math">
                    <m:r>
                      <a:rPr lang="en-AU" sz="1355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𝔼</m:t>
                    </m:r>
                    <m:r>
                      <a:rPr lang="en-AU" sz="1355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[</m:t>
                    </m:r>
                    <m:sSup>
                      <m:sSupPr>
                        <m:ctrlP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55" b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𝐟</m:t>
                        </m:r>
                      </m:e>
                      <m:sup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AU" sz="1355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]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83" y="5625872"/>
                <a:ext cx="1940562" cy="30085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ounded Rectangle 73"/>
          <p:cNvSpPr/>
          <p:nvPr/>
        </p:nvSpPr>
        <p:spPr>
          <a:xfrm>
            <a:off x="3571209" y="5959010"/>
            <a:ext cx="1940562" cy="325971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571209" y="5959004"/>
                <a:ext cx="1940562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Covariance  </a:t>
                </a:r>
                <a14:m>
                  <m:oMath xmlns:m="http://schemas.openxmlformats.org/officeDocument/2006/math">
                    <m:r>
                      <a:rPr lang="en-AU" sz="1355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𝕍</m:t>
                    </m:r>
                    <m:r>
                      <a:rPr lang="en-AU" sz="1355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[</m:t>
                    </m:r>
                    <m:sSup>
                      <m:sSupPr>
                        <m:ctrlP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55" b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𝐟</m:t>
                        </m:r>
                      </m:e>
                      <m:sup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AU" sz="1355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]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09" y="5959004"/>
                <a:ext cx="1940562" cy="30085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/>
          <p:cNvSpPr/>
          <p:nvPr/>
        </p:nvSpPr>
        <p:spPr>
          <a:xfrm>
            <a:off x="6732927" y="5841800"/>
            <a:ext cx="1292222" cy="551562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732927" y="5841801"/>
                <a:ext cx="1292222" cy="5165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Variance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{</m:t>
                        </m:r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𝕍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AU" sz="1355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AU" sz="1355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AU" sz="1355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AU" sz="1355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AU" sz="1355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}</m:t>
                        </m:r>
                      </m:e>
                      <m:sub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𝑖</m:t>
                        </m:r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27" y="5841801"/>
                <a:ext cx="1292222" cy="51655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ounded Rectangle 77"/>
          <p:cNvSpPr/>
          <p:nvPr/>
        </p:nvSpPr>
        <p:spPr>
          <a:xfrm>
            <a:off x="6520780" y="7102323"/>
            <a:ext cx="1728171" cy="549673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520780" y="7102320"/>
                <a:ext cx="1728171" cy="5165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Prediction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AU" sz="1355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AU" sz="1355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𝛑</m:t>
                            </m:r>
                          </m:e>
                          <m:sub>
                            <m:r>
                              <a:rPr lang="en-AU" sz="1355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AU" sz="1355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}</m:t>
                        </m:r>
                      </m:e>
                      <m:sub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𝑖</m:t>
                        </m:r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80" y="7102320"/>
                <a:ext cx="1728171" cy="51655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ounded Rectangle 79"/>
          <p:cNvSpPr/>
          <p:nvPr/>
        </p:nvSpPr>
        <p:spPr>
          <a:xfrm>
            <a:off x="6478316" y="8481655"/>
            <a:ext cx="1821566" cy="48386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478316" y="8481653"/>
                <a:ext cx="1821566" cy="510140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Predicted Query Labels</a:t>
                </a:r>
                <a:r>
                  <a:rPr lang="en-AU" sz="1355" b="1" dirty="0"/>
                  <a:t> </a:t>
                </a:r>
                <a:r>
                  <a:rPr lang="en-AU" sz="1355" b="1" dirty="0" smtClean="0"/>
                  <a:t> </a:t>
                </a:r>
                <a14:m>
                  <m:oMath xmlns:m="http://schemas.openxmlformats.org/officeDocument/2006/math">
                    <m:r>
                      <a:rPr lang="en-AU" sz="136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𝔼</m:t>
                    </m:r>
                    <m:r>
                      <a:rPr lang="en-AU" sz="136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[</m:t>
                    </m:r>
                    <m:sSup>
                      <m:sSupPr>
                        <m:ctrlPr>
                          <a:rPr lang="en-AU" sz="136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60" b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𝐲</m:t>
                        </m:r>
                      </m:e>
                      <m:sup>
                        <m:r>
                          <a:rPr lang="en-AU" sz="136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AU" sz="136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]</m:t>
                    </m:r>
                  </m:oMath>
                </a14:m>
                <a:endParaRPr lang="en-AU" sz="1360" i="1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16" y="8481653"/>
                <a:ext cx="1821566" cy="51014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/>
          <p:cNvSpPr/>
          <p:nvPr/>
        </p:nvSpPr>
        <p:spPr>
          <a:xfrm>
            <a:off x="3498763" y="8511823"/>
            <a:ext cx="2610904" cy="466460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498763" y="8511828"/>
                <a:ext cx="2610904" cy="483209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Prediction Information Entropy 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1355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PIE</m:t>
                        </m:r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63" y="8511828"/>
                <a:ext cx="2610904" cy="48320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4712357" y="7233613"/>
            <a:ext cx="1522087" cy="660134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712357" y="7233620"/>
                <a:ext cx="1522087" cy="665567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Linearised Model Differential Entropy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1355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LMDE</m:t>
                        </m:r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57" y="7233620"/>
                <a:ext cx="1522087" cy="66556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ounded Rectangle 85"/>
          <p:cNvSpPr/>
          <p:nvPr/>
        </p:nvSpPr>
        <p:spPr>
          <a:xfrm>
            <a:off x="1394657" y="8332626"/>
            <a:ext cx="1697534" cy="67275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394657" y="8332635"/>
                <a:ext cx="1697534" cy="665567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Monte Carlo Prediction Information Entropy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1355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MCPIE</m:t>
                        </m:r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57" y="8332635"/>
                <a:ext cx="1697534" cy="66556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/>
          <p:cNvSpPr/>
          <p:nvPr/>
        </p:nvSpPr>
        <p:spPr>
          <a:xfrm>
            <a:off x="6534770" y="1549862"/>
            <a:ext cx="1708658" cy="857771"/>
          </a:xfrm>
          <a:prstGeom prst="roundRect">
            <a:avLst/>
          </a:prstGeom>
          <a:ln w="28575">
            <a:solidFill>
              <a:srgbClr val="00B050"/>
            </a:solidFill>
            <a:prstDash val="sysDot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534770" y="1549864"/>
                <a:ext cx="1708658" cy="847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Classifier Training through Maximised Log Marginal Likelihood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355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log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⁡(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AU" sz="1355" b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𝐲</m:t>
                        </m:r>
                      </m:e>
                    </m:d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770" y="1549864"/>
                <a:ext cx="1708658" cy="847924"/>
              </a:xfrm>
              <a:prstGeom prst="rect">
                <a:avLst/>
              </a:prstGeom>
              <a:blipFill rotWithShape="0">
                <a:blip r:embed="rId23"/>
                <a:stretch>
                  <a:fillRect t="-719" b="-28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ounded Rectangle 89"/>
          <p:cNvSpPr/>
          <p:nvPr/>
        </p:nvSpPr>
        <p:spPr>
          <a:xfrm>
            <a:off x="3487342" y="7258919"/>
            <a:ext cx="926123" cy="1008930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487342" y="7258919"/>
                <a:ext cx="926123" cy="103028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Function Differential Entropy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1355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LFDE</m:t>
                        </m:r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342" y="7258919"/>
                <a:ext cx="926123" cy="103028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ounded Rectangle 91"/>
          <p:cNvSpPr/>
          <p:nvPr/>
        </p:nvSpPr>
        <p:spPr>
          <a:xfrm>
            <a:off x="1257112" y="6965453"/>
            <a:ext cx="1977034" cy="305488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1257112" y="6965450"/>
                <a:ext cx="1977034" cy="352276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Draws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{</m:t>
                        </m:r>
                        <m:sPre>
                          <m:sPrePr>
                            <m:ctrlP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PrePr>
                          <m:sub>
                            <m: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1355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AU" sz="1355" i="1" dirty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AU" sz="1355" b="1" dirty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𝐟</m:t>
                                </m:r>
                              </m:e>
                              <m:sup>
                                <m:r>
                                  <a:rPr lang="en-AU" sz="1355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sPre>
                        <m:r>
                          <a:rPr lang="en-AU" sz="1355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𝑠</m:t>
                        </m:r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𝑆</m:t>
                                </m:r>
                              </m:sub>
                            </m:sSub>
                          </m:sub>
                        </m:sSub>
                        <m:r>
                          <a:rPr lang="en-AU" sz="1355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12" y="6965450"/>
                <a:ext cx="1977034" cy="352276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ounded Rectangle 93"/>
          <p:cNvSpPr/>
          <p:nvPr/>
        </p:nvSpPr>
        <p:spPr>
          <a:xfrm>
            <a:off x="1290251" y="7651996"/>
            <a:ext cx="1910755" cy="305488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90251" y="7651992"/>
                <a:ext cx="1910755" cy="352276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Label Draws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{</m:t>
                        </m:r>
                        <m:sPre>
                          <m:sPrePr>
                            <m:ctrlP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PrePr>
                          <m:sub>
                            <m: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1355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AU" sz="1355" i="1" dirty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AU" sz="1355" b="1" i="1" dirty="0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AU" sz="1355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sPre>
                        <m:r>
                          <a:rPr lang="en-AU" sz="1355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𝑠</m:t>
                        </m:r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𝑆</m:t>
                                </m:r>
                              </m:sub>
                            </m:sSub>
                          </m:sub>
                        </m:sSub>
                        <m:r>
                          <a:rPr lang="en-AU" sz="1355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51" y="7651992"/>
                <a:ext cx="1910755" cy="352276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urved Connector 110"/>
          <p:cNvCxnSpPr>
            <a:stCxn id="14" idx="2"/>
            <a:endCxn id="16" idx="0"/>
          </p:cNvCxnSpPr>
          <p:nvPr/>
        </p:nvCxnSpPr>
        <p:spPr>
          <a:xfrm flipH="1">
            <a:off x="5400499" y="585872"/>
            <a:ext cx="3" cy="41109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6" idx="2"/>
            <a:endCxn id="9" idx="0"/>
          </p:cNvCxnSpPr>
          <p:nvPr/>
        </p:nvCxnSpPr>
        <p:spPr>
          <a:xfrm>
            <a:off x="5400499" y="1439476"/>
            <a:ext cx="6" cy="3990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107" idx="1"/>
            <a:endCxn id="32" idx="3"/>
          </p:cNvCxnSpPr>
          <p:nvPr/>
        </p:nvCxnSpPr>
        <p:spPr>
          <a:xfrm flipH="1">
            <a:off x="4314200" y="1217270"/>
            <a:ext cx="218166" cy="1103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2" idx="1"/>
            <a:endCxn id="106" idx="3"/>
          </p:cNvCxnSpPr>
          <p:nvPr/>
        </p:nvCxnSpPr>
        <p:spPr>
          <a:xfrm flipH="1" flipV="1">
            <a:off x="2845400" y="1215529"/>
            <a:ext cx="262887" cy="1277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12" idx="2"/>
            <a:endCxn id="50" idx="0"/>
          </p:cNvCxnSpPr>
          <p:nvPr/>
        </p:nvCxnSpPr>
        <p:spPr>
          <a:xfrm>
            <a:off x="2002587" y="585872"/>
            <a:ext cx="1081" cy="4110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50" idx="2"/>
            <a:endCxn id="4" idx="0"/>
          </p:cNvCxnSpPr>
          <p:nvPr/>
        </p:nvCxnSpPr>
        <p:spPr>
          <a:xfrm flipH="1">
            <a:off x="2002586" y="1452069"/>
            <a:ext cx="1082" cy="4048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7" idx="2"/>
            <a:endCxn id="62" idx="1"/>
          </p:cNvCxnSpPr>
          <p:nvPr/>
        </p:nvCxnSpPr>
        <p:spPr>
          <a:xfrm rot="5400000">
            <a:off x="955071" y="2420827"/>
            <a:ext cx="1310592" cy="784432"/>
          </a:xfrm>
          <a:prstGeom prst="curvedConnector4">
            <a:avLst>
              <a:gd name="adj1" fmla="val 26792"/>
              <a:gd name="adj2" fmla="val 129142"/>
            </a:avLst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8" idx="2"/>
            <a:endCxn id="62" idx="0"/>
          </p:cNvCxnSpPr>
          <p:nvPr/>
        </p:nvCxnSpPr>
        <p:spPr>
          <a:xfrm rot="5400000">
            <a:off x="3444963" y="904479"/>
            <a:ext cx="756468" cy="3154609"/>
          </a:xfrm>
          <a:prstGeom prst="curvedConnector3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stCxn id="10" idx="2"/>
            <a:endCxn id="89" idx="0"/>
          </p:cNvCxnSpPr>
          <p:nvPr/>
        </p:nvCxnSpPr>
        <p:spPr>
          <a:xfrm>
            <a:off x="7379039" y="585874"/>
            <a:ext cx="10060" cy="96399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8" idx="3"/>
            <a:endCxn id="89" idx="1"/>
          </p:cNvCxnSpPr>
          <p:nvPr/>
        </p:nvCxnSpPr>
        <p:spPr>
          <a:xfrm>
            <a:off x="6184940" y="1971021"/>
            <a:ext cx="349830" cy="280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88" idx="2"/>
            <a:endCxn id="52" idx="0"/>
          </p:cNvCxnSpPr>
          <p:nvPr/>
        </p:nvCxnSpPr>
        <p:spPr>
          <a:xfrm rot="5400000">
            <a:off x="6803985" y="2105437"/>
            <a:ext cx="282918" cy="887310"/>
          </a:xfrm>
          <a:prstGeom prst="curvedConnector3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62" idx="2"/>
            <a:endCxn id="73" idx="0"/>
          </p:cNvCxnSpPr>
          <p:nvPr/>
        </p:nvCxnSpPr>
        <p:spPr>
          <a:xfrm>
            <a:off x="2245896" y="4076664"/>
            <a:ext cx="17968" cy="154920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52" idx="1"/>
            <a:endCxn id="73" idx="3"/>
          </p:cNvCxnSpPr>
          <p:nvPr/>
        </p:nvCxnSpPr>
        <p:spPr>
          <a:xfrm rot="10800000" flipV="1">
            <a:off x="3234149" y="3833196"/>
            <a:ext cx="1478207" cy="194310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4" name="Curved Connector 153"/>
          <p:cNvCxnSpPr>
            <a:stCxn id="52" idx="2"/>
            <a:endCxn id="74" idx="0"/>
          </p:cNvCxnSpPr>
          <p:nvPr/>
        </p:nvCxnSpPr>
        <p:spPr>
          <a:xfrm rot="5400000">
            <a:off x="5030059" y="4487272"/>
            <a:ext cx="983162" cy="1960298"/>
          </a:xfrm>
          <a:prstGeom prst="curvedConnector3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62" idx="2"/>
            <a:endCxn id="74" idx="0"/>
          </p:cNvCxnSpPr>
          <p:nvPr/>
        </p:nvCxnSpPr>
        <p:spPr>
          <a:xfrm rot="16200000" flipH="1">
            <a:off x="2452528" y="3870041"/>
            <a:ext cx="1882341" cy="2295597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52" idx="2"/>
            <a:endCxn id="77" idx="0"/>
          </p:cNvCxnSpPr>
          <p:nvPr/>
        </p:nvCxnSpPr>
        <p:spPr>
          <a:xfrm rot="16200000" flipH="1">
            <a:off x="6507434" y="4970200"/>
            <a:ext cx="865958" cy="877249"/>
          </a:xfrm>
          <a:prstGeom prst="curvedConnector3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Curved Connector 159"/>
          <p:cNvCxnSpPr>
            <a:stCxn id="62" idx="3"/>
            <a:endCxn id="76" idx="1"/>
          </p:cNvCxnSpPr>
          <p:nvPr/>
        </p:nvCxnSpPr>
        <p:spPr>
          <a:xfrm>
            <a:off x="3273643" y="3468338"/>
            <a:ext cx="3459287" cy="2649244"/>
          </a:xfrm>
          <a:prstGeom prst="curvedConnector3">
            <a:avLst>
              <a:gd name="adj1" fmla="val 38810"/>
            </a:avLst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72" idx="2"/>
            <a:endCxn id="93" idx="0"/>
          </p:cNvCxnSpPr>
          <p:nvPr/>
        </p:nvCxnSpPr>
        <p:spPr>
          <a:xfrm flipH="1">
            <a:off x="2245629" y="5951849"/>
            <a:ext cx="18235" cy="1013601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74" idx="1"/>
            <a:endCxn id="93" idx="0"/>
          </p:cNvCxnSpPr>
          <p:nvPr/>
        </p:nvCxnSpPr>
        <p:spPr>
          <a:xfrm rot="10800000" flipV="1">
            <a:off x="2245629" y="6121996"/>
            <a:ext cx="1325580" cy="843454"/>
          </a:xfrm>
          <a:prstGeom prst="curvedConnector2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93" idx="2"/>
            <a:endCxn id="95" idx="0"/>
          </p:cNvCxnSpPr>
          <p:nvPr/>
        </p:nvCxnSpPr>
        <p:spPr>
          <a:xfrm>
            <a:off x="2245629" y="7317726"/>
            <a:ext cx="0" cy="334266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8" name="Curved Connector 167"/>
          <p:cNvCxnSpPr>
            <a:stCxn id="94" idx="2"/>
            <a:endCxn id="87" idx="0"/>
          </p:cNvCxnSpPr>
          <p:nvPr/>
        </p:nvCxnSpPr>
        <p:spPr>
          <a:xfrm flipH="1">
            <a:off x="2243424" y="7957484"/>
            <a:ext cx="2202" cy="375148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stCxn id="72" idx="2"/>
            <a:endCxn id="90" idx="0"/>
          </p:cNvCxnSpPr>
          <p:nvPr/>
        </p:nvCxnSpPr>
        <p:spPr>
          <a:xfrm rot="16200000" flipH="1">
            <a:off x="2453599" y="5762114"/>
            <a:ext cx="1307070" cy="1686540"/>
          </a:xfrm>
          <a:prstGeom prst="curvedConnector3">
            <a:avLst/>
          </a:prstGeom>
          <a:ln>
            <a:solidFill>
              <a:srgbClr val="F1650F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74" idx="2"/>
            <a:endCxn id="90" idx="3"/>
          </p:cNvCxnSpPr>
          <p:nvPr/>
        </p:nvCxnSpPr>
        <p:spPr>
          <a:xfrm rot="5400000">
            <a:off x="3738277" y="6960170"/>
            <a:ext cx="1478403" cy="128025"/>
          </a:xfrm>
          <a:prstGeom prst="curvedConnector2">
            <a:avLst/>
          </a:prstGeom>
          <a:ln>
            <a:solidFill>
              <a:srgbClr val="F1650F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4" name="Curved Connector 173"/>
          <p:cNvCxnSpPr>
            <a:stCxn id="72" idx="2"/>
            <a:endCxn id="84" idx="0"/>
          </p:cNvCxnSpPr>
          <p:nvPr/>
        </p:nvCxnSpPr>
        <p:spPr>
          <a:xfrm rot="16200000" flipH="1">
            <a:off x="3227749" y="4987970"/>
            <a:ext cx="1281771" cy="3209529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6" name="Curved Connector 175"/>
          <p:cNvCxnSpPr>
            <a:stCxn id="75" idx="3"/>
            <a:endCxn id="84" idx="3"/>
          </p:cNvCxnSpPr>
          <p:nvPr/>
        </p:nvCxnSpPr>
        <p:spPr>
          <a:xfrm>
            <a:off x="5511771" y="6109430"/>
            <a:ext cx="722670" cy="1454250"/>
          </a:xfrm>
          <a:prstGeom prst="curvedConnector3">
            <a:avLst>
              <a:gd name="adj1" fmla="val 131633"/>
            </a:avLst>
          </a:prstGeom>
          <a:ln>
            <a:solidFill>
              <a:srgbClr val="00B0F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Curved Connector 177"/>
          <p:cNvCxnSpPr>
            <a:stCxn id="73" idx="2"/>
            <a:endCxn id="79" idx="0"/>
          </p:cNvCxnSpPr>
          <p:nvPr/>
        </p:nvCxnSpPr>
        <p:spPr>
          <a:xfrm rot="16200000" flipH="1">
            <a:off x="4236567" y="3954021"/>
            <a:ext cx="1175596" cy="5121002"/>
          </a:xfrm>
          <a:prstGeom prst="curvedConnector3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Curved Connector 179"/>
          <p:cNvCxnSpPr>
            <a:stCxn id="76" idx="2"/>
            <a:endCxn id="79" idx="0"/>
          </p:cNvCxnSpPr>
          <p:nvPr/>
        </p:nvCxnSpPr>
        <p:spPr>
          <a:xfrm>
            <a:off x="7379038" y="6393362"/>
            <a:ext cx="5828" cy="708958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2" name="Curved Connector 181"/>
          <p:cNvCxnSpPr>
            <a:stCxn id="78" idx="2"/>
            <a:endCxn id="80" idx="0"/>
          </p:cNvCxnSpPr>
          <p:nvPr/>
        </p:nvCxnSpPr>
        <p:spPr>
          <a:xfrm>
            <a:off x="7384866" y="7651996"/>
            <a:ext cx="4233" cy="829659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Curved Connector 183"/>
          <p:cNvCxnSpPr>
            <a:stCxn id="78" idx="2"/>
            <a:endCxn id="83" idx="0"/>
          </p:cNvCxnSpPr>
          <p:nvPr/>
        </p:nvCxnSpPr>
        <p:spPr>
          <a:xfrm rot="5400000">
            <a:off x="5664625" y="6791587"/>
            <a:ext cx="859832" cy="2580651"/>
          </a:xfrm>
          <a:prstGeom prst="curvedConnector3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36742" y="987005"/>
            <a:ext cx="1708658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Query Feature Extraction &amp; Whitening</a:t>
            </a:r>
            <a:endParaRPr lang="en-AU" sz="1185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4532366" y="988746"/>
            <a:ext cx="1708658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Training Feature Extraction &amp; Whitening</a:t>
            </a:r>
            <a:endParaRPr lang="en-AU" sz="1185" b="1" dirty="0"/>
          </a:p>
        </p:txBody>
      </p:sp>
      <p:cxnSp>
        <p:nvCxnSpPr>
          <p:cNvPr id="186" name="Curved Connector 185"/>
          <p:cNvCxnSpPr>
            <a:stCxn id="75" idx="3"/>
            <a:endCxn id="76" idx="1"/>
          </p:cNvCxnSpPr>
          <p:nvPr/>
        </p:nvCxnSpPr>
        <p:spPr>
          <a:xfrm>
            <a:off x="5511771" y="6109433"/>
            <a:ext cx="1221156" cy="8151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</TotalTime>
  <Words>139</Words>
  <Application>Microsoft Office PowerPoint</Application>
  <PresentationFormat>Custom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Hsu</dc:creator>
  <cp:lastModifiedBy>Kelvin Hsu</cp:lastModifiedBy>
  <cp:revision>214</cp:revision>
  <cp:lastPrinted>2015-09-15T03:51:27Z</cp:lastPrinted>
  <dcterms:created xsi:type="dcterms:W3CDTF">2015-04-29T08:37:18Z</dcterms:created>
  <dcterms:modified xsi:type="dcterms:W3CDTF">2015-09-15T03:53:01Z</dcterms:modified>
</cp:coreProperties>
</file>