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6" r:id="rId2"/>
    <p:sldId id="267" r:id="rId3"/>
  </p:sldIdLst>
  <p:sldSz cx="10799763" cy="10799763"/>
  <p:notesSz cx="68072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404"/>
    <a:srgbClr val="F1650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821BD-8487-424C-BBE1-C33FA9EE49D2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0375" y="1239838"/>
            <a:ext cx="33464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73613"/>
            <a:ext cx="5445125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2181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05D7-EB09-4A51-94FF-B39B0C90A0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77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0375" y="1239838"/>
            <a:ext cx="3346450" cy="3348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05D7-EB09-4A51-94FF-B39B0C90A03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5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40019" indent="0" algn="ctr">
              <a:buNone/>
              <a:defRPr sz="2362"/>
            </a:lvl2pPr>
            <a:lvl3pPr marL="1080038" indent="0" algn="ctr">
              <a:buNone/>
              <a:defRPr sz="2126"/>
            </a:lvl3pPr>
            <a:lvl4pPr marL="1620057" indent="0" algn="ctr">
              <a:buNone/>
              <a:defRPr sz="1890"/>
            </a:lvl4pPr>
            <a:lvl5pPr marL="2160077" indent="0" algn="ctr">
              <a:buNone/>
              <a:defRPr sz="1890"/>
            </a:lvl5pPr>
            <a:lvl6pPr marL="2700096" indent="0" algn="ctr">
              <a:buNone/>
              <a:defRPr sz="1890"/>
            </a:lvl6pPr>
            <a:lvl7pPr marL="3240115" indent="0" algn="ctr">
              <a:buNone/>
              <a:defRPr sz="1890"/>
            </a:lvl7pPr>
            <a:lvl8pPr marL="3780133" indent="0" algn="ctr">
              <a:buNone/>
              <a:defRPr sz="1890"/>
            </a:lvl8pPr>
            <a:lvl9pPr marL="4320152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559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2" y="574987"/>
            <a:ext cx="2328699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4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92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6"/>
            <a:ext cx="9314796" cy="4492401"/>
          </a:xfrm>
        </p:spPr>
        <p:txBody>
          <a:bodyPr anchor="b"/>
          <a:lstStyle>
            <a:lvl1pPr>
              <a:defRPr sz="70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7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4001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8003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2005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07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4011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3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2015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06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5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1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2"/>
            <a:ext cx="9314796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647445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19" indent="0">
              <a:buNone/>
              <a:defRPr sz="2362" b="1"/>
            </a:lvl2pPr>
            <a:lvl3pPr marL="1080038" indent="0">
              <a:buNone/>
              <a:defRPr sz="2126" b="1"/>
            </a:lvl3pPr>
            <a:lvl4pPr marL="1620057" indent="0">
              <a:buNone/>
              <a:defRPr sz="1890" b="1"/>
            </a:lvl4pPr>
            <a:lvl5pPr marL="2160077" indent="0">
              <a:buNone/>
              <a:defRPr sz="1890" b="1"/>
            </a:lvl5pPr>
            <a:lvl6pPr marL="2700096" indent="0">
              <a:buNone/>
              <a:defRPr sz="1890" b="1"/>
            </a:lvl6pPr>
            <a:lvl7pPr marL="3240115" indent="0">
              <a:buNone/>
              <a:defRPr sz="1890" b="1"/>
            </a:lvl7pPr>
            <a:lvl8pPr marL="3780133" indent="0">
              <a:buNone/>
              <a:defRPr sz="1890" b="1"/>
            </a:lvl8pPr>
            <a:lvl9pPr marL="4320152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944916"/>
            <a:ext cx="4568805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2" y="2647445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19" indent="0">
              <a:buNone/>
              <a:defRPr sz="2362" b="1"/>
            </a:lvl2pPr>
            <a:lvl3pPr marL="1080038" indent="0">
              <a:buNone/>
              <a:defRPr sz="2126" b="1"/>
            </a:lvl3pPr>
            <a:lvl4pPr marL="1620057" indent="0">
              <a:buNone/>
              <a:defRPr sz="1890" b="1"/>
            </a:lvl4pPr>
            <a:lvl5pPr marL="2160077" indent="0">
              <a:buNone/>
              <a:defRPr sz="1890" b="1"/>
            </a:lvl5pPr>
            <a:lvl6pPr marL="2700096" indent="0">
              <a:buNone/>
              <a:defRPr sz="1890" b="1"/>
            </a:lvl6pPr>
            <a:lvl7pPr marL="3240115" indent="0">
              <a:buNone/>
              <a:defRPr sz="1890" b="1"/>
            </a:lvl7pPr>
            <a:lvl8pPr marL="3780133" indent="0">
              <a:buNone/>
              <a:defRPr sz="1890" b="1"/>
            </a:lvl8pPr>
            <a:lvl9pPr marL="4320152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2" y="3944916"/>
            <a:ext cx="459130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41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59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95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6"/>
            <a:ext cx="3483205" cy="2519945"/>
          </a:xfrm>
        </p:spPr>
        <p:txBody>
          <a:bodyPr anchor="b"/>
          <a:lstStyle>
            <a:lvl1pPr>
              <a:defRPr sz="37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1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31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40019" indent="0">
              <a:buNone/>
              <a:defRPr sz="1654"/>
            </a:lvl2pPr>
            <a:lvl3pPr marL="1080038" indent="0">
              <a:buNone/>
              <a:defRPr sz="1417"/>
            </a:lvl3pPr>
            <a:lvl4pPr marL="1620057" indent="0">
              <a:buNone/>
              <a:defRPr sz="1181"/>
            </a:lvl4pPr>
            <a:lvl5pPr marL="2160077" indent="0">
              <a:buNone/>
              <a:defRPr sz="1181"/>
            </a:lvl5pPr>
            <a:lvl6pPr marL="2700096" indent="0">
              <a:buNone/>
              <a:defRPr sz="1181"/>
            </a:lvl6pPr>
            <a:lvl7pPr marL="3240115" indent="0">
              <a:buNone/>
              <a:defRPr sz="1181"/>
            </a:lvl7pPr>
            <a:lvl8pPr marL="3780133" indent="0">
              <a:buNone/>
              <a:defRPr sz="1181"/>
            </a:lvl8pPr>
            <a:lvl9pPr marL="4320152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06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6"/>
            <a:ext cx="3483205" cy="2519945"/>
          </a:xfrm>
        </p:spPr>
        <p:txBody>
          <a:bodyPr anchor="b"/>
          <a:lstStyle>
            <a:lvl1pPr>
              <a:defRPr sz="378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1"/>
            </a:lvl1pPr>
            <a:lvl2pPr marL="540019" indent="0">
              <a:buNone/>
              <a:defRPr sz="3307"/>
            </a:lvl2pPr>
            <a:lvl3pPr marL="1080038" indent="0">
              <a:buNone/>
              <a:defRPr sz="2835"/>
            </a:lvl3pPr>
            <a:lvl4pPr marL="1620057" indent="0">
              <a:buNone/>
              <a:defRPr sz="2362"/>
            </a:lvl4pPr>
            <a:lvl5pPr marL="2160077" indent="0">
              <a:buNone/>
              <a:defRPr sz="2362"/>
            </a:lvl5pPr>
            <a:lvl6pPr marL="2700096" indent="0">
              <a:buNone/>
              <a:defRPr sz="2362"/>
            </a:lvl6pPr>
            <a:lvl7pPr marL="3240115" indent="0">
              <a:buNone/>
              <a:defRPr sz="2362"/>
            </a:lvl7pPr>
            <a:lvl8pPr marL="3780133" indent="0">
              <a:buNone/>
              <a:defRPr sz="2362"/>
            </a:lvl8pPr>
            <a:lvl9pPr marL="4320152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31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40019" indent="0">
              <a:buNone/>
              <a:defRPr sz="1654"/>
            </a:lvl2pPr>
            <a:lvl3pPr marL="1080038" indent="0">
              <a:buNone/>
              <a:defRPr sz="1417"/>
            </a:lvl3pPr>
            <a:lvl4pPr marL="1620057" indent="0">
              <a:buNone/>
              <a:defRPr sz="1181"/>
            </a:lvl4pPr>
            <a:lvl5pPr marL="2160077" indent="0">
              <a:buNone/>
              <a:defRPr sz="1181"/>
            </a:lvl5pPr>
            <a:lvl6pPr marL="2700096" indent="0">
              <a:buNone/>
              <a:defRPr sz="1181"/>
            </a:lvl6pPr>
            <a:lvl7pPr marL="3240115" indent="0">
              <a:buNone/>
              <a:defRPr sz="1181"/>
            </a:lvl7pPr>
            <a:lvl8pPr marL="3780133" indent="0">
              <a:buNone/>
              <a:defRPr sz="1181"/>
            </a:lvl8pPr>
            <a:lvl9pPr marL="4320152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9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2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5" y="10009785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48C1-88EF-40BB-A6F8-168F32703100}" type="datetimeFigureOut">
              <a:rPr lang="en-AU" smtClean="0"/>
              <a:t>14/09/2015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5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5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51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8003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9" indent="-270009" algn="l" defTabSz="108003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10028" indent="-270009" algn="l" defTabSz="108003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47" indent="-270009" algn="l" defTabSz="108003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7" indent="-270009" algn="l" defTabSz="108003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30086" indent="-270009" algn="l" defTabSz="108003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70105" indent="-270009" algn="l" defTabSz="108003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10124" indent="-270009" algn="l" defTabSz="108003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50143" indent="-270009" algn="l" defTabSz="108003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90162" indent="-270009" algn="l" defTabSz="108003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03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40019" algn="l" defTabSz="108003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80038" algn="l" defTabSz="108003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20057" algn="l" defTabSz="108003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60077" algn="l" defTabSz="108003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700096" algn="l" defTabSz="108003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40115" algn="l" defTabSz="108003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3" algn="l" defTabSz="108003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20152" algn="l" defTabSz="108003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784925" y="4988685"/>
            <a:ext cx="1840556" cy="47308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2784925" y="4988687"/>
            <a:ext cx="1840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Perform Feature Extraction</a:t>
            </a:r>
            <a:endParaRPr lang="en-AU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30523" y="600917"/>
            <a:ext cx="1694834" cy="34833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30523" y="600921"/>
                <a:ext cx="16948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Spatial Space </a:t>
                </a:r>
                <a14:m>
                  <m:oMath xmlns:m="http://schemas.openxmlformats.org/officeDocument/2006/math">
                    <m:r>
                      <a:rPr lang="en-AU" sz="1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</m:t>
                    </m:r>
                  </m:oMath>
                </a14:m>
                <a:endParaRPr lang="en-AU" sz="1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00917"/>
                <a:ext cx="1694834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4530523" y="6478331"/>
            <a:ext cx="1694834" cy="34833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30523" y="6478335"/>
                <a:ext cx="16948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Space </a:t>
                </a:r>
                <a14:m>
                  <m:oMath xmlns:m="http://schemas.openxmlformats.org/officeDocument/2006/math">
                    <m:r>
                      <a:rPr lang="en-AU" sz="14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𝐹</m:t>
                    </m:r>
                  </m:oMath>
                </a14:m>
                <a:endParaRPr lang="en-AU" sz="1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478331"/>
                <a:ext cx="1694834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654391" y="4988685"/>
            <a:ext cx="2997490" cy="490442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5654391" y="4988684"/>
            <a:ext cx="299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Bathymetry Prediction Model</a:t>
            </a:r>
            <a:r>
              <a:rPr lang="en-AU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: Gaussian Process Regression</a:t>
            </a:r>
            <a:endParaRPr lang="en-AU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879195" y="7859267"/>
            <a:ext cx="2997490" cy="52322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3879195" y="7859267"/>
            <a:ext cx="299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Model</a:t>
            </a:r>
            <a:r>
              <a:rPr lang="en-AU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ctr"/>
            <a:r>
              <a:rPr lang="en-AU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Gaussian Process Classification</a:t>
            </a:r>
            <a:endParaRPr lang="en-AU" sz="1400" dirty="0"/>
          </a:p>
        </p:txBody>
      </p:sp>
      <p:sp>
        <p:nvSpPr>
          <p:cNvPr id="20" name="Oval 19"/>
          <p:cNvSpPr/>
          <p:nvPr/>
        </p:nvSpPr>
        <p:spPr>
          <a:xfrm>
            <a:off x="4260054" y="1695851"/>
            <a:ext cx="2258085" cy="1020270"/>
          </a:xfrm>
          <a:prstGeom prst="ellipse">
            <a:avLst/>
          </a:prstGeom>
          <a:ln w="1905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4284559" y="1852520"/>
            <a:ext cx="2258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Helvetica" panose="020B0604020202020204" pitchFamily="34" charset="0"/>
                <a:cs typeface="Helvetica" panose="020B0604020202020204" pitchFamily="34" charset="0"/>
              </a:rPr>
              <a:t>Are there enough neighbouring depth data for feature extraction?</a:t>
            </a:r>
            <a:endParaRPr lang="en-AU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433907" y="3369894"/>
            <a:ext cx="542594" cy="412722"/>
          </a:xfrm>
          <a:prstGeom prst="roundRect">
            <a:avLst/>
          </a:prstGeom>
          <a:ln w="28575"/>
          <a:effectLst>
            <a:glow rad="228600">
              <a:srgbClr val="00B0F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433907" y="3417271"/>
            <a:ext cx="54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  <a:endParaRPr lang="en-AU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881838" y="3367099"/>
            <a:ext cx="542594" cy="415830"/>
          </a:xfrm>
          <a:prstGeom prst="roundRect">
            <a:avLst/>
          </a:prstGeom>
          <a:ln w="28575"/>
          <a:effectLst>
            <a:glow rad="228600">
              <a:srgbClr val="FC0404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25" name="TextBox 24"/>
          <p:cNvSpPr txBox="1"/>
          <p:nvPr/>
        </p:nvSpPr>
        <p:spPr>
          <a:xfrm>
            <a:off x="6881838" y="3414549"/>
            <a:ext cx="542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  <a:endParaRPr lang="en-AU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51807" y="9177305"/>
            <a:ext cx="1694834" cy="864456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27" name="TextBox 26"/>
          <p:cNvSpPr txBox="1"/>
          <p:nvPr/>
        </p:nvSpPr>
        <p:spPr>
          <a:xfrm>
            <a:off x="4551807" y="9240199"/>
            <a:ext cx="1694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and Entropy</a:t>
            </a:r>
            <a:endParaRPr lang="en-AU" sz="1400" b="1" dirty="0"/>
          </a:p>
        </p:txBody>
      </p:sp>
      <p:cxnSp>
        <p:nvCxnSpPr>
          <p:cNvPr id="33" name="Curved Connector 32"/>
          <p:cNvCxnSpPr>
            <a:stCxn id="20" idx="2"/>
            <a:endCxn id="22" idx="0"/>
          </p:cNvCxnSpPr>
          <p:nvPr/>
        </p:nvCxnSpPr>
        <p:spPr>
          <a:xfrm rot="10800000" flipV="1">
            <a:off x="3705204" y="2205986"/>
            <a:ext cx="554846" cy="1163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1" idx="3"/>
            <a:endCxn id="24" idx="0"/>
          </p:cNvCxnSpPr>
          <p:nvPr/>
        </p:nvCxnSpPr>
        <p:spPr>
          <a:xfrm>
            <a:off x="6542644" y="2221852"/>
            <a:ext cx="610491" cy="11452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9" idx="0"/>
          </p:cNvCxnSpPr>
          <p:nvPr/>
        </p:nvCxnSpPr>
        <p:spPr>
          <a:xfrm flipH="1">
            <a:off x="3705203" y="3782616"/>
            <a:ext cx="1" cy="120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5" idx="0"/>
          </p:cNvCxnSpPr>
          <p:nvPr/>
        </p:nvCxnSpPr>
        <p:spPr>
          <a:xfrm>
            <a:off x="7153135" y="3782929"/>
            <a:ext cx="1" cy="120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20" idx="0"/>
          </p:cNvCxnSpPr>
          <p:nvPr/>
        </p:nvCxnSpPr>
        <p:spPr>
          <a:xfrm>
            <a:off x="5377944" y="949258"/>
            <a:ext cx="11153" cy="74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9" idx="2"/>
            <a:endCxn id="13" idx="1"/>
          </p:cNvCxnSpPr>
          <p:nvPr/>
        </p:nvCxnSpPr>
        <p:spPr>
          <a:xfrm rot="16200000" flipH="1">
            <a:off x="3557705" y="5659405"/>
            <a:ext cx="1120317" cy="8253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5" idx="2"/>
            <a:endCxn id="13" idx="3"/>
          </p:cNvCxnSpPr>
          <p:nvPr/>
        </p:nvCxnSpPr>
        <p:spPr>
          <a:xfrm rot="5400000">
            <a:off x="6129087" y="5608175"/>
            <a:ext cx="1120320" cy="9277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19" idx="0"/>
          </p:cNvCxnSpPr>
          <p:nvPr/>
        </p:nvCxnSpPr>
        <p:spPr>
          <a:xfrm>
            <a:off x="5377940" y="6826669"/>
            <a:ext cx="0" cy="103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26" idx="0"/>
          </p:cNvCxnSpPr>
          <p:nvPr/>
        </p:nvCxnSpPr>
        <p:spPr>
          <a:xfrm>
            <a:off x="5377940" y="8382487"/>
            <a:ext cx="21284" cy="79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3429582" y="28393"/>
            <a:ext cx="7162218" cy="6273800"/>
          </a:xfrm>
          <a:custGeom>
            <a:avLst/>
            <a:gdLst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045654 w 6542300"/>
              <a:gd name="connsiteY6" fmla="*/ 6273800 h 6273800"/>
              <a:gd name="connsiteX7" fmla="*/ 0 w 6542300"/>
              <a:gd name="connsiteY7" fmla="*/ 5228146 h 6273800"/>
              <a:gd name="connsiteX8" fmla="*/ 0 w 6542300"/>
              <a:gd name="connsiteY8" fmla="*/ 1045654 h 6273800"/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045654 w 6542300"/>
              <a:gd name="connsiteY6" fmla="*/ 6273800 h 6273800"/>
              <a:gd name="connsiteX7" fmla="*/ 1206500 w 6542300"/>
              <a:gd name="connsiteY7" fmla="*/ 4364546 h 6273800"/>
              <a:gd name="connsiteX8" fmla="*/ 0 w 6542300"/>
              <a:gd name="connsiteY8" fmla="*/ 1045654 h 6273800"/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794954 w 6542300"/>
              <a:gd name="connsiteY6" fmla="*/ 6121400 h 6273800"/>
              <a:gd name="connsiteX7" fmla="*/ 1206500 w 6542300"/>
              <a:gd name="connsiteY7" fmla="*/ 4364546 h 6273800"/>
              <a:gd name="connsiteX8" fmla="*/ 0 w 6542300"/>
              <a:gd name="connsiteY8" fmla="*/ 1045654 h 62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2300" h="6273800">
                <a:moveTo>
                  <a:pt x="0" y="1045654"/>
                </a:moveTo>
                <a:cubicBezTo>
                  <a:pt x="0" y="468155"/>
                  <a:pt x="468155" y="0"/>
                  <a:pt x="1045654" y="0"/>
                </a:cubicBezTo>
                <a:lnTo>
                  <a:pt x="5496646" y="0"/>
                </a:lnTo>
                <a:cubicBezTo>
                  <a:pt x="6074145" y="0"/>
                  <a:pt x="6542300" y="468155"/>
                  <a:pt x="6542300" y="1045654"/>
                </a:cubicBezTo>
                <a:lnTo>
                  <a:pt x="6542300" y="5228146"/>
                </a:lnTo>
                <a:cubicBezTo>
                  <a:pt x="6542300" y="5805645"/>
                  <a:pt x="6074145" y="6273800"/>
                  <a:pt x="5496646" y="6273800"/>
                </a:cubicBezTo>
                <a:lnTo>
                  <a:pt x="1794954" y="6121400"/>
                </a:lnTo>
                <a:cubicBezTo>
                  <a:pt x="1217455" y="6121400"/>
                  <a:pt x="1206500" y="4942045"/>
                  <a:pt x="1206500" y="4364546"/>
                </a:cubicBezTo>
                <a:cubicBezTo>
                  <a:pt x="1206500" y="2970382"/>
                  <a:pt x="0" y="2439818"/>
                  <a:pt x="0" y="1045654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1438724" y="2065634"/>
            <a:ext cx="1852956" cy="31303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38724" y="2065635"/>
                <a:ext cx="1852956" cy="338554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Features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24" y="2065635"/>
                <a:ext cx="185295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451926" y="2043908"/>
            <a:ext cx="1852956" cy="31304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451926" y="2043909"/>
                <a:ext cx="1852956" cy="338554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Features 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𝑋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26" y="2043909"/>
                <a:ext cx="1852956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7788726" y="251424"/>
            <a:ext cx="1852956" cy="31304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788726" y="251424"/>
                <a:ext cx="1852956" cy="338554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Labels  </a:t>
                </a:r>
                <a14:m>
                  <m:oMath xmlns:m="http://schemas.openxmlformats.org/officeDocument/2006/math">
                    <m:r>
                      <a:rPr lang="en-AU" sz="1600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𝐲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726" y="251424"/>
                <a:ext cx="1852956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1438725" y="251423"/>
            <a:ext cx="1852956" cy="31303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438725" y="251424"/>
                <a:ext cx="1852956" cy="338554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Locations </a:t>
                </a:r>
                <a14:m>
                  <m:oMath xmlns:m="http://schemas.openxmlformats.org/officeDocument/2006/math">
                    <m:r>
                      <a:rPr lang="en-AU" sz="16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25" y="251424"/>
                <a:ext cx="1852956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5451926" y="251422"/>
            <a:ext cx="1852956" cy="31304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451926" y="251423"/>
                <a:ext cx="1852956" cy="338554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Locations 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𝑃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926" y="251423"/>
                <a:ext cx="1852956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5369375" y="1049990"/>
            <a:ext cx="2018056" cy="52264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p:sp>
        <p:nvSpPr>
          <p:cNvPr id="31" name="Rounded Rectangle 30"/>
          <p:cNvSpPr/>
          <p:nvPr/>
        </p:nvSpPr>
        <p:spPr>
          <a:xfrm>
            <a:off x="3687266" y="1033124"/>
            <a:ext cx="1370356" cy="548515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687266" y="1033125"/>
                <a:ext cx="1370356" cy="553998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Whiten Parameters 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𝑤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66" y="1033125"/>
                <a:ext cx="1370356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1357457" y="1049989"/>
            <a:ext cx="2018056" cy="537518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p:sp>
        <p:nvSpPr>
          <p:cNvPr id="52" name="Rounded Rectangle 51"/>
          <p:cNvSpPr/>
          <p:nvPr/>
        </p:nvSpPr>
        <p:spPr>
          <a:xfrm>
            <a:off x="5565647" y="3050245"/>
            <a:ext cx="4226924" cy="2699107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p:sp>
        <p:nvSpPr>
          <p:cNvPr id="53" name="TextBox 52"/>
          <p:cNvSpPr txBox="1"/>
          <p:nvPr/>
        </p:nvSpPr>
        <p:spPr>
          <a:xfrm>
            <a:off x="5565646" y="2999496"/>
            <a:ext cx="4226922" cy="30777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Learner Cache</a:t>
            </a:r>
            <a:endParaRPr lang="en-AU" sz="1400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5828224" y="3410805"/>
            <a:ext cx="1850883" cy="34833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828224" y="3410805"/>
                <a:ext cx="18508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Hyperparameters 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𝜃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24" y="3410805"/>
                <a:ext cx="1850883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987" b="-1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/>
          <p:cNvSpPr/>
          <p:nvPr/>
        </p:nvSpPr>
        <p:spPr>
          <a:xfrm>
            <a:off x="5828224" y="3902360"/>
            <a:ext cx="2402165" cy="338884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815524" y="3902361"/>
                <a:ext cx="2402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Cholesky Decomposition 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524" y="3902361"/>
                <a:ext cx="2402165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761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5828224" y="4943741"/>
            <a:ext cx="3667365" cy="466459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828224" y="4943738"/>
                <a:ext cx="3667365" cy="476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Log Likelihood Hessian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𝜕</m:t>
                            </m:r>
                            <m:r>
                              <a:rPr lang="en-AU" sz="1600" b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𝐟</m:t>
                            </m:r>
                          </m:e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AU" sz="16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600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AU" sz="1600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𝐟</m:t>
                    </m:r>
                    <m:r>
                      <a:rPr lang="en-AU" sz="1600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))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24" y="4943738"/>
                <a:ext cx="3667365" cy="476284"/>
              </a:xfrm>
              <a:prstGeom prst="rect">
                <a:avLst/>
              </a:prstGeom>
              <a:blipFill rotWithShape="0">
                <a:blip r:embed="rId11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/>
          <p:cNvSpPr/>
          <p:nvPr/>
        </p:nvSpPr>
        <p:spPr>
          <a:xfrm>
            <a:off x="1438727" y="3250394"/>
            <a:ext cx="2427690" cy="1436958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p:sp>
        <p:nvSpPr>
          <p:cNvPr id="63" name="TextBox 62"/>
          <p:cNvSpPr txBox="1"/>
          <p:nvPr/>
        </p:nvSpPr>
        <p:spPr>
          <a:xfrm>
            <a:off x="1438725" y="3208705"/>
            <a:ext cx="2427688" cy="30777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Predictor Cache</a:t>
            </a:r>
            <a:endParaRPr lang="en-AU" sz="14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1693548" y="3620013"/>
            <a:ext cx="1736033" cy="34833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693548" y="3620013"/>
                <a:ext cx="17360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Features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548" y="3620013"/>
                <a:ext cx="1736033" cy="338554"/>
              </a:xfrm>
              <a:prstGeom prst="rect">
                <a:avLst/>
              </a:prstGeom>
              <a:blipFill rotWithShape="0">
                <a:blip r:embed="rId12"/>
                <a:stretch>
                  <a:fillRect l="-1053" b="-1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1693548" y="4065172"/>
            <a:ext cx="1958564" cy="338884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693548" y="4065174"/>
                <a:ext cx="19585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Inference Kernel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𝐾</m:t>
                        </m:r>
                      </m:e>
                      <m:sup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548" y="4065174"/>
                <a:ext cx="1958564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935" b="-1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5828222" y="4389923"/>
            <a:ext cx="3494446" cy="466459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828222" y="4389924"/>
                <a:ext cx="3494446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Log Likelihood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𝜕</m:t>
                        </m:r>
                        <m:r>
                          <a:rPr lang="en-AU" sz="1600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den>
                    </m:f>
                    <m:r>
                      <m:rPr>
                        <m:sty m:val="p"/>
                      </m:rPr>
                      <a:rPr lang="en-AU" sz="16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600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AU" sz="1600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𝐟</m:t>
                    </m:r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))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222" y="4389924"/>
                <a:ext cx="3494446" cy="454355"/>
              </a:xfrm>
              <a:prstGeom prst="rect">
                <a:avLst/>
              </a:prstGeom>
              <a:blipFill rotWithShape="0">
                <a:blip r:embed="rId14"/>
                <a:stretch>
                  <a:fillRect l="-524" b="-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/>
          <p:cNvSpPr/>
          <p:nvPr/>
        </p:nvSpPr>
        <p:spPr>
          <a:xfrm>
            <a:off x="1527820" y="6517088"/>
            <a:ext cx="2291952" cy="384997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1527820" y="6517085"/>
                <a:ext cx="2291952" cy="338554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Expectance  </a:t>
                </a:r>
                <a14:m>
                  <m:oMath xmlns:m="http://schemas.openxmlformats.org/officeDocument/2006/math">
                    <m:r>
                      <a:rPr lang="en-A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𝔼</m:t>
                    </m:r>
                    <m:sSup>
                      <m:sSupPr>
                        <m:ctrlP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[</m:t>
                        </m:r>
                        <m:r>
                          <a:rPr lang="en-AU" sz="1600" b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e>
                      <m:sup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6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820" y="6517085"/>
                <a:ext cx="2291952" cy="3385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4217870" y="6910543"/>
            <a:ext cx="2291952" cy="384997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4217870" y="6910541"/>
                <a:ext cx="2291952" cy="338554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Covariance  </a:t>
                </a:r>
                <a14:m>
                  <m:oMath xmlns:m="http://schemas.openxmlformats.org/officeDocument/2006/math">
                    <m:r>
                      <a:rPr lang="en-AU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𝕍</m:t>
                    </m:r>
                    <m:sSup>
                      <m:sSupPr>
                        <m:ctrlP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[</m:t>
                        </m:r>
                        <m:r>
                          <a:rPr lang="en-AU" sz="1600" b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e>
                      <m:sup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600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70" y="6910541"/>
                <a:ext cx="2291952" cy="33855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/>
          <p:cNvSpPr/>
          <p:nvPr/>
        </p:nvSpPr>
        <p:spPr>
          <a:xfrm>
            <a:off x="7952100" y="6772113"/>
            <a:ext cx="1526213" cy="651437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7952100" y="6772114"/>
                <a:ext cx="1526213" cy="59343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A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AU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AU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100" y="6772114"/>
                <a:ext cx="1526213" cy="5934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ounded Rectangle 77"/>
          <p:cNvSpPr/>
          <p:nvPr/>
        </p:nvSpPr>
        <p:spPr>
          <a:xfrm>
            <a:off x="7701534" y="8260883"/>
            <a:ext cx="2041101" cy="64920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7701534" y="8260883"/>
                <a:ext cx="2041101" cy="59343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lang="en-A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600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𝛑</m:t>
                            </m:r>
                          </m:e>
                          <m:sub>
                            <m:r>
                              <a:rPr lang="en-A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534" y="8260883"/>
                <a:ext cx="2041101" cy="5934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>
          <a:xfrm>
            <a:off x="7651384" y="9889984"/>
            <a:ext cx="2151407" cy="575009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651384" y="9889981"/>
                <a:ext cx="2151407" cy="59343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Predicted Query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lang="en-A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𝔼</m:t>
                            </m:r>
                            <m:r>
                              <a:rPr lang="en-A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[</m:t>
                            </m:r>
                            <m:r>
                              <a:rPr lang="en-A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A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]</m:t>
                        </m:r>
                        <m:r>
                          <a:rPr lang="en-AU" sz="1600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</m:oMath>
                </a14:m>
                <a:endParaRPr lang="en-AU" sz="1600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99" y="9889982"/>
                <a:ext cx="2151407" cy="5934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4132305" y="9925616"/>
            <a:ext cx="3083677" cy="31303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4132305" y="9925617"/>
                <a:ext cx="3083677" cy="338554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Prediction Information Entropy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6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PIE</m:t>
                        </m:r>
                      </m:sub>
                    </m:sSub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05" y="9925617"/>
                <a:ext cx="3083677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5565648" y="8415950"/>
            <a:ext cx="1797701" cy="77967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5565648" y="8415956"/>
                <a:ext cx="1797701" cy="769441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Linearised Model Differential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6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LMDE</m:t>
                        </m:r>
                      </m:sub>
                    </m:sSub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48" y="8415956"/>
                <a:ext cx="1797701" cy="76944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647195" y="9713970"/>
            <a:ext cx="2004917" cy="79457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1647195" y="9713977"/>
                <a:ext cx="2004917" cy="769441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Monte Carlo Prediction Information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6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MCPIE</m:t>
                        </m:r>
                      </m:sub>
                    </m:sSub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95" y="9713977"/>
                <a:ext cx="2004917" cy="76944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>
            <a:off x="7718056" y="1715865"/>
            <a:ext cx="2018056" cy="1013092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7718056" y="1715871"/>
                <a:ext cx="201805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Classifier Training through Maximised Log Marginal Likelihood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60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600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056" y="1715871"/>
                <a:ext cx="2018056" cy="984885"/>
              </a:xfrm>
              <a:prstGeom prst="rect">
                <a:avLst/>
              </a:prstGeom>
              <a:blipFill rotWithShape="0">
                <a:blip r:embed="rId23"/>
                <a:stretch>
                  <a:fillRect t="-617" b="-4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/>
          <p:cNvSpPr/>
          <p:nvPr/>
        </p:nvSpPr>
        <p:spPr>
          <a:xfrm>
            <a:off x="4166185" y="8445839"/>
            <a:ext cx="1046454" cy="1191623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4166185" y="8445840"/>
                <a:ext cx="1046454" cy="1200329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Function Differential Entropy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60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LFDE</m:t>
                        </m:r>
                      </m:sub>
                    </m:sSub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185" y="8445840"/>
                <a:ext cx="1046454" cy="1200329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/>
          <p:cNvSpPr/>
          <p:nvPr/>
        </p:nvSpPr>
        <p:spPr>
          <a:xfrm>
            <a:off x="1523882" y="8099232"/>
            <a:ext cx="2256745" cy="360805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1523882" y="8099230"/>
                <a:ext cx="2256745" cy="399148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Draws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Pre>
                          <m:sPrePr>
                            <m:ctrlP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PrePr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r>
                              <a:rPr lang="en-AU" sz="1600" b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𝐟</m:t>
                            </m:r>
                          </m:e>
                        </m:sPr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𝑠</m:t>
                        </m:r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r>
                          <a:rPr lang="en-A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82" y="8099230"/>
                <a:ext cx="2256745" cy="39914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1523882" y="8910091"/>
            <a:ext cx="2256745" cy="360805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1523882" y="8910089"/>
                <a:ext cx="2256745" cy="399148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Label Draws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Pre>
                          <m:sPrePr>
                            <m:ctrlP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PrePr>
                          <m:sub>
                            <m:r>
                              <a:rPr lang="en-AU" sz="1600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r>
                              <a:rPr lang="en-AU" sz="1600" b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𝐲</m:t>
                            </m:r>
                          </m:e>
                        </m:sPr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𝑠</m:t>
                        </m:r>
                        <m:r>
                          <a:rPr lang="en-AU" sz="1600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r>
                          <a:rPr lang="en-A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AU" sz="1600" b="1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82" y="8910089"/>
                <a:ext cx="2256745" cy="39914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urved Connector 110"/>
          <p:cNvCxnSpPr>
            <a:stCxn id="14" idx="2"/>
          </p:cNvCxnSpPr>
          <p:nvPr/>
        </p:nvCxnSpPr>
        <p:spPr>
          <a:xfrm>
            <a:off x="6378403" y="564463"/>
            <a:ext cx="0" cy="48553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endCxn id="9" idx="0"/>
          </p:cNvCxnSpPr>
          <p:nvPr/>
        </p:nvCxnSpPr>
        <p:spPr>
          <a:xfrm>
            <a:off x="6378403" y="1573215"/>
            <a:ext cx="1" cy="4706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16" idx="1"/>
            <a:endCxn id="32" idx="3"/>
          </p:cNvCxnSpPr>
          <p:nvPr/>
        </p:nvCxnSpPr>
        <p:spPr>
          <a:xfrm flipH="1" flipV="1">
            <a:off x="5057622" y="1310124"/>
            <a:ext cx="311753" cy="118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2" idx="1"/>
            <a:endCxn id="50" idx="3"/>
          </p:cNvCxnSpPr>
          <p:nvPr/>
        </p:nvCxnSpPr>
        <p:spPr>
          <a:xfrm flipH="1">
            <a:off x="3375513" y="1310124"/>
            <a:ext cx="311753" cy="86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12" idx="2"/>
          </p:cNvCxnSpPr>
          <p:nvPr/>
        </p:nvCxnSpPr>
        <p:spPr>
          <a:xfrm>
            <a:off x="2365204" y="564462"/>
            <a:ext cx="1281" cy="48553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endCxn id="4" idx="0"/>
          </p:cNvCxnSpPr>
          <p:nvPr/>
        </p:nvCxnSpPr>
        <p:spPr>
          <a:xfrm flipH="1">
            <a:off x="2365205" y="1573213"/>
            <a:ext cx="1283" cy="4924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7" idx="2"/>
            <a:endCxn id="62" idx="1"/>
          </p:cNvCxnSpPr>
          <p:nvPr/>
        </p:nvCxnSpPr>
        <p:spPr>
          <a:xfrm rot="5400000">
            <a:off x="1119623" y="2723294"/>
            <a:ext cx="1564684" cy="926475"/>
          </a:xfrm>
          <a:prstGeom prst="curvedConnector4">
            <a:avLst>
              <a:gd name="adj1" fmla="val 27041"/>
              <a:gd name="adj2" fmla="val 124674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8" idx="2"/>
            <a:endCxn id="62" idx="0"/>
          </p:cNvCxnSpPr>
          <p:nvPr/>
        </p:nvCxnSpPr>
        <p:spPr>
          <a:xfrm rot="5400000">
            <a:off x="4068763" y="940755"/>
            <a:ext cx="893446" cy="3725834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10" idx="2"/>
            <a:endCxn id="89" idx="0"/>
          </p:cNvCxnSpPr>
          <p:nvPr/>
        </p:nvCxnSpPr>
        <p:spPr>
          <a:xfrm>
            <a:off x="8715204" y="564464"/>
            <a:ext cx="11880" cy="115140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8" idx="3"/>
            <a:endCxn id="89" idx="1"/>
          </p:cNvCxnSpPr>
          <p:nvPr/>
        </p:nvCxnSpPr>
        <p:spPr>
          <a:xfrm>
            <a:off x="7304882" y="2200428"/>
            <a:ext cx="413174" cy="788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88" idx="2"/>
            <a:endCxn id="52" idx="0"/>
          </p:cNvCxnSpPr>
          <p:nvPr/>
        </p:nvCxnSpPr>
        <p:spPr>
          <a:xfrm rot="5400000">
            <a:off x="8042457" y="2365609"/>
            <a:ext cx="321285" cy="1047979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62" idx="2"/>
            <a:endCxn id="73" idx="0"/>
          </p:cNvCxnSpPr>
          <p:nvPr/>
        </p:nvCxnSpPr>
        <p:spPr>
          <a:xfrm>
            <a:off x="2652572" y="4687352"/>
            <a:ext cx="21224" cy="182973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52" idx="1"/>
            <a:endCxn id="73" idx="3"/>
          </p:cNvCxnSpPr>
          <p:nvPr/>
        </p:nvCxnSpPr>
        <p:spPr>
          <a:xfrm rot="10800000" flipV="1">
            <a:off x="3819773" y="4399798"/>
            <a:ext cx="1745875" cy="2286563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52" idx="2"/>
            <a:endCxn id="74" idx="0"/>
          </p:cNvCxnSpPr>
          <p:nvPr/>
        </p:nvCxnSpPr>
        <p:spPr>
          <a:xfrm rot="5400000">
            <a:off x="5940883" y="5172315"/>
            <a:ext cx="1161189" cy="2315262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62" idx="2"/>
            <a:endCxn id="74" idx="0"/>
          </p:cNvCxnSpPr>
          <p:nvPr/>
        </p:nvCxnSpPr>
        <p:spPr>
          <a:xfrm rot="16200000" flipH="1">
            <a:off x="2896616" y="4443310"/>
            <a:ext cx="2223189" cy="271127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52" idx="2"/>
            <a:endCxn id="77" idx="0"/>
          </p:cNvCxnSpPr>
          <p:nvPr/>
        </p:nvCxnSpPr>
        <p:spPr>
          <a:xfrm rot="16200000" flipH="1">
            <a:off x="7685777" y="5742684"/>
            <a:ext cx="1022762" cy="1036098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stCxn id="62" idx="3"/>
            <a:endCxn id="76" idx="1"/>
          </p:cNvCxnSpPr>
          <p:nvPr/>
        </p:nvCxnSpPr>
        <p:spPr>
          <a:xfrm>
            <a:off x="3866416" y="3968873"/>
            <a:ext cx="4085683" cy="3128958"/>
          </a:xfrm>
          <a:prstGeom prst="curvedConnector3">
            <a:avLst>
              <a:gd name="adj1" fmla="val 3881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72" idx="2"/>
            <a:endCxn id="93" idx="0"/>
          </p:cNvCxnSpPr>
          <p:nvPr/>
        </p:nvCxnSpPr>
        <p:spPr>
          <a:xfrm flipH="1">
            <a:off x="2652255" y="6902085"/>
            <a:ext cx="21541" cy="1197145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74" idx="1"/>
            <a:endCxn id="93" idx="0"/>
          </p:cNvCxnSpPr>
          <p:nvPr/>
        </p:nvCxnSpPr>
        <p:spPr>
          <a:xfrm rot="10800000" flipV="1">
            <a:off x="2652256" y="7103042"/>
            <a:ext cx="1565615" cy="996188"/>
          </a:xfrm>
          <a:prstGeom prst="curvedConnector2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93" idx="2"/>
            <a:endCxn id="95" idx="0"/>
          </p:cNvCxnSpPr>
          <p:nvPr/>
        </p:nvCxnSpPr>
        <p:spPr>
          <a:xfrm>
            <a:off x="2652255" y="8498378"/>
            <a:ext cx="0" cy="411711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94" idx="2"/>
            <a:endCxn id="87" idx="0"/>
          </p:cNvCxnSpPr>
          <p:nvPr/>
        </p:nvCxnSpPr>
        <p:spPr>
          <a:xfrm flipH="1">
            <a:off x="2649654" y="9270896"/>
            <a:ext cx="2601" cy="443081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72" idx="2"/>
            <a:endCxn id="90" idx="0"/>
          </p:cNvCxnSpPr>
          <p:nvPr/>
        </p:nvCxnSpPr>
        <p:spPr>
          <a:xfrm rot="16200000" flipH="1">
            <a:off x="2909726" y="6666153"/>
            <a:ext cx="1543755" cy="2015616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74" idx="2"/>
            <a:endCxn id="90" idx="3"/>
          </p:cNvCxnSpPr>
          <p:nvPr/>
        </p:nvCxnSpPr>
        <p:spPr>
          <a:xfrm rot="5400000">
            <a:off x="4415186" y="8092991"/>
            <a:ext cx="1746112" cy="151208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72" idx="2"/>
            <a:endCxn id="84" idx="0"/>
          </p:cNvCxnSpPr>
          <p:nvPr/>
        </p:nvCxnSpPr>
        <p:spPr>
          <a:xfrm rot="16200000" flipH="1">
            <a:off x="3812212" y="5763670"/>
            <a:ext cx="1513869" cy="3790699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5" idx="3"/>
            <a:endCxn id="84" idx="3"/>
          </p:cNvCxnSpPr>
          <p:nvPr/>
        </p:nvCxnSpPr>
        <p:spPr>
          <a:xfrm>
            <a:off x="6509822" y="7079818"/>
            <a:ext cx="853527" cy="1725967"/>
          </a:xfrm>
          <a:prstGeom prst="curvedConnector3">
            <a:avLst>
              <a:gd name="adj1" fmla="val 126783"/>
            </a:avLst>
          </a:prstGeom>
          <a:ln>
            <a:solidFill>
              <a:srgbClr val="00B0F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73" idx="2"/>
            <a:endCxn id="79" idx="0"/>
          </p:cNvCxnSpPr>
          <p:nvPr/>
        </p:nvCxnSpPr>
        <p:spPr>
          <a:xfrm rot="16200000" flipH="1">
            <a:off x="4995318" y="4534116"/>
            <a:ext cx="1405244" cy="6048289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urved Connector 179"/>
          <p:cNvCxnSpPr>
            <a:stCxn id="76" idx="2"/>
            <a:endCxn id="79" idx="0"/>
          </p:cNvCxnSpPr>
          <p:nvPr/>
        </p:nvCxnSpPr>
        <p:spPr>
          <a:xfrm>
            <a:off x="8715207" y="7423550"/>
            <a:ext cx="6878" cy="83733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78" idx="2"/>
            <a:endCxn id="80" idx="0"/>
          </p:cNvCxnSpPr>
          <p:nvPr/>
        </p:nvCxnSpPr>
        <p:spPr>
          <a:xfrm>
            <a:off x="8722085" y="8910089"/>
            <a:ext cx="5002" cy="979895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stCxn id="78" idx="2"/>
            <a:endCxn id="83" idx="0"/>
          </p:cNvCxnSpPr>
          <p:nvPr/>
        </p:nvCxnSpPr>
        <p:spPr>
          <a:xfrm rot="5400000">
            <a:off x="6690351" y="7893883"/>
            <a:ext cx="1015528" cy="3047941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357457" y="1049992"/>
            <a:ext cx="201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Query Feature Extraction &amp; Whitening</a:t>
            </a:r>
            <a:endParaRPr lang="en-AU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369375" y="1049992"/>
            <a:ext cx="201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>
                <a:latin typeface="Helvetica" panose="020B0604020202020204" pitchFamily="34" charset="0"/>
                <a:cs typeface="Helvetica" panose="020B0604020202020204" pitchFamily="34" charset="0"/>
              </a:rPr>
              <a:t>Training Feature Extraction &amp; Whitening</a:t>
            </a:r>
            <a:endParaRPr lang="en-AU" sz="1400" b="1" dirty="0"/>
          </a:p>
        </p:txBody>
      </p:sp>
      <p:cxnSp>
        <p:nvCxnSpPr>
          <p:cNvPr id="186" name="Curved Connector 185"/>
          <p:cNvCxnSpPr>
            <a:stCxn id="75" idx="3"/>
            <a:endCxn id="76" idx="1"/>
          </p:cNvCxnSpPr>
          <p:nvPr/>
        </p:nvCxnSpPr>
        <p:spPr>
          <a:xfrm>
            <a:off x="6509822" y="7079818"/>
            <a:ext cx="1442278" cy="18014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129</Words>
  <Application>Microsoft Office PowerPoint</Application>
  <PresentationFormat>Custom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Hsu</dc:creator>
  <cp:lastModifiedBy>Kelvin Hsu</cp:lastModifiedBy>
  <cp:revision>204</cp:revision>
  <cp:lastPrinted>2015-09-14T10:14:24Z</cp:lastPrinted>
  <dcterms:created xsi:type="dcterms:W3CDTF">2015-04-29T08:37:18Z</dcterms:created>
  <dcterms:modified xsi:type="dcterms:W3CDTF">2015-09-14T10:16:26Z</dcterms:modified>
</cp:coreProperties>
</file>