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3" r:id="rId4"/>
    <p:sldId id="262" r:id="rId5"/>
    <p:sldId id="264" r:id="rId6"/>
    <p:sldId id="266" r:id="rId7"/>
    <p:sldId id="267" r:id="rId8"/>
    <p:sldId id="268" r:id="rId9"/>
    <p:sldId id="261" r:id="rId10"/>
    <p:sldId id="259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FFF"/>
    <a:srgbClr val="E20071"/>
    <a:srgbClr val="E20087"/>
    <a:srgbClr val="FFABCB"/>
    <a:srgbClr val="EF720B"/>
    <a:srgbClr val="F79B4F"/>
    <a:srgbClr val="6F4001"/>
    <a:srgbClr val="CC9900"/>
    <a:srgbClr val="F7E289"/>
    <a:srgbClr val="FF9E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791" autoAdjust="0"/>
  </p:normalViewPr>
  <p:slideViewPr>
    <p:cSldViewPr>
      <p:cViewPr varScale="1">
        <p:scale>
          <a:sx n="90" d="100"/>
          <a:sy n="90" d="100"/>
        </p:scale>
        <p:origin x="7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11159-04AA-4CC9-AD32-0CFBE0503CBD}" type="datetimeFigureOut">
              <a:rPr lang="en-AU" smtClean="0"/>
              <a:t>13/10/2015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4C87A-AE94-4D37-8FC3-8CD0045DD4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1139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aseline="0" dirty="0" smtClean="0"/>
              <a:t>I want to start of by asking: How much of the ocean do you think we have mapped?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4C87A-AE94-4D37-8FC3-8CD0045DD4A4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9786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There</a:t>
            </a:r>
            <a:r>
              <a:rPr lang="en-AU" baseline="0" dirty="0" smtClean="0"/>
              <a:t> is this general consensus that we have only explored 5% of the seafloor, leaving 95% of the ocean a mystery.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4C87A-AE94-4D37-8FC3-8CD0045DD4A4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1937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But actually,</a:t>
            </a:r>
            <a:r>
              <a:rPr lang="en-AU" baseline="0" dirty="0" smtClean="0"/>
              <a:t> we do have a map of the entire ocean floor through satellite observations, just at a very crude resolution of 5 km.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4C87A-AE94-4D37-8FC3-8CD0045DD4A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2882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If we want maps</a:t>
            </a:r>
            <a:r>
              <a:rPr lang="en-AU" baseline="0" dirty="0" smtClean="0"/>
              <a:t> at higher resolutions, we still have around 10% to 15% covered, which is about the size of Africa. But that’s just the structural features of the seafloor, which we call Bathymetric features.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4C87A-AE94-4D37-8FC3-8CD0045DD4A4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4282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aseline="0" dirty="0" smtClean="0"/>
              <a:t>But that’s not really THAT cool. What we really want to know about are the exotic creatures and funny looking </a:t>
            </a:r>
            <a:r>
              <a:rPr lang="en-AU" baseline="0" dirty="0" err="1" smtClean="0"/>
              <a:t>fishies</a:t>
            </a:r>
            <a:r>
              <a:rPr lang="en-AU" baseline="0" dirty="0" smtClean="0"/>
              <a:t> and the environmental habitats they live in. We call these Benthic Habitats.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4C87A-AE94-4D37-8FC3-8CD0045DD4A4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9067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So</a:t>
            </a:r>
            <a:r>
              <a:rPr lang="en-AU" baseline="0" dirty="0" smtClean="0"/>
              <a:t> how much of those habitat areas have we actually visited?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4C87A-AE94-4D37-8FC3-8CD0045DD4A4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9334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And the answer is,</a:t>
            </a:r>
            <a:r>
              <a:rPr lang="en-AU" baseline="0" dirty="0" smtClean="0"/>
              <a:t> only 0.05%! Clearly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4C87A-AE94-4D37-8FC3-8CD0045DD4A4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7649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680310"/>
            <a:ext cx="8246070" cy="763525"/>
          </a:xfrm>
          <a:effectLst>
            <a:outerShdw blurRad="50800" dist="25400" dir="2700000" algn="tl" rotWithShape="0">
              <a:srgbClr val="002060">
                <a:alpha val="56000"/>
              </a:srgb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1443835"/>
            <a:ext cx="6400800" cy="610820"/>
          </a:xfrm>
        </p:spPr>
        <p:txBody>
          <a:bodyPr>
            <a:normAutofit/>
          </a:bodyPr>
          <a:lstStyle>
            <a:lvl1pPr marL="0" indent="0" algn="l">
              <a:buNone/>
              <a:defRPr sz="260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91130"/>
            <a:ext cx="8246070" cy="610820"/>
          </a:xfrm>
          <a:effectLst>
            <a:outerShdw blurRad="50800" dist="25400" dir="2700000" algn="ctr" rotWithShape="0">
              <a:srgbClr val="002060">
                <a:alpha val="82000"/>
              </a:srgb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054655"/>
            <a:ext cx="8246070" cy="4123035"/>
          </a:xfrm>
        </p:spPr>
        <p:txBody>
          <a:bodyPr/>
          <a:lstStyle>
            <a:lvl1pPr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605" y="527605"/>
            <a:ext cx="7168900" cy="684885"/>
          </a:xfrm>
          <a:effectLst>
            <a:outerShdw blurRad="50800" dist="25400" dir="2700000" algn="ctr" rotWithShape="0">
              <a:srgbClr val="002060">
                <a:alpha val="60000"/>
              </a:srgb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0605" y="1443835"/>
            <a:ext cx="7168900" cy="4275740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369770"/>
            <a:ext cx="8076895" cy="532180"/>
          </a:xfrm>
          <a:effectLst>
            <a:outerShdw blurRad="50800" dist="25400" dir="2700000" algn="ctr" rotWithShape="0">
              <a:srgbClr val="002060">
                <a:alpha val="75000"/>
              </a:srgb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670" y="2054655"/>
            <a:ext cx="3817625" cy="773424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70" y="2818180"/>
            <a:ext cx="3817625" cy="303505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410" y="2054655"/>
            <a:ext cx="3817625" cy="773424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410" y="2818180"/>
            <a:ext cx="3817625" cy="303505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>
                <a:solidFill>
                  <a:srgbClr val="002060"/>
                </a:solidFill>
              </a:defRPr>
            </a:lvl2pPr>
            <a:lvl3pPr>
              <a:defRPr sz="1800">
                <a:solidFill>
                  <a:srgbClr val="002060"/>
                </a:solidFill>
              </a:defRPr>
            </a:lvl3pPr>
            <a:lvl4pPr>
              <a:defRPr sz="16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527605"/>
            <a:ext cx="8093365" cy="9162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Informative Seafloor Exploration</a:t>
            </a:r>
            <a:r>
              <a:rPr lang="en-US" dirty="0"/>
              <a:t> </a:t>
            </a:r>
            <a:r>
              <a:rPr lang="en-US" dirty="0" smtClean="0"/>
              <a:t>for</a:t>
            </a:r>
            <a:br>
              <a:rPr lang="en-US" dirty="0" smtClean="0"/>
            </a:br>
            <a:r>
              <a:rPr lang="en-US" dirty="0" smtClean="0"/>
              <a:t>Benthic Habitat Mapping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1443835"/>
            <a:ext cx="8080555" cy="45811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Kelvin Hsu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Effective Presentations</a:t>
            </a:r>
          </a:p>
          <a:p>
            <a:r>
              <a:rPr lang="en-US" dirty="0" smtClean="0"/>
              <a:t>Using Awesome Backgrounds</a:t>
            </a:r>
          </a:p>
          <a:p>
            <a:r>
              <a:rPr lang="en-US" dirty="0" smtClean="0"/>
              <a:t>Engage your Audience</a:t>
            </a:r>
          </a:p>
          <a:p>
            <a:r>
              <a:rPr lang="en-US" dirty="0" smtClean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Feature 1</a:t>
            </a:r>
          </a:p>
          <a:p>
            <a:r>
              <a:rPr lang="en-US" dirty="0" smtClean="0"/>
              <a:t>Feature 2</a:t>
            </a:r>
          </a:p>
          <a:p>
            <a:r>
              <a:rPr lang="en-US" dirty="0" smtClean="0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much of the </a:t>
            </a:r>
            <a:r>
              <a:rPr lang="en-US" dirty="0" smtClean="0"/>
              <a:t>ocean 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seafloor have </a:t>
            </a:r>
            <a:r>
              <a:rPr lang="en-US" dirty="0"/>
              <a:t>we mapped?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40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much of the ocean  </a:t>
            </a:r>
            <a:br>
              <a:rPr lang="en-US" dirty="0"/>
            </a:br>
            <a:r>
              <a:rPr lang="en-US" dirty="0"/>
              <a:t>seafloor have we mapped?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“95% of the ocean remains unexplored”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258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much of the ocean  </a:t>
            </a:r>
            <a:br>
              <a:rPr lang="en-US" dirty="0"/>
            </a:br>
            <a:r>
              <a:rPr lang="en-US" dirty="0"/>
              <a:t>seafloor have we mapped?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strike="sngStrike" dirty="0"/>
              <a:t>95% of the ocean remains unexplored</a:t>
            </a:r>
            <a:r>
              <a:rPr lang="en-US" dirty="0" smtClean="0"/>
              <a:t>”</a:t>
            </a:r>
          </a:p>
          <a:p>
            <a:r>
              <a:rPr lang="en-US" dirty="0"/>
              <a:t>100% mapped at resolution of 5 km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60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much of the ocean  </a:t>
            </a:r>
            <a:br>
              <a:rPr lang="en-US" dirty="0"/>
            </a:br>
            <a:r>
              <a:rPr lang="en-US" dirty="0"/>
              <a:t>seafloor have we mapped?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strike="sngStrike" dirty="0"/>
              <a:t>95% of the ocean remains unexplored</a:t>
            </a:r>
            <a:r>
              <a:rPr lang="en-US" dirty="0" smtClean="0"/>
              <a:t>”</a:t>
            </a:r>
          </a:p>
          <a:p>
            <a:r>
              <a:rPr lang="en-US" dirty="0"/>
              <a:t>100% mapped at resolution of 5 </a:t>
            </a:r>
            <a:r>
              <a:rPr lang="en-US" dirty="0" smtClean="0"/>
              <a:t>km</a:t>
            </a:r>
          </a:p>
          <a:p>
            <a:r>
              <a:rPr lang="en-US" dirty="0" smtClean="0"/>
              <a:t>10% to 15% mapped at resolution of 100 m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395" y="2665475"/>
            <a:ext cx="1517290" cy="151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58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much of the ocean  </a:t>
            </a:r>
            <a:br>
              <a:rPr lang="en-US" dirty="0"/>
            </a:br>
            <a:r>
              <a:rPr lang="en-US" dirty="0"/>
              <a:t>seafloor have we mapped?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strike="sngStrike" dirty="0"/>
              <a:t>95% of the ocean remains unexplored</a:t>
            </a:r>
            <a:r>
              <a:rPr lang="en-US" dirty="0" smtClean="0"/>
              <a:t>”</a:t>
            </a:r>
          </a:p>
          <a:p>
            <a:r>
              <a:rPr lang="en-US" dirty="0"/>
              <a:t>100% mapped at resolution of 5 </a:t>
            </a:r>
            <a:r>
              <a:rPr lang="en-US" dirty="0" smtClean="0"/>
              <a:t>km</a:t>
            </a:r>
          </a:p>
          <a:p>
            <a:r>
              <a:rPr lang="en-US" dirty="0" smtClean="0"/>
              <a:t>10% to 15% mapped at resolution of 100 m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395" y="2665475"/>
            <a:ext cx="1517290" cy="1517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4843740"/>
            <a:ext cx="4133545" cy="184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98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much of the ocean  </a:t>
            </a:r>
            <a:br>
              <a:rPr lang="en-US" dirty="0"/>
            </a:br>
            <a:r>
              <a:rPr lang="en-US" dirty="0"/>
              <a:t>seafloor have we mapped?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strike="sngStrike" dirty="0"/>
              <a:t>95% of the ocean remains unexplored</a:t>
            </a:r>
            <a:r>
              <a:rPr lang="en-US" dirty="0" smtClean="0"/>
              <a:t>”</a:t>
            </a:r>
          </a:p>
          <a:p>
            <a:r>
              <a:rPr lang="en-US" dirty="0"/>
              <a:t>100% mapped at resolution of 5 </a:t>
            </a:r>
            <a:r>
              <a:rPr lang="en-US" dirty="0" smtClean="0"/>
              <a:t>km</a:t>
            </a:r>
          </a:p>
          <a:p>
            <a:r>
              <a:rPr lang="en-US" dirty="0" smtClean="0"/>
              <a:t>10% to 15% mapped at resolution of 100 m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395" y="2665475"/>
            <a:ext cx="1517290" cy="1517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4843740"/>
            <a:ext cx="4133545" cy="18463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512" y="4345230"/>
            <a:ext cx="3125173" cy="234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38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much of the ocean  </a:t>
            </a:r>
            <a:br>
              <a:rPr lang="en-US" dirty="0"/>
            </a:br>
            <a:r>
              <a:rPr lang="en-US" dirty="0"/>
              <a:t>seafloor have we mapped?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strike="sngStrike" dirty="0"/>
              <a:t>95% of the ocean remains unexplored</a:t>
            </a:r>
            <a:r>
              <a:rPr lang="en-US" dirty="0" smtClean="0"/>
              <a:t>”</a:t>
            </a:r>
          </a:p>
          <a:p>
            <a:r>
              <a:rPr lang="en-US" dirty="0"/>
              <a:t>100% mapped at resolution of 5 </a:t>
            </a:r>
            <a:r>
              <a:rPr lang="en-US" dirty="0" smtClean="0"/>
              <a:t>km</a:t>
            </a:r>
          </a:p>
          <a:p>
            <a:r>
              <a:rPr lang="en-US" dirty="0" smtClean="0"/>
              <a:t>10% to 15% mapped at resolution of 100 m</a:t>
            </a:r>
          </a:p>
          <a:p>
            <a:r>
              <a:rPr lang="en-US" dirty="0"/>
              <a:t>Less than 0.05% actually visited!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395" y="2665475"/>
            <a:ext cx="1517290" cy="1517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4843740"/>
            <a:ext cx="4133545" cy="18463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512" y="4345230"/>
            <a:ext cx="3125173" cy="234482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640935" y="3887115"/>
            <a:ext cx="916230" cy="2956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37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Benthic </a:t>
            </a:r>
            <a:br>
              <a:rPr lang="en-US" dirty="0" smtClean="0"/>
            </a:br>
            <a:r>
              <a:rPr lang="en-US" dirty="0" smtClean="0"/>
              <a:t>Habitat </a:t>
            </a:r>
            <a:br>
              <a:rPr lang="en-US" dirty="0" smtClean="0"/>
            </a:br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869" y="3505352"/>
            <a:ext cx="5539882" cy="31174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49" y="222195"/>
            <a:ext cx="5539881" cy="311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6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2758</TotalTime>
  <Words>398</Words>
  <Application>Microsoft Office PowerPoint</Application>
  <PresentationFormat>On-screen Show (4:3)</PresentationFormat>
  <Paragraphs>62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Informative Seafloor Exploration for Benthic Habitat Mapping</vt:lpstr>
      <vt:lpstr>How much of the ocean   seafloor have we mapped?</vt:lpstr>
      <vt:lpstr>How much of the ocean   seafloor have we mapped?</vt:lpstr>
      <vt:lpstr>How much of the ocean   seafloor have we mapped?</vt:lpstr>
      <vt:lpstr>How much of the ocean   seafloor have we mapped?</vt:lpstr>
      <vt:lpstr>How much of the ocean   seafloor have we mapped?</vt:lpstr>
      <vt:lpstr>How much of the ocean   seafloor have we mapped?</vt:lpstr>
      <vt:lpstr>How much of the ocean   seafloor have we mapped?</vt:lpstr>
      <vt:lpstr>Benthic  Habitat  Mapping</vt:lpstr>
      <vt:lpstr>Slide Title</vt:lpstr>
      <vt:lpstr>Slide Title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Kelvin Hsu</cp:lastModifiedBy>
  <cp:revision>65</cp:revision>
  <dcterms:created xsi:type="dcterms:W3CDTF">2013-08-21T19:17:07Z</dcterms:created>
  <dcterms:modified xsi:type="dcterms:W3CDTF">2015-10-13T08:50:12Z</dcterms:modified>
</cp:coreProperties>
</file>