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0" r:id="rId3"/>
    <p:sldId id="311" r:id="rId4"/>
    <p:sldId id="331" r:id="rId5"/>
    <p:sldId id="332" r:id="rId6"/>
    <p:sldId id="333" r:id="rId7"/>
    <p:sldId id="334" r:id="rId8"/>
    <p:sldId id="33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others\prolect%201\Mash%20up%20Bowl%20March%20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Mash%20up%20Bowl%20March%202024%20(version%202).xlsb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Mash%20up%20Bowl%20March%202024%20(version%202).xlsb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others\prolect%201\Mash%20up%20Bowl%20March%2020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others\prolect%201\Mash%20up%20Bowl%20March%20202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others\prolect%201\Mash%20up%20Bowl%20March%20202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others\prolect%201\Mash%20up%20Bowl%20March%20202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jects\UPwork\others\prolect%201\Mash%20up%20Bowl%20March%20202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Mash%20up%20Bowl%20March%202024%20(version%202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Mash%20up%20Bowl%20March%202024%20(version%202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Roaming\Microsoft\Excel\Mash%20up%20Bowl%20March%202024%20(version%202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16627290883089"/>
          <c:y val="5.5621449228637328E-2"/>
          <c:w val="0.83611111111111114"/>
          <c:h val="0.898148148148148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Sheet9!$B$9</c:f>
              <c:strCache>
                <c:ptCount val="1"/>
                <c:pt idx="0">
                  <c:v>Sum of Grand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2E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D2F-4996-8AB2-6A6EA4691728}"/>
              </c:ext>
            </c:extLst>
          </c:dPt>
          <c:dPt>
            <c:idx val="1"/>
            <c:invertIfNegative val="0"/>
            <c:bubble3D val="0"/>
            <c:spPr>
              <a:solidFill>
                <a:srgbClr val="58585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2F-4996-8AB2-6A6EA4691728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D453A2-2C77-456B-8540-277EBAD0A46A}" type="VALUE">
                      <a:rPr lang="en-US" sz="20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204810775734439"/>
                      <c:h val="9.79594566501752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D2F-4996-8AB2-6A6EA4691728}"/>
                </c:ext>
              </c:extLst>
            </c:dLbl>
            <c:dLbl>
              <c:idx val="1"/>
              <c:layout>
                <c:manualLayout>
                  <c:x val="2.7203941358432904E-2"/>
                  <c:y val="-2.969697834210083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8FA1DA2-7427-46E8-90F5-854A75A1F8DC}" type="VALUE">
                      <a:rPr lang="en-US" sz="2000" dirty="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6498201314206"/>
                      <c:h val="0.1573557517711904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D2F-4996-8AB2-6A6EA46917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Sheet9!$A$10:$A$11</c:f>
              <c:strCache>
                <c:ptCount val="2"/>
                <c:pt idx="0">
                  <c:v>East</c:v>
                </c:pt>
                <c:pt idx="1">
                  <c:v>West</c:v>
                </c:pt>
              </c:strCache>
            </c:strRef>
          </c:cat>
          <c:val>
            <c:numRef>
              <c:f>Sheet9!$B$10:$B$11</c:f>
              <c:numCache>
                <c:formatCode>General</c:formatCode>
                <c:ptCount val="2"/>
                <c:pt idx="0">
                  <c:v>196108.87000000014</c:v>
                </c:pt>
                <c:pt idx="1">
                  <c:v>78860.620000000257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F-4996-8AB2-6A6EA46917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"/>
        <c:overlap val="-27"/>
        <c:axId val="479839728"/>
        <c:axId val="479836848"/>
      </c:barChart>
      <c:catAx>
        <c:axId val="4798397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9836848"/>
        <c:crosses val="autoZero"/>
        <c:auto val="1"/>
        <c:lblAlgn val="ctr"/>
        <c:lblOffset val="100"/>
        <c:noMultiLvlLbl val="0"/>
      </c:catAx>
      <c:valAx>
        <c:axId val="479836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983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14"/>
          <c:dPt>
            <c:idx val="0"/>
            <c:bubble3D val="0"/>
            <c:spPr>
              <a:solidFill>
                <a:srgbClr val="00B2E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602-4348-A3A5-84DCAC41A1D3}"/>
              </c:ext>
            </c:extLst>
          </c:dPt>
          <c:dPt>
            <c:idx val="1"/>
            <c:bubble3D val="0"/>
            <c:spPr>
              <a:solidFill>
                <a:srgbClr val="A1CC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602-4348-A3A5-84DCAC41A1D3}"/>
              </c:ext>
            </c:extLst>
          </c:dPt>
          <c:dLbls>
            <c:dLbl>
              <c:idx val="0"/>
              <c:layout>
                <c:manualLayout>
                  <c:x val="0.1460440440563695"/>
                  <c:y val="0.1086626769109082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602-4348-A3A5-84DCAC41A1D3}"/>
                </c:ext>
              </c:extLst>
            </c:dLbl>
            <c:dLbl>
              <c:idx val="1"/>
              <c:layout>
                <c:manualLayout>
                  <c:x val="-0.17757712355271782"/>
                  <c:y val="-0.1928641567598811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02-4348-A3A5-84DCAC41A1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Sheet3!$C$12:$C$13</c:f>
              <c:strCache>
                <c:ptCount val="2"/>
                <c:pt idx="0">
                  <c:v>Corporate</c:v>
                </c:pt>
                <c:pt idx="1">
                  <c:v>Franchised</c:v>
                </c:pt>
              </c:strCache>
            </c:strRef>
          </c:cat>
          <c:val>
            <c:numRef>
              <c:f>Sheet3!$D$12:$D$13</c:f>
              <c:numCache>
                <c:formatCode>0%</c:formatCode>
                <c:ptCount val="2"/>
                <c:pt idx="0">
                  <c:v>0.12363966440092911</c:v>
                </c:pt>
                <c:pt idx="1">
                  <c:v>0.87146178115224859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02-4348-A3A5-84DCAC41A1D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30"/>
          <c:dPt>
            <c:idx val="0"/>
            <c:bubble3D val="0"/>
            <c:spPr>
              <a:solidFill>
                <a:srgbClr val="00B2E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59-470A-9666-93DF494E843B}"/>
              </c:ext>
            </c:extLst>
          </c:dPt>
          <c:dPt>
            <c:idx val="1"/>
            <c:bubble3D val="0"/>
            <c:spPr>
              <a:solidFill>
                <a:srgbClr val="A1CC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59-470A-9666-93DF494E843B}"/>
              </c:ext>
            </c:extLst>
          </c:dPt>
          <c:dLbls>
            <c:dLbl>
              <c:idx val="0"/>
              <c:layout>
                <c:manualLayout>
                  <c:x val="7.6509076990376207E-2"/>
                  <c:y val="0.137941090696996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959-470A-9666-93DF494E843B}"/>
                </c:ext>
              </c:extLst>
            </c:dLbl>
            <c:dLbl>
              <c:idx val="1"/>
              <c:layout>
                <c:manualLayout>
                  <c:x val="-0.11053882327209098"/>
                  <c:y val="-7.525444736074657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59-470A-9666-93DF494E84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Sheet3!$F$12:$F$13</c:f>
              <c:strCache>
                <c:ptCount val="2"/>
                <c:pt idx="0">
                  <c:v>Delivery Sales</c:v>
                </c:pt>
                <c:pt idx="1">
                  <c:v>In-store Sales</c:v>
                </c:pt>
              </c:strCache>
            </c:strRef>
          </c:cat>
          <c:val>
            <c:numRef>
              <c:f>Sheet3!$G$12:$G$13</c:f>
              <c:numCache>
                <c:formatCode>0%</c:formatCode>
                <c:ptCount val="2"/>
                <c:pt idx="0">
                  <c:v>0.16030380591052379</c:v>
                </c:pt>
                <c:pt idx="1">
                  <c:v>0.83969619408947627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59-470A-9666-93DF494E843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[Mash up Bowl March 2024.xlsx]Sheet14!PivotTable71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0555555555555555E-2"/>
          <c:y val="3.8694170757451719E-2"/>
          <c:w val="0.93888888888888888"/>
          <c:h val="0.91729539933545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Sheet14!$B$1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2E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D7-4E73-8537-BF56A8E3C201}"/>
              </c:ext>
            </c:extLst>
          </c:dPt>
          <c:dPt>
            <c:idx val="1"/>
            <c:invertIfNegative val="0"/>
            <c:bubble3D val="0"/>
            <c:spPr>
              <a:solidFill>
                <a:srgbClr val="58585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BD7-4E73-8537-BF56A8E3C2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Sheet14!$A$2:$A$4</c:f>
              <c:strCache>
                <c:ptCount val="2"/>
                <c:pt idx="0">
                  <c:v>East</c:v>
                </c:pt>
                <c:pt idx="1">
                  <c:v>West</c:v>
                </c:pt>
              </c:strCache>
            </c:strRef>
          </c:cat>
          <c:val>
            <c:numRef>
              <c:f>Sheet14!$B$2:$B$4</c:f>
              <c:numCache>
                <c:formatCode>General</c:formatCode>
                <c:ptCount val="2"/>
                <c:pt idx="0">
                  <c:v>162.9999999999981</c:v>
                </c:pt>
                <c:pt idx="1">
                  <c:v>88.000000000000739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D7-4E73-8537-BF56A8E3C2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"/>
        <c:overlap val="-3"/>
        <c:axId val="578198320"/>
        <c:axId val="578184400"/>
      </c:barChart>
      <c:catAx>
        <c:axId val="578198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8184400"/>
        <c:crosses val="autoZero"/>
        <c:auto val="1"/>
        <c:lblAlgn val="ctr"/>
        <c:lblOffset val="100"/>
        <c:noMultiLvlLbl val="0"/>
      </c:catAx>
      <c:valAx>
        <c:axId val="578184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819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2E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06-4DA1-9997-199012CCDD5F}"/>
              </c:ext>
            </c:extLst>
          </c:dPt>
          <c:dPt>
            <c:idx val="1"/>
            <c:bubble3D val="0"/>
            <c:explosion val="20"/>
            <c:spPr>
              <a:solidFill>
                <a:srgbClr val="58585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06-4DA1-9997-199012CCDD5F}"/>
              </c:ext>
            </c:extLst>
          </c:dPt>
          <c:dLbls>
            <c:dLbl>
              <c:idx val="0"/>
              <c:layout>
                <c:manualLayout>
                  <c:x val="2.4487410471996086E-2"/>
                  <c:y val="-2.696476672570288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06-4DA1-9997-199012CCDD5F}"/>
                </c:ext>
              </c:extLst>
            </c:dLbl>
            <c:dLbl>
              <c:idx val="1"/>
              <c:layout>
                <c:manualLayout>
                  <c:x val="-3.4791583255482893E-2"/>
                  <c:y val="2.651754163084334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06-4DA1-9997-199012CCDD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'region 2'!$D$22:$D$23</c:f>
              <c:strCache>
                <c:ptCount val="2"/>
                <c:pt idx="0">
                  <c:v>East</c:v>
                </c:pt>
                <c:pt idx="1">
                  <c:v>West</c:v>
                </c:pt>
              </c:strCache>
            </c:strRef>
          </c:cat>
          <c:val>
            <c:numRef>
              <c:f>'region 2'!$E$22:$E$23</c:f>
              <c:numCache>
                <c:formatCode>0.00%</c:formatCode>
                <c:ptCount val="2"/>
                <c:pt idx="0">
                  <c:v>0.64837874433231446</c:v>
                </c:pt>
                <c:pt idx="1">
                  <c:v>0.35162125566768554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06-4DA1-9997-199012CCD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'region 2'!$H$18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00B2E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43-4681-A8F4-0CF3354960A2}"/>
              </c:ext>
            </c:extLst>
          </c:dPt>
          <c:dPt>
            <c:idx val="1"/>
            <c:bubble3D val="0"/>
            <c:explosion val="36"/>
            <c:spPr>
              <a:solidFill>
                <a:srgbClr val="58585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43-4681-A8F4-0CF3354960A2}"/>
              </c:ext>
            </c:extLst>
          </c:dPt>
          <c:dLbls>
            <c:dLbl>
              <c:idx val="0"/>
              <c:layout>
                <c:manualLayout>
                  <c:x val="6.6234929520563132E-2"/>
                  <c:y val="-4.180296896398497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43-4681-A8F4-0CF3354960A2}"/>
                </c:ext>
              </c:extLst>
            </c:dLbl>
            <c:dLbl>
              <c:idx val="1"/>
              <c:layout>
                <c:manualLayout>
                  <c:x val="-2.3007154440047941E-2"/>
                  <c:y val="6.8275705950735449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43-4681-A8F4-0CF3354960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'region 2'!$G$19:$G$20</c:f>
              <c:strCache>
                <c:ptCount val="2"/>
                <c:pt idx="0">
                  <c:v>East</c:v>
                </c:pt>
                <c:pt idx="1">
                  <c:v>West</c:v>
                </c:pt>
              </c:strCache>
            </c:strRef>
          </c:cat>
          <c:val>
            <c:numRef>
              <c:f>'region 2'!$H$19:$H$20</c:f>
              <c:numCache>
                <c:formatCode>General</c:formatCode>
                <c:ptCount val="2"/>
                <c:pt idx="0">
                  <c:v>171385.78000000041</c:v>
                </c:pt>
                <c:pt idx="1">
                  <c:v>65453.08000000006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43-4681-A8F4-0CF335496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[Mash up Bowl March 2024.xlsx]region 2!PivotTable62</c:name>
    <c:fmtId val="1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'region 2'!$B$3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32"/>
            <c:spPr>
              <a:solidFill>
                <a:srgbClr val="58585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3A-48CF-B6D7-D86719B6EB85}"/>
              </c:ext>
            </c:extLst>
          </c:dPt>
          <c:dPt>
            <c:idx val="1"/>
            <c:bubble3D val="0"/>
            <c:spPr>
              <a:solidFill>
                <a:srgbClr val="00B2E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3A-48CF-B6D7-D86719B6EB85}"/>
              </c:ext>
            </c:extLst>
          </c:dPt>
          <c:dLbls>
            <c:dLbl>
              <c:idx val="0"/>
              <c:layout>
                <c:manualLayout>
                  <c:x val="0.21934842176504685"/>
                  <c:y val="1.87291831397042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3A-48CF-B6D7-D86719B6EB85}"/>
                </c:ext>
              </c:extLst>
            </c:dLbl>
            <c:dLbl>
              <c:idx val="1"/>
              <c:layout>
                <c:manualLayout>
                  <c:x val="-0.21256444995788065"/>
                  <c:y val="5.61875494191126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3A-48CF-B6D7-D86719B6EB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'region 2'!$A$4:$A$6</c:f>
              <c:strCache>
                <c:ptCount val="2"/>
                <c:pt idx="0">
                  <c:v>Corporate</c:v>
                </c:pt>
                <c:pt idx="1">
                  <c:v>Franchised</c:v>
                </c:pt>
              </c:strCache>
            </c:strRef>
          </c:cat>
          <c:val>
            <c:numRef>
              <c:f>'region 2'!$B$4:$B$6</c:f>
              <c:numCache>
                <c:formatCode>0.00%</c:formatCode>
                <c:ptCount val="2"/>
                <c:pt idx="0">
                  <c:v>0.13346580668243135</c:v>
                </c:pt>
                <c:pt idx="1">
                  <c:v>0.86653419331756876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3A-48CF-B6D7-D86719B6E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780335568146811E-2"/>
          <c:y val="8.2963725651639675E-2"/>
          <c:w val="0.92308577657891744"/>
          <c:h val="0.90520965629395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0B2E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2E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F6D-462C-8F81-C03C3694D99A}"/>
              </c:ext>
            </c:extLst>
          </c:dPt>
          <c:dPt>
            <c:idx val="1"/>
            <c:invertIfNegative val="0"/>
            <c:bubble3D val="0"/>
            <c:spPr>
              <a:solidFill>
                <a:srgbClr val="00B2E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6D-462C-8F81-C03C3694D99A}"/>
              </c:ext>
            </c:extLst>
          </c:dPt>
          <c:dPt>
            <c:idx val="2"/>
            <c:invertIfNegative val="0"/>
            <c:bubble3D val="0"/>
            <c:spPr>
              <a:solidFill>
                <a:srgbClr val="00B2E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F6D-462C-8F81-C03C3694D99A}"/>
              </c:ext>
            </c:extLst>
          </c:dPt>
          <c:dPt>
            <c:idx val="3"/>
            <c:invertIfNegative val="0"/>
            <c:bubble3D val="0"/>
            <c:spPr>
              <a:solidFill>
                <a:srgbClr val="00B2E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6D-462C-8F81-C03C3694D9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Sheet14!$M$10:$M$13</c:f>
              <c:strCache>
                <c:ptCount val="4"/>
                <c:pt idx="0">
                  <c:v>NL</c:v>
                </c:pt>
                <c:pt idx="1">
                  <c:v>NS</c:v>
                </c:pt>
                <c:pt idx="2">
                  <c:v>NT</c:v>
                </c:pt>
                <c:pt idx="3">
                  <c:v>PE</c:v>
                </c:pt>
              </c:strCache>
            </c:strRef>
          </c:cat>
          <c:val>
            <c:numRef>
              <c:f>Sheet14!$N$10:$N$13</c:f>
              <c:numCache>
                <c:formatCode>_-"$"* #,##0_-;\-"$"* #,##0_-;_-"$"* "-"??_-;_-@_-</c:formatCode>
                <c:ptCount val="4"/>
                <c:pt idx="0">
                  <c:v>1551.7</c:v>
                </c:pt>
                <c:pt idx="1">
                  <c:v>1593.3</c:v>
                </c:pt>
                <c:pt idx="2">
                  <c:v>1655.52</c:v>
                </c:pt>
                <c:pt idx="3">
                  <c:v>2329.19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D-462C-8F81-C03C3694D9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2"/>
        <c:axId val="1175414192"/>
        <c:axId val="1175411312"/>
      </c:barChart>
      <c:catAx>
        <c:axId val="1175414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75411312"/>
        <c:crosses val="autoZero"/>
        <c:auto val="1"/>
        <c:lblAlgn val="ctr"/>
        <c:lblOffset val="100"/>
        <c:noMultiLvlLbl val="0"/>
      </c:catAx>
      <c:valAx>
        <c:axId val="1175411312"/>
        <c:scaling>
          <c:orientation val="minMax"/>
        </c:scaling>
        <c:delete val="1"/>
        <c:axPos val="b"/>
        <c:numFmt formatCode="_-&quot;$&quot;* #,##0_-;\-&quot;$&quot;* #,##0_-;_-&quot;$&quot;* &quot;-&quot;??_-;_-@_-" sourceLinked="1"/>
        <c:majorTickMark val="none"/>
        <c:minorTickMark val="none"/>
        <c:tickLblPos val="nextTo"/>
        <c:crossAx val="11754141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2E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2E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4C4-4AC7-8F4A-9D54C4C6372E}"/>
              </c:ext>
            </c:extLst>
          </c:dPt>
          <c:dPt>
            <c:idx val="1"/>
            <c:invertIfNegative val="0"/>
            <c:bubble3D val="0"/>
            <c:spPr>
              <a:solidFill>
                <a:srgbClr val="00B2E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4C4-4AC7-8F4A-9D54C4C6372E}"/>
              </c:ext>
            </c:extLst>
          </c:dPt>
          <c:dPt>
            <c:idx val="2"/>
            <c:invertIfNegative val="0"/>
            <c:bubble3D val="0"/>
            <c:spPr>
              <a:solidFill>
                <a:srgbClr val="00B2E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4C4-4AC7-8F4A-9D54C4C6372E}"/>
              </c:ext>
            </c:extLst>
          </c:dPt>
          <c:dPt>
            <c:idx val="3"/>
            <c:invertIfNegative val="0"/>
            <c:bubble3D val="0"/>
            <c:spPr>
              <a:solidFill>
                <a:srgbClr val="00B2E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4C4-4AC7-8F4A-9D54C4C637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Sheet14!$M$10:$M$13</c:f>
              <c:strCache>
                <c:ptCount val="4"/>
                <c:pt idx="0">
                  <c:v>ON</c:v>
                </c:pt>
                <c:pt idx="1">
                  <c:v>SK</c:v>
                </c:pt>
                <c:pt idx="2">
                  <c:v>AB</c:v>
                </c:pt>
                <c:pt idx="3">
                  <c:v>MB</c:v>
                </c:pt>
              </c:strCache>
            </c:strRef>
          </c:cat>
          <c:val>
            <c:numRef>
              <c:f>Sheet14!$N$10:$N$13</c:f>
              <c:numCache>
                <c:formatCode>_-"$"* #,##0_-;\-"$"* #,##0_-;_-"$"* "-"??_-;_-@_-</c:formatCode>
                <c:ptCount val="4"/>
                <c:pt idx="0">
                  <c:v>1027.5999999999999</c:v>
                </c:pt>
                <c:pt idx="1">
                  <c:v>887.07</c:v>
                </c:pt>
                <c:pt idx="2">
                  <c:v>804.44</c:v>
                </c:pt>
                <c:pt idx="3">
                  <c:v>768.81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C4-4AC7-8F4A-9D54C4C637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9"/>
        <c:overlap val="-11"/>
        <c:axId val="1156391247"/>
        <c:axId val="1156385967"/>
      </c:barChart>
      <c:catAx>
        <c:axId val="11563912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56385967"/>
        <c:crosses val="autoZero"/>
        <c:auto val="1"/>
        <c:lblAlgn val="ctr"/>
        <c:lblOffset val="100"/>
        <c:noMultiLvlLbl val="0"/>
      </c:catAx>
      <c:valAx>
        <c:axId val="1156385967"/>
        <c:scaling>
          <c:orientation val="minMax"/>
        </c:scaling>
        <c:delete val="1"/>
        <c:axPos val="l"/>
        <c:numFmt formatCode="_-&quot;$&quot;* #,##0_-;\-&quot;$&quot;* #,##0_-;_-&quot;$&quot;* &quot;-&quot;??_-;_-@_-" sourceLinked="1"/>
        <c:majorTickMark val="none"/>
        <c:minorTickMark val="none"/>
        <c:tickLblPos val="nextTo"/>
        <c:crossAx val="1156391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9"/>
        <c:overlap val="-11"/>
        <c:axId val="1156391247"/>
        <c:axId val="1156385967"/>
      </c:barChart>
      <c:catAx>
        <c:axId val="11563912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56385967"/>
        <c:crosses val="autoZero"/>
        <c:auto val="1"/>
        <c:lblAlgn val="ctr"/>
        <c:lblOffset val="100"/>
        <c:noMultiLvlLbl val="0"/>
      </c:catAx>
      <c:valAx>
        <c:axId val="1156385967"/>
        <c:scaling>
          <c:orientation val="minMax"/>
        </c:scaling>
        <c:delete val="1"/>
        <c:axPos val="l"/>
        <c:numFmt formatCode="_-&quot;$&quot;* #,##0_-;\-&quot;$&quot;* #,##0_-;_-&quot;$&quot;* &quot;-&quot;??_-;_-@_-" sourceLinked="1"/>
        <c:majorTickMark val="none"/>
        <c:minorTickMark val="none"/>
        <c:tickLblPos val="nextTo"/>
        <c:crossAx val="1156391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353913094168191E-2"/>
          <c:y val="0.13401214913179818"/>
          <c:w val="0.93888888888888888"/>
          <c:h val="0.842045056867891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B2E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57150" cap="rnd">
                <a:solidFill>
                  <a:schemeClr val="accent1">
                    <a:alpha val="81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Sheet3!$G$6:$G$9</c:f>
              <c:strCache>
                <c:ptCount val="4"/>
                <c:pt idx="0">
                  <c:v>Week 2</c:v>
                </c:pt>
                <c:pt idx="1">
                  <c:v>Week 3</c:v>
                </c:pt>
                <c:pt idx="2">
                  <c:v>Week 4</c:v>
                </c:pt>
                <c:pt idx="3">
                  <c:v>Week 5</c:v>
                </c:pt>
              </c:strCache>
            </c:strRef>
          </c:cat>
          <c:val>
            <c:numRef>
              <c:f>Sheet3!$H$6:$H$9</c:f>
              <c:numCache>
                <c:formatCode>0%</c:formatCode>
                <c:ptCount val="4"/>
                <c:pt idx="0">
                  <c:v>0.20637744209366629</c:v>
                </c:pt>
                <c:pt idx="1">
                  <c:v>0.24572944438308397</c:v>
                </c:pt>
                <c:pt idx="2">
                  <c:v>0.26695532657095877</c:v>
                </c:pt>
                <c:pt idx="3">
                  <c:v>0.28093778695229094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7A-4D8B-88F7-D2CFB743FC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4"/>
        <c:overlap val="-11"/>
        <c:axId val="705460895"/>
        <c:axId val="705466175"/>
      </c:barChart>
      <c:catAx>
        <c:axId val="7054608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05466175"/>
        <c:crosses val="autoZero"/>
        <c:auto val="1"/>
        <c:lblAlgn val="ctr"/>
        <c:lblOffset val="100"/>
        <c:noMultiLvlLbl val="0"/>
      </c:catAx>
      <c:valAx>
        <c:axId val="705466175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0546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2659-DDFD-81A5-521B-70CE3DEA0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32B7-0E2E-E26D-C525-E0D79AFD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43C0-BA04-142A-78DE-BE9DE368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2E6A-C459-87D7-E502-5C58F42C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F39B-E2BE-6C25-1F4F-C99A519C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BB9A-5781-792A-456B-9F7A1C4A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AFDA6-5EBB-0731-79C7-FFFF7A236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EEF9-277A-7EE7-5708-14D36FB3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7D55E-AF0D-8413-5E93-50B83E62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C67EA-117C-060B-A258-34D01FA8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4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AB155-CEF4-67DF-EE80-4DCDB6830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EAAE1-5694-29A0-0F4B-BC94E6A1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F4164-6F44-7544-98C6-AF44BC01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7D270-00D2-43F7-417B-957A2074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70F24-5466-1B62-E1C5-DCB89D7C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8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0BDD-EDD2-465B-B041-588F79D7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DC38-6026-2A01-39D0-BC0FF2F7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FF560-60EE-C9FC-36BA-260A61C6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15AE3-2AAF-E07D-D7F5-FF13682F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D231-077D-87DE-6308-36023BE6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36D4-CD14-5784-8F34-E325BA06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126C9-C641-F80B-9612-9595AD642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12A0-C61C-CBBD-3701-512127E2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376F-5B91-BC60-C27E-70293B3F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EB43-4C76-0D11-AFA2-29CE859C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5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8CF9-98CD-85B1-FDB4-4F52BC6F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76B9-1FB3-A872-9B22-B005F913D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35F15-C854-4228-2889-47B12A34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4D9FB-BF25-2EB1-5971-52320F44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67145-A1B6-6B10-C3D9-CC9C2570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8CF9C-2968-EF47-1A45-D9320A5A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6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DF41-EE72-0C9E-06AA-50BF282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0667-92C4-424C-E150-30D64C974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761-1A1C-98B7-B386-3AC8AB5B6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05AED-A208-2B39-379A-B9B0DB72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1395E-7935-947F-4017-BAC6315B1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4BA1D-0D90-1B4F-5703-D9D26489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319F9-BEFB-CCB2-7C8B-950488D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AE322-A318-F131-9180-6B35A70F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E3D4-F83C-A730-5C2B-939D180C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AF2A5-A68E-AF03-D814-14E7B230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E5167-6670-61DA-C0EE-0C85A878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E6F8E-59F8-5F34-8CC9-653FC235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E0374-2C27-D5FA-12E9-45673D8D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F55B2-15A2-438B-2B11-46015C42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82857-9155-5EAE-6657-791D0737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5808-C727-395A-BDA7-26B83FDF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60BA-635C-BDB5-7F63-4CA6F73B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EB678-11A4-A4E1-318C-C70545417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722E-F42E-0781-D871-83F25F31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A5BE7-4B1F-F8BF-2B06-205C0A5A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2ECD0-ABB0-ECE2-F645-4A034F14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DF3B-617F-71CA-AA8C-7C805450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FC51C-FD90-4853-68CF-21EC10652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BE285-911C-E879-8F34-F59454BA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99652-5B8D-EC57-F3E0-08222F21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72D9-2EA7-4B9E-BF98-9A209A8B04C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73D3C-F3BB-39F6-A187-F87CC6EC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6225E-D0A9-427D-BB6E-19B63EE6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53D03-2976-ADEF-8091-1388C1A9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E97A-7BAF-D287-1FB7-F82EA9D63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04964-A7EA-3B45-38E3-8D3480F60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72D9-2EA7-4B9E-BF98-9A209A8B04C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E417-F917-973B-FCA6-231231FD3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D9FE-6EFF-2D52-2ACA-D0A688FD8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508F-BBA0-42A4-B601-B51D5A6FF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1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429103">
            <a:off x="3297686" y="-3656092"/>
            <a:ext cx="17420156" cy="15085855"/>
            <a:chOff x="0" y="0"/>
            <a:chExt cx="6350000" cy="5499100"/>
          </a:xfrm>
          <a:solidFill>
            <a:srgbClr val="FF671D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5800" y="1854200"/>
            <a:ext cx="7068127" cy="1151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b="1" dirty="0">
                <a:solidFill>
                  <a:srgbClr val="000000"/>
                </a:solidFill>
                <a:latin typeface="Montserrat Classic Bold"/>
              </a:rPr>
              <a:t>Mash-up Bowl promotion</a:t>
            </a:r>
          </a:p>
          <a:p>
            <a:pPr>
              <a:lnSpc>
                <a:spcPts val="3734"/>
              </a:lnSpc>
            </a:pPr>
            <a:endParaRPr lang="en-US" sz="2667" b="1" dirty="0">
              <a:solidFill>
                <a:srgbClr val="38B6FF"/>
              </a:solidFill>
              <a:latin typeface="Montserrat Classic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3314701"/>
            <a:ext cx="5410200" cy="695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133" b="1" dirty="0">
                <a:solidFill>
                  <a:srgbClr val="000000"/>
                </a:solidFill>
                <a:latin typeface="Montserrat"/>
              </a:rPr>
              <a:t>Mash Up Bowl insights from the March 2024 promotion.</a:t>
            </a: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A7491DBF-3E96-CECB-E784-25E5C5E74563}"/>
              </a:ext>
            </a:extLst>
          </p:cNvPr>
          <p:cNvGrpSpPr>
            <a:grpSpLocks noChangeAspect="1"/>
          </p:cNvGrpSpPr>
          <p:nvPr/>
        </p:nvGrpSpPr>
        <p:grpSpPr>
          <a:xfrm rot="2841753">
            <a:off x="9190343" y="-7542928"/>
            <a:ext cx="17420156" cy="15085855"/>
            <a:chOff x="0" y="0"/>
            <a:chExt cx="6350000" cy="5499100"/>
          </a:xfrm>
          <a:solidFill>
            <a:srgbClr val="FF671D"/>
          </a:solidFill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D4A0E0D8-E488-3725-F9EB-892E0CDD0C67}"/>
                </a:ext>
              </a:extLst>
            </p:cNvPr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356416"/>
            <a:ext cx="12192000" cy="501584"/>
            <a:chOff x="0" y="0"/>
            <a:chExt cx="8584687" cy="353178"/>
          </a:xfrm>
          <a:solidFill>
            <a:srgbClr val="FF671D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378934" y="2260763"/>
            <a:ext cx="1472181" cy="221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Western Region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13465" y="1193802"/>
            <a:ext cx="1567201" cy="1055097"/>
            <a:chOff x="0" y="-377151"/>
            <a:chExt cx="3134403" cy="2110194"/>
          </a:xfrm>
        </p:grpSpPr>
        <p:sp>
          <p:nvSpPr>
            <p:cNvPr id="11" name="TextBox 11"/>
            <p:cNvSpPr txBox="1"/>
            <p:nvPr/>
          </p:nvSpPr>
          <p:spPr>
            <a:xfrm>
              <a:off x="812716" y="-377151"/>
              <a:ext cx="1676171" cy="2110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19"/>
                </a:lnSpc>
              </a:pPr>
              <a:r>
                <a:rPr lang="en-US" sz="3085" b="1" dirty="0">
                  <a:solidFill>
                    <a:srgbClr val="38B6FF"/>
                  </a:solidFill>
                  <a:latin typeface="Montserrat Classic Bold"/>
                </a:rPr>
                <a:t> 71%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6992"/>
              <a:ext cx="3134403" cy="1560209"/>
              <a:chOff x="0" y="5666"/>
              <a:chExt cx="2540000" cy="1264334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5666"/>
                <a:ext cx="2540000" cy="1264332"/>
              </a:xfrm>
              <a:custGeom>
                <a:avLst/>
                <a:gdLst/>
                <a:ahLst/>
                <a:cxnLst/>
                <a:rect l="l" t="t" r="r" b="b"/>
                <a:pathLst>
                  <a:path w="2540000" h="1264333">
                    <a:moveTo>
                      <a:pt x="0" y="1264333"/>
                    </a:moveTo>
                    <a:cubicBezTo>
                      <a:pt x="3127" y="565148"/>
                      <a:pt x="570808" y="0"/>
                      <a:pt x="1270000" y="0"/>
                    </a:cubicBezTo>
                    <a:cubicBezTo>
                      <a:pt x="1969192" y="0"/>
                      <a:pt x="2536873" y="565148"/>
                      <a:pt x="2540000" y="1264333"/>
                    </a:cubicBezTo>
                    <a:lnTo>
                      <a:pt x="2362200" y="1264333"/>
                    </a:lnTo>
                    <a:cubicBezTo>
                      <a:pt x="2359511" y="663034"/>
                      <a:pt x="1871305" y="177007"/>
                      <a:pt x="1270000" y="177007"/>
                    </a:cubicBezTo>
                    <a:cubicBezTo>
                      <a:pt x="668695" y="177007"/>
                      <a:pt x="180489" y="663034"/>
                      <a:pt x="177800" y="1264333"/>
                    </a:cubicBez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/>
              <a:lstStyle/>
              <a:p>
                <a:endParaRPr lang="de-DE" sz="1200" dirty="0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0" y="176858"/>
                <a:ext cx="714025" cy="1093142"/>
              </a:xfrm>
              <a:custGeom>
                <a:avLst/>
                <a:gdLst/>
                <a:ahLst/>
                <a:cxnLst/>
                <a:rect l="l" t="t" r="r" b="b"/>
                <a:pathLst>
                  <a:path w="714025" h="1093142">
                    <a:moveTo>
                      <a:pt x="0" y="1093142"/>
                    </a:moveTo>
                    <a:cubicBezTo>
                      <a:pt x="0" y="644163"/>
                      <a:pt x="237062" y="228549"/>
                      <a:pt x="623517" y="0"/>
                    </a:cubicBezTo>
                    <a:lnTo>
                      <a:pt x="714025" y="153040"/>
                    </a:lnTo>
                    <a:cubicBezTo>
                      <a:pt x="381673" y="349592"/>
                      <a:pt x="177800" y="707020"/>
                      <a:pt x="177800" y="1093142"/>
                    </a:cubicBezTo>
                    <a:close/>
                  </a:path>
                </a:pathLst>
              </a:custGeom>
              <a:solidFill>
                <a:srgbClr val="585858"/>
              </a:solidFill>
            </p:spPr>
            <p:txBody>
              <a:bodyPr/>
              <a:lstStyle/>
              <a:p>
                <a:endParaRPr lang="de-DE" sz="1200"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3346412" y="1290101"/>
            <a:ext cx="1567201" cy="783601"/>
            <a:chOff x="0" y="0"/>
            <a:chExt cx="3134403" cy="1567201"/>
          </a:xfrm>
        </p:grpSpPr>
        <p:sp>
          <p:nvSpPr>
            <p:cNvPr id="16" name="TextBox 16"/>
            <p:cNvSpPr txBox="1"/>
            <p:nvPr/>
          </p:nvSpPr>
          <p:spPr>
            <a:xfrm>
              <a:off x="670752" y="531632"/>
              <a:ext cx="1792895" cy="1007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19"/>
                </a:lnSpc>
              </a:pPr>
              <a:r>
                <a:rPr lang="en-US" sz="3085" b="1" dirty="0">
                  <a:solidFill>
                    <a:srgbClr val="38B6FF"/>
                  </a:solidFill>
                  <a:latin typeface="Montserrat Classic Bold"/>
                </a:rPr>
                <a:t>29%</a:t>
              </a:r>
            </a:p>
          </p:txBody>
        </p:sp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0" y="0"/>
              <a:ext cx="3134403" cy="1567201"/>
              <a:chOff x="0" y="0"/>
              <a:chExt cx="2540000" cy="127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5667"/>
                <a:ext cx="2540000" cy="1264333"/>
              </a:xfrm>
              <a:custGeom>
                <a:avLst/>
                <a:gdLst/>
                <a:ahLst/>
                <a:cxnLst/>
                <a:rect l="l" t="t" r="r" b="b"/>
                <a:pathLst>
                  <a:path w="2540000" h="1264333">
                    <a:moveTo>
                      <a:pt x="0" y="1264333"/>
                    </a:moveTo>
                    <a:cubicBezTo>
                      <a:pt x="3127" y="565148"/>
                      <a:pt x="570808" y="0"/>
                      <a:pt x="1270000" y="0"/>
                    </a:cubicBezTo>
                    <a:cubicBezTo>
                      <a:pt x="1969192" y="0"/>
                      <a:pt x="2536873" y="565148"/>
                      <a:pt x="2540000" y="1264333"/>
                    </a:cubicBezTo>
                    <a:lnTo>
                      <a:pt x="2362200" y="1264333"/>
                    </a:lnTo>
                    <a:cubicBezTo>
                      <a:pt x="2359511" y="663034"/>
                      <a:pt x="1871305" y="177007"/>
                      <a:pt x="1270000" y="177007"/>
                    </a:cubicBezTo>
                    <a:cubicBezTo>
                      <a:pt x="668695" y="177007"/>
                      <a:pt x="180489" y="663034"/>
                      <a:pt x="177800" y="1264333"/>
                    </a:cubicBez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/>
              <a:lstStyle/>
              <a:p>
                <a:endParaRPr lang="de-DE" sz="1200"/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0" y="627"/>
                <a:ext cx="1235693" cy="1269373"/>
              </a:xfrm>
              <a:custGeom>
                <a:avLst/>
                <a:gdLst/>
                <a:ahLst/>
                <a:cxnLst/>
                <a:rect l="l" t="t" r="r" b="b"/>
                <a:pathLst>
                  <a:path w="1235693" h="1269373">
                    <a:moveTo>
                      <a:pt x="0" y="1269373"/>
                    </a:moveTo>
                    <a:cubicBezTo>
                      <a:pt x="0" y="583502"/>
                      <a:pt x="544576" y="21543"/>
                      <a:pt x="1230108" y="0"/>
                    </a:cubicBezTo>
                    <a:lnTo>
                      <a:pt x="1235693" y="177712"/>
                    </a:lnTo>
                    <a:cubicBezTo>
                      <a:pt x="646136" y="196240"/>
                      <a:pt x="177800" y="679524"/>
                      <a:pt x="177800" y="1269373"/>
                    </a:cubicBezTo>
                    <a:close/>
                  </a:path>
                </a:pathLst>
              </a:custGeom>
              <a:solidFill>
                <a:srgbClr val="585858"/>
              </a:solidFill>
            </p:spPr>
            <p:txBody>
              <a:bodyPr/>
              <a:lstStyle/>
              <a:p>
                <a:endParaRPr lang="de-DE" sz="1200"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814200" y="2260763"/>
            <a:ext cx="1365731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Eastern Region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747086" y="5348242"/>
            <a:ext cx="2645450" cy="224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solidFill>
                  <a:srgbClr val="2E465B"/>
                </a:solidFill>
                <a:latin typeface="Montserrat"/>
              </a:rPr>
              <a:t>Store count per region.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614373" y="5357567"/>
            <a:ext cx="2171227" cy="224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solidFill>
                  <a:srgbClr val="2E465B"/>
                </a:solidFill>
                <a:latin typeface="Montserrat"/>
              </a:rPr>
              <a:t>Total sales per region.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41312" y="115945"/>
            <a:ext cx="10820400" cy="808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2333" b="1" dirty="0">
                <a:solidFill>
                  <a:srgbClr val="000000"/>
                </a:solidFill>
                <a:latin typeface="Montserrat Classic Bold"/>
              </a:rPr>
              <a:t>The performance per region varied significantly, with the Eastern region accounting for the bigger percentage of the entire sales.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641312" y="3143982"/>
            <a:ext cx="5410200" cy="201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Montserrat"/>
              </a:rPr>
              <a:t>During the promotion period, the Eastern region accounted for 71% of the total sales, while the Western region contributed 29% to the overall sales figure. This discrepancy can be attributed to the fact that the Eastern region has a larger number of stores compared to the Western region.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B4DF4410-0539-263C-581D-DBA4090CB455}"/>
              </a:ext>
            </a:extLst>
          </p:cNvPr>
          <p:cNvGraphicFramePr>
            <a:graphicFrameLocks/>
          </p:cNvGraphicFramePr>
          <p:nvPr/>
        </p:nvGraphicFramePr>
        <p:xfrm>
          <a:off x="9312187" y="1287989"/>
          <a:ext cx="2645450" cy="3606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5" name="TextBox 26">
            <a:extLst>
              <a:ext uri="{FF2B5EF4-FFF2-40B4-BE49-F238E27FC236}">
                <a16:creationId xmlns:a16="http://schemas.microsoft.com/office/drawing/2014/main" id="{785E3E09-DAC7-9282-DF10-1EC8F466ABFF}"/>
              </a:ext>
            </a:extLst>
          </p:cNvPr>
          <p:cNvSpPr txBox="1"/>
          <p:nvPr/>
        </p:nvSpPr>
        <p:spPr>
          <a:xfrm>
            <a:off x="6882912" y="4918087"/>
            <a:ext cx="1365731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East </a:t>
            </a:r>
          </a:p>
        </p:txBody>
      </p:sp>
      <p:sp>
        <p:nvSpPr>
          <p:cNvPr id="56" name="TextBox 26">
            <a:extLst>
              <a:ext uri="{FF2B5EF4-FFF2-40B4-BE49-F238E27FC236}">
                <a16:creationId xmlns:a16="http://schemas.microsoft.com/office/drawing/2014/main" id="{F3123E83-85DF-E655-28DC-F3DE5676273E}"/>
              </a:ext>
            </a:extLst>
          </p:cNvPr>
          <p:cNvSpPr txBox="1"/>
          <p:nvPr/>
        </p:nvSpPr>
        <p:spPr>
          <a:xfrm>
            <a:off x="8248643" y="4921139"/>
            <a:ext cx="1365731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West</a:t>
            </a:r>
          </a:p>
        </p:txBody>
      </p:sp>
      <p:sp>
        <p:nvSpPr>
          <p:cNvPr id="57" name="TextBox 26">
            <a:extLst>
              <a:ext uri="{FF2B5EF4-FFF2-40B4-BE49-F238E27FC236}">
                <a16:creationId xmlns:a16="http://schemas.microsoft.com/office/drawing/2014/main" id="{6B9BB7AF-1AF7-14CA-411C-3D0F82015CB5}"/>
              </a:ext>
            </a:extLst>
          </p:cNvPr>
          <p:cNvSpPr txBox="1"/>
          <p:nvPr/>
        </p:nvSpPr>
        <p:spPr>
          <a:xfrm>
            <a:off x="9375144" y="4911245"/>
            <a:ext cx="1365731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East </a:t>
            </a:r>
          </a:p>
        </p:txBody>
      </p:sp>
      <p:sp>
        <p:nvSpPr>
          <p:cNvPr id="58" name="TextBox 26">
            <a:extLst>
              <a:ext uri="{FF2B5EF4-FFF2-40B4-BE49-F238E27FC236}">
                <a16:creationId xmlns:a16="http://schemas.microsoft.com/office/drawing/2014/main" id="{11F8A59E-6A6C-741E-B361-4017AD5A9287}"/>
              </a:ext>
            </a:extLst>
          </p:cNvPr>
          <p:cNvSpPr txBox="1"/>
          <p:nvPr/>
        </p:nvSpPr>
        <p:spPr>
          <a:xfrm>
            <a:off x="10507615" y="4905259"/>
            <a:ext cx="1365731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b="1" dirty="0">
                <a:solidFill>
                  <a:srgbClr val="38B6FF"/>
                </a:solidFill>
                <a:latin typeface="Montserrat Classic Bold"/>
              </a:rPr>
              <a:t>West </a:t>
            </a:r>
          </a:p>
        </p:txBody>
      </p: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BB5BE765-E698-0749-46C3-4C63CE4D248C}"/>
              </a:ext>
            </a:extLst>
          </p:cNvPr>
          <p:cNvGraphicFramePr>
            <a:graphicFrameLocks/>
          </p:cNvGraphicFramePr>
          <p:nvPr/>
        </p:nvGraphicFramePr>
        <p:xfrm>
          <a:off x="6545811" y="1340639"/>
          <a:ext cx="3048000" cy="350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356416"/>
            <a:ext cx="12192000" cy="501584"/>
            <a:chOff x="0" y="0"/>
            <a:chExt cx="8584687" cy="353178"/>
          </a:xfrm>
          <a:solidFill>
            <a:srgbClr val="FF671D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9" name="AutoShape 9"/>
          <p:cNvSpPr/>
          <p:nvPr/>
        </p:nvSpPr>
        <p:spPr>
          <a:xfrm>
            <a:off x="685800" y="1386256"/>
            <a:ext cx="10820400" cy="0"/>
          </a:xfrm>
          <a:prstGeom prst="line">
            <a:avLst/>
          </a:prstGeom>
          <a:ln w="47625" cap="rnd">
            <a:solidFill>
              <a:srgbClr val="2E465B">
                <a:alpha val="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 sz="1200"/>
          </a:p>
        </p:txBody>
      </p:sp>
      <p:sp>
        <p:nvSpPr>
          <p:cNvPr id="10" name="TextBox 10"/>
          <p:cNvSpPr txBox="1"/>
          <p:nvPr/>
        </p:nvSpPr>
        <p:spPr>
          <a:xfrm>
            <a:off x="685800" y="458259"/>
            <a:ext cx="10820400" cy="808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2333" b="1" dirty="0">
                <a:solidFill>
                  <a:srgbClr val="000000"/>
                </a:solidFill>
                <a:latin typeface="Montserrat Classic Bold"/>
              </a:rPr>
              <a:t>The Eastern region demonstrated consistent dominance in sales throughout all weeks of the promotion.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1051" y="5018903"/>
            <a:ext cx="3338693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000000"/>
                </a:solidFill>
                <a:latin typeface="Montserrat Classic Bold"/>
              </a:rPr>
              <a:t>Eastern Region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1051" y="5394834"/>
            <a:ext cx="3338693" cy="712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The region consistently maintained a high percentage of total sales throughout the four-week period.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26654" y="5018903"/>
            <a:ext cx="3338693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000000"/>
                </a:solidFill>
                <a:latin typeface="Montserrat Classic Bold"/>
              </a:rPr>
              <a:t>Western Region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26654" y="5394834"/>
            <a:ext cx="3338693" cy="712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Western region showed a consistent pattern of gradual growth throughout the duration of the promotion.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601597" y="1588878"/>
            <a:ext cx="3665603" cy="2543662"/>
            <a:chOff x="-168405" y="-38100"/>
            <a:chExt cx="7331205" cy="5087324"/>
          </a:xfrm>
        </p:grpSpPr>
        <p:sp>
          <p:nvSpPr>
            <p:cNvPr id="18" name="TextBox 18"/>
            <p:cNvSpPr txBox="1"/>
            <p:nvPr/>
          </p:nvSpPr>
          <p:spPr>
            <a:xfrm>
              <a:off x="4895532" y="-38100"/>
              <a:ext cx="1165846" cy="8385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Week 4</a:t>
              </a:r>
            </a:p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70%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6009140" y="3485740"/>
              <a:ext cx="1153660" cy="8385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Week 5</a:t>
              </a:r>
            </a:p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71%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-168405" y="3485740"/>
              <a:ext cx="1159332" cy="8385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Week 2</a:t>
              </a:r>
            </a:p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74%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159333" y="-38100"/>
              <a:ext cx="1165846" cy="8385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Week 3</a:t>
              </a:r>
            </a:p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71%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740056" y="425789"/>
              <a:ext cx="5500569" cy="4623435"/>
              <a:chOff x="-121047" y="0"/>
              <a:chExt cx="2776171" cy="2333476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270000" y="0"/>
                <a:ext cx="1225947" cy="1104203"/>
              </a:xfrm>
              <a:custGeom>
                <a:avLst/>
                <a:gdLst/>
                <a:ahLst/>
                <a:cxnLst/>
                <a:rect l="l" t="t" r="r" b="b"/>
                <a:pathLst>
                  <a:path w="1225947" h="1104203">
                    <a:moveTo>
                      <a:pt x="0" y="0"/>
                    </a:moveTo>
                    <a:cubicBezTo>
                      <a:pt x="573695" y="0"/>
                      <a:pt x="1076156" y="384611"/>
                      <a:pt x="1225947" y="938406"/>
                    </a:cubicBezTo>
                    <a:lnTo>
                      <a:pt x="612973" y="1104203"/>
                    </a:lnTo>
                    <a:cubicBezTo>
                      <a:pt x="538078" y="827305"/>
                      <a:pt x="286848" y="635000"/>
                      <a:pt x="0" y="635000"/>
                    </a:cubicBezTo>
                    <a:close/>
                  </a:path>
                </a:pathLst>
              </a:custGeom>
              <a:solidFill>
                <a:srgbClr val="FF671D"/>
              </a:solidFill>
            </p:spPr>
            <p:txBody>
              <a:bodyPr/>
              <a:lstStyle/>
              <a:p>
                <a:endParaRPr lang="de-DE" sz="1200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1617102" y="877548"/>
                <a:ext cx="1038022" cy="1455928"/>
              </a:xfrm>
              <a:custGeom>
                <a:avLst/>
                <a:gdLst/>
                <a:ahLst/>
                <a:cxnLst/>
                <a:rect l="l" t="t" r="r" b="b"/>
                <a:pathLst>
                  <a:path w="1038022" h="1455928">
                    <a:moveTo>
                      <a:pt x="860740" y="0"/>
                    </a:moveTo>
                    <a:cubicBezTo>
                      <a:pt x="1038021" y="545617"/>
                      <a:pt x="827504" y="1142337"/>
                      <a:pt x="347101" y="1455928"/>
                    </a:cubicBezTo>
                    <a:lnTo>
                      <a:pt x="0" y="924190"/>
                    </a:lnTo>
                    <a:cubicBezTo>
                      <a:pt x="240201" y="767394"/>
                      <a:pt x="345460" y="469035"/>
                      <a:pt x="256819" y="196226"/>
                    </a:cubicBezTo>
                    <a:close/>
                  </a:path>
                </a:pathLst>
              </a:custGeom>
              <a:solidFill>
                <a:srgbClr val="366EB6"/>
              </a:solidFill>
            </p:spPr>
            <p:txBody>
              <a:bodyPr/>
              <a:lstStyle/>
              <a:p>
                <a:endParaRPr lang="de-DE" sz="1200"/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-121047" y="817672"/>
                <a:ext cx="1017804" cy="1479780"/>
              </a:xfrm>
              <a:custGeom>
                <a:avLst/>
                <a:gdLst/>
                <a:ahLst/>
                <a:cxnLst/>
                <a:rect l="l" t="t" r="r" b="b"/>
                <a:pathLst>
                  <a:path w="1017804" h="1479780">
                    <a:moveTo>
                      <a:pt x="644560" y="1479780"/>
                    </a:moveTo>
                    <a:cubicBezTo>
                      <a:pt x="180430" y="1142570"/>
                      <a:pt x="0" y="536074"/>
                      <a:pt x="204329" y="0"/>
                    </a:cubicBezTo>
                    <a:lnTo>
                      <a:pt x="797688" y="226164"/>
                    </a:lnTo>
                    <a:cubicBezTo>
                      <a:pt x="695523" y="494201"/>
                      <a:pt x="785739" y="797449"/>
                      <a:pt x="1017803" y="966054"/>
                    </a:cubicBezTo>
                    <a:close/>
                  </a:path>
                </a:pathLst>
              </a:custGeom>
              <a:solidFill>
                <a:srgbClr val="A1CC3A"/>
              </a:solidFill>
            </p:spPr>
            <p:txBody>
              <a:bodyPr/>
              <a:lstStyle/>
              <a:p>
                <a:endParaRPr lang="de-DE" sz="1200"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62158" y="0"/>
                <a:ext cx="1207778" cy="1073774"/>
              </a:xfrm>
              <a:custGeom>
                <a:avLst/>
                <a:gdLst/>
                <a:ahLst/>
                <a:cxnLst/>
                <a:rect l="l" t="t" r="r" b="b"/>
                <a:pathLst>
                  <a:path w="1207778" h="1073774">
                    <a:moveTo>
                      <a:pt x="0" y="877548"/>
                    </a:moveTo>
                    <a:cubicBezTo>
                      <a:pt x="170006" y="354324"/>
                      <a:pt x="657564" y="55"/>
                      <a:pt x="1207715" y="0"/>
                    </a:cubicBezTo>
                    <a:lnTo>
                      <a:pt x="1207779" y="635000"/>
                    </a:lnTo>
                    <a:cubicBezTo>
                      <a:pt x="932703" y="635027"/>
                      <a:pt x="688924" y="812162"/>
                      <a:pt x="603921" y="1073774"/>
                    </a:cubicBezTo>
                    <a:close/>
                  </a:path>
                </a:pathLst>
              </a:custGeom>
              <a:solidFill>
                <a:srgbClr val="00B2E3"/>
              </a:solidFill>
            </p:spPr>
            <p:txBody>
              <a:bodyPr/>
              <a:lstStyle/>
              <a:p>
                <a:endParaRPr lang="de-DE" sz="1200"/>
              </a:p>
            </p:txBody>
          </p:sp>
        </p:grpSp>
      </p:grpSp>
      <p:grpSp>
        <p:nvGrpSpPr>
          <p:cNvPr id="29" name="Group 29"/>
          <p:cNvGrpSpPr/>
          <p:nvPr/>
        </p:nvGrpSpPr>
        <p:grpSpPr>
          <a:xfrm>
            <a:off x="4678605" y="1603688"/>
            <a:ext cx="3754195" cy="2543662"/>
            <a:chOff x="-182118" y="-38100"/>
            <a:chExt cx="7508388" cy="5087324"/>
          </a:xfrm>
        </p:grpSpPr>
        <p:sp>
          <p:nvSpPr>
            <p:cNvPr id="30" name="TextBox 30"/>
            <p:cNvSpPr txBox="1"/>
            <p:nvPr/>
          </p:nvSpPr>
          <p:spPr>
            <a:xfrm>
              <a:off x="4895533" y="-38100"/>
              <a:ext cx="1345092" cy="8385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 Week 4</a:t>
              </a:r>
            </a:p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30%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6009140" y="3485740"/>
              <a:ext cx="1317130" cy="8385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Week 5</a:t>
              </a:r>
            </a:p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29%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-182118" y="3451708"/>
              <a:ext cx="1153658" cy="8385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Week 2</a:t>
              </a:r>
            </a:p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26%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159332" y="-38100"/>
              <a:ext cx="1165846" cy="8385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Week 3</a:t>
              </a:r>
            </a:p>
            <a:p>
              <a:pPr algn="ctr">
                <a:lnSpc>
                  <a:spcPts val="1667"/>
                </a:lnSpc>
              </a:pPr>
              <a:r>
                <a:rPr lang="en-US" sz="1191" dirty="0">
                  <a:solidFill>
                    <a:srgbClr val="000000"/>
                  </a:solidFill>
                  <a:latin typeface="Montserrat"/>
                </a:rPr>
                <a:t>29%</a:t>
              </a:r>
            </a:p>
          </p:txBody>
        </p:sp>
        <p:grpSp>
          <p:nvGrpSpPr>
            <p:cNvPr id="35" name="Group 35"/>
            <p:cNvGrpSpPr>
              <a:grpSpLocks noChangeAspect="1"/>
            </p:cNvGrpSpPr>
            <p:nvPr/>
          </p:nvGrpSpPr>
          <p:grpSpPr>
            <a:xfrm>
              <a:off x="740056" y="425789"/>
              <a:ext cx="5500569" cy="4623435"/>
              <a:chOff x="-121047" y="0"/>
              <a:chExt cx="2776171" cy="2333476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270000" y="0"/>
                <a:ext cx="1225947" cy="1104203"/>
              </a:xfrm>
              <a:custGeom>
                <a:avLst/>
                <a:gdLst/>
                <a:ahLst/>
                <a:cxnLst/>
                <a:rect l="l" t="t" r="r" b="b"/>
                <a:pathLst>
                  <a:path w="1225947" h="1104203">
                    <a:moveTo>
                      <a:pt x="0" y="0"/>
                    </a:moveTo>
                    <a:cubicBezTo>
                      <a:pt x="573695" y="0"/>
                      <a:pt x="1076156" y="384611"/>
                      <a:pt x="1225947" y="938406"/>
                    </a:cubicBezTo>
                    <a:lnTo>
                      <a:pt x="612973" y="1104203"/>
                    </a:lnTo>
                    <a:cubicBezTo>
                      <a:pt x="538078" y="827305"/>
                      <a:pt x="286848" y="635000"/>
                      <a:pt x="0" y="635000"/>
                    </a:cubicBezTo>
                    <a:close/>
                  </a:path>
                </a:pathLst>
              </a:custGeom>
              <a:solidFill>
                <a:srgbClr val="FF671D"/>
              </a:solidFill>
            </p:spPr>
            <p:txBody>
              <a:bodyPr/>
              <a:lstStyle/>
              <a:p>
                <a:endParaRPr lang="de-DE" sz="1200"/>
              </a:p>
            </p:txBody>
          </p:sp>
          <p:sp>
            <p:nvSpPr>
              <p:cNvPr id="37" name="Freeform 37"/>
              <p:cNvSpPr/>
              <p:nvPr/>
            </p:nvSpPr>
            <p:spPr>
              <a:xfrm>
                <a:off x="1617102" y="877548"/>
                <a:ext cx="1038022" cy="1455928"/>
              </a:xfrm>
              <a:custGeom>
                <a:avLst/>
                <a:gdLst/>
                <a:ahLst/>
                <a:cxnLst/>
                <a:rect l="l" t="t" r="r" b="b"/>
                <a:pathLst>
                  <a:path w="1038022" h="1455928">
                    <a:moveTo>
                      <a:pt x="860740" y="0"/>
                    </a:moveTo>
                    <a:cubicBezTo>
                      <a:pt x="1038021" y="545617"/>
                      <a:pt x="827504" y="1142337"/>
                      <a:pt x="347101" y="1455928"/>
                    </a:cubicBezTo>
                    <a:lnTo>
                      <a:pt x="0" y="924190"/>
                    </a:lnTo>
                    <a:cubicBezTo>
                      <a:pt x="240201" y="767394"/>
                      <a:pt x="345460" y="469035"/>
                      <a:pt x="256819" y="196226"/>
                    </a:cubicBezTo>
                    <a:close/>
                  </a:path>
                </a:pathLst>
              </a:custGeom>
              <a:solidFill>
                <a:srgbClr val="366EB6"/>
              </a:solidFill>
            </p:spPr>
            <p:txBody>
              <a:bodyPr/>
              <a:lstStyle/>
              <a:p>
                <a:endParaRPr lang="de-DE" sz="1200"/>
              </a:p>
            </p:txBody>
          </p:sp>
          <p:sp>
            <p:nvSpPr>
              <p:cNvPr id="39" name="Freeform 39"/>
              <p:cNvSpPr/>
              <p:nvPr/>
            </p:nvSpPr>
            <p:spPr>
              <a:xfrm>
                <a:off x="-121047" y="817672"/>
                <a:ext cx="1017804" cy="1479780"/>
              </a:xfrm>
              <a:custGeom>
                <a:avLst/>
                <a:gdLst/>
                <a:ahLst/>
                <a:cxnLst/>
                <a:rect l="l" t="t" r="r" b="b"/>
                <a:pathLst>
                  <a:path w="1017804" h="1479780">
                    <a:moveTo>
                      <a:pt x="644560" y="1479780"/>
                    </a:moveTo>
                    <a:cubicBezTo>
                      <a:pt x="180430" y="1142570"/>
                      <a:pt x="0" y="536074"/>
                      <a:pt x="204329" y="0"/>
                    </a:cubicBezTo>
                    <a:lnTo>
                      <a:pt x="797688" y="226164"/>
                    </a:lnTo>
                    <a:cubicBezTo>
                      <a:pt x="695523" y="494201"/>
                      <a:pt x="785739" y="797449"/>
                      <a:pt x="1017803" y="966054"/>
                    </a:cubicBezTo>
                    <a:close/>
                  </a:path>
                </a:pathLst>
              </a:custGeom>
              <a:solidFill>
                <a:srgbClr val="A1CC3A"/>
              </a:solidFill>
            </p:spPr>
            <p:txBody>
              <a:bodyPr/>
              <a:lstStyle/>
              <a:p>
                <a:endParaRPr lang="de-DE" sz="1200"/>
              </a:p>
            </p:txBody>
          </p:sp>
          <p:sp>
            <p:nvSpPr>
              <p:cNvPr id="40" name="Freeform 40"/>
              <p:cNvSpPr/>
              <p:nvPr/>
            </p:nvSpPr>
            <p:spPr>
              <a:xfrm>
                <a:off x="62158" y="0"/>
                <a:ext cx="1207778" cy="1073774"/>
              </a:xfrm>
              <a:custGeom>
                <a:avLst/>
                <a:gdLst/>
                <a:ahLst/>
                <a:cxnLst/>
                <a:rect l="l" t="t" r="r" b="b"/>
                <a:pathLst>
                  <a:path w="1207778" h="1073774">
                    <a:moveTo>
                      <a:pt x="0" y="877548"/>
                    </a:moveTo>
                    <a:cubicBezTo>
                      <a:pt x="170006" y="354324"/>
                      <a:pt x="657564" y="55"/>
                      <a:pt x="1207715" y="0"/>
                    </a:cubicBezTo>
                    <a:lnTo>
                      <a:pt x="1207779" y="635000"/>
                    </a:lnTo>
                    <a:cubicBezTo>
                      <a:pt x="932703" y="635027"/>
                      <a:pt x="688924" y="812162"/>
                      <a:pt x="603921" y="1073774"/>
                    </a:cubicBezTo>
                    <a:close/>
                  </a:path>
                </a:pathLst>
              </a:custGeom>
              <a:solidFill>
                <a:srgbClr val="00B2E3"/>
              </a:solidFill>
            </p:spPr>
            <p:txBody>
              <a:bodyPr/>
              <a:lstStyle/>
              <a:p>
                <a:endParaRPr lang="de-DE" sz="1200"/>
              </a:p>
            </p:txBody>
          </p:sp>
        </p:grpSp>
      </p:grpSp>
      <p:sp>
        <p:nvSpPr>
          <p:cNvPr id="54" name="TextBox 54"/>
          <p:cNvSpPr txBox="1"/>
          <p:nvPr/>
        </p:nvSpPr>
        <p:spPr>
          <a:xfrm>
            <a:off x="6031437" y="2785081"/>
            <a:ext cx="836523" cy="3277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000000"/>
                </a:solidFill>
                <a:latin typeface="Montserrat Classic Bold"/>
              </a:rPr>
              <a:t>West</a:t>
            </a:r>
          </a:p>
        </p:txBody>
      </p:sp>
      <p:sp>
        <p:nvSpPr>
          <p:cNvPr id="56" name="TextBox 54">
            <a:extLst>
              <a:ext uri="{FF2B5EF4-FFF2-40B4-BE49-F238E27FC236}">
                <a16:creationId xmlns:a16="http://schemas.microsoft.com/office/drawing/2014/main" id="{1B761152-038A-81B6-E810-8818ED70A7A3}"/>
              </a:ext>
            </a:extLst>
          </p:cNvPr>
          <p:cNvSpPr txBox="1"/>
          <p:nvPr/>
        </p:nvSpPr>
        <p:spPr>
          <a:xfrm>
            <a:off x="1940687" y="2797467"/>
            <a:ext cx="836523" cy="3277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000000"/>
                </a:solidFill>
                <a:latin typeface="Montserrat Classic Bold"/>
              </a:rPr>
              <a:t>East</a:t>
            </a:r>
          </a:p>
        </p:txBody>
      </p:sp>
      <p:sp>
        <p:nvSpPr>
          <p:cNvPr id="57" name="TextBox 50">
            <a:extLst>
              <a:ext uri="{FF2B5EF4-FFF2-40B4-BE49-F238E27FC236}">
                <a16:creationId xmlns:a16="http://schemas.microsoft.com/office/drawing/2014/main" id="{40B75576-664B-C46C-C31A-8541187A2B82}"/>
              </a:ext>
            </a:extLst>
          </p:cNvPr>
          <p:cNvSpPr txBox="1"/>
          <p:nvPr/>
        </p:nvSpPr>
        <p:spPr>
          <a:xfrm>
            <a:off x="8644885" y="1927560"/>
            <a:ext cx="3404607" cy="2873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Montserrat"/>
              </a:rPr>
              <a:t>Throughout all weeks of the promotion, the Eastern region consistently recorded the highest sales figures. Also, the Western region maintained a slower, yet rising pattern of sales. This can accounted mostly to the number of stores in the eastern region.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671465" y="209868"/>
            <a:ext cx="10820400" cy="123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2333" b="1" dirty="0">
                <a:solidFill>
                  <a:srgbClr val="000000"/>
                </a:solidFill>
                <a:latin typeface="Montserrat Classic Bold"/>
              </a:rPr>
              <a:t>The Eastern region not only achieved the highest record in in-store sales but also contributed significantly to the franchise type of ownership, accounting for  over 85% of the total sales.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D9FCC44-E8E9-E839-949C-0B868AF5C625}"/>
              </a:ext>
            </a:extLst>
          </p:cNvPr>
          <p:cNvGraphicFramePr>
            <a:graphicFrameLocks/>
          </p:cNvGraphicFramePr>
          <p:nvPr/>
        </p:nvGraphicFramePr>
        <p:xfrm>
          <a:off x="1012957" y="2455819"/>
          <a:ext cx="2997200" cy="2133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1">
            <a:extLst>
              <a:ext uri="{FF2B5EF4-FFF2-40B4-BE49-F238E27FC236}">
                <a16:creationId xmlns:a16="http://schemas.microsoft.com/office/drawing/2014/main" id="{75E8EDC5-0508-7F6D-0813-EE25D569C8D9}"/>
              </a:ext>
            </a:extLst>
          </p:cNvPr>
          <p:cNvSpPr txBox="1"/>
          <p:nvPr/>
        </p:nvSpPr>
        <p:spPr>
          <a:xfrm>
            <a:off x="8432800" y="4096323"/>
            <a:ext cx="3338693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000000"/>
                </a:solidFill>
                <a:latin typeface="Montserrat Classic Bold"/>
              </a:rPr>
              <a:t>Ownership performance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7E04F8E-0BE1-132D-D9C5-B3C2E5B30713}"/>
              </a:ext>
            </a:extLst>
          </p:cNvPr>
          <p:cNvGraphicFramePr>
            <a:graphicFrameLocks/>
          </p:cNvGraphicFramePr>
          <p:nvPr/>
        </p:nvGraphicFramePr>
        <p:xfrm>
          <a:off x="4122822" y="2273670"/>
          <a:ext cx="3214507" cy="2305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11">
            <a:extLst>
              <a:ext uri="{FF2B5EF4-FFF2-40B4-BE49-F238E27FC236}">
                <a16:creationId xmlns:a16="http://schemas.microsoft.com/office/drawing/2014/main" id="{77941B13-25CB-7EF0-95E4-BCB4EEAA836E}"/>
              </a:ext>
            </a:extLst>
          </p:cNvPr>
          <p:cNvSpPr txBox="1"/>
          <p:nvPr/>
        </p:nvSpPr>
        <p:spPr>
          <a:xfrm>
            <a:off x="776108" y="5028343"/>
            <a:ext cx="3338693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000000"/>
                </a:solidFill>
                <a:latin typeface="Montserrat Classic Bold"/>
              </a:rPr>
              <a:t>Delivery sales Channel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42A7F7AD-E321-BE65-1466-AC19150F7C06}"/>
              </a:ext>
            </a:extLst>
          </p:cNvPr>
          <p:cNvSpPr txBox="1"/>
          <p:nvPr/>
        </p:nvSpPr>
        <p:spPr>
          <a:xfrm>
            <a:off x="671465" y="5605441"/>
            <a:ext cx="3338693" cy="468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The Eastern region garnered higher sales figures from delivery services.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B88FC849-E709-91EE-8F4A-E293C33DEA32}"/>
              </a:ext>
            </a:extLst>
          </p:cNvPr>
          <p:cNvSpPr txBox="1"/>
          <p:nvPr/>
        </p:nvSpPr>
        <p:spPr>
          <a:xfrm>
            <a:off x="3972357" y="5605441"/>
            <a:ext cx="3338693" cy="468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The Eastern region also achieved the highest record in in-store sales.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6BE90E5-3E02-F4D0-974E-AC00972B2BD3}"/>
              </a:ext>
            </a:extLst>
          </p:cNvPr>
          <p:cNvGraphicFramePr>
            <a:graphicFrameLocks/>
          </p:cNvGraphicFramePr>
          <p:nvPr/>
        </p:nvGraphicFramePr>
        <p:xfrm>
          <a:off x="8128001" y="1529454"/>
          <a:ext cx="3744119" cy="2712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2">
            <a:extLst>
              <a:ext uri="{FF2B5EF4-FFF2-40B4-BE49-F238E27FC236}">
                <a16:creationId xmlns:a16="http://schemas.microsoft.com/office/drawing/2014/main" id="{B2F19F52-3228-21D7-BD8E-FB8DBFA9166B}"/>
              </a:ext>
            </a:extLst>
          </p:cNvPr>
          <p:cNvSpPr txBox="1"/>
          <p:nvPr/>
        </p:nvSpPr>
        <p:spPr>
          <a:xfrm>
            <a:off x="8330713" y="4588973"/>
            <a:ext cx="3338693" cy="955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The franchise type of ownership recorded the highest share in sales over the promotion period, with over 85% attributed to it.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C3F64FA8-A274-5F04-B18B-97B634771839}"/>
              </a:ext>
            </a:extLst>
          </p:cNvPr>
          <p:cNvSpPr txBox="1"/>
          <p:nvPr/>
        </p:nvSpPr>
        <p:spPr>
          <a:xfrm>
            <a:off x="3949402" y="4997830"/>
            <a:ext cx="3338693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000000"/>
                </a:solidFill>
                <a:latin typeface="Montserrat Classic Bold"/>
              </a:rPr>
              <a:t>In-store sales Channel</a:t>
            </a:r>
          </a:p>
        </p:txBody>
      </p:sp>
      <p:grpSp>
        <p:nvGrpSpPr>
          <p:cNvPr id="18" name="Group 2">
            <a:extLst>
              <a:ext uri="{FF2B5EF4-FFF2-40B4-BE49-F238E27FC236}">
                <a16:creationId xmlns:a16="http://schemas.microsoft.com/office/drawing/2014/main" id="{8B872638-CD6D-26EE-1EA2-84602D45ACB0}"/>
              </a:ext>
            </a:extLst>
          </p:cNvPr>
          <p:cNvGrpSpPr/>
          <p:nvPr/>
        </p:nvGrpSpPr>
        <p:grpSpPr>
          <a:xfrm>
            <a:off x="0" y="6356416"/>
            <a:ext cx="12192000" cy="501584"/>
            <a:chOff x="0" y="0"/>
            <a:chExt cx="8584687" cy="353178"/>
          </a:xfrm>
          <a:solidFill>
            <a:srgbClr val="FF671D"/>
          </a:solidFill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69A8162A-3082-973E-273E-818FAA833A2B}"/>
                </a:ext>
              </a:extLst>
            </p:cNvPr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</p:spTree>
    <p:extLst>
      <p:ext uri="{BB962C8B-B14F-4D97-AF65-F5344CB8AC3E}">
        <p14:creationId xmlns:p14="http://schemas.microsoft.com/office/powerpoint/2010/main" val="124141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40"/>
          <p:cNvSpPr/>
          <p:nvPr/>
        </p:nvSpPr>
        <p:spPr>
          <a:xfrm>
            <a:off x="685800" y="1386256"/>
            <a:ext cx="10820400" cy="0"/>
          </a:xfrm>
          <a:prstGeom prst="line">
            <a:avLst/>
          </a:prstGeom>
          <a:ln w="47625" cap="rnd">
            <a:solidFill>
              <a:srgbClr val="2E465B">
                <a:alpha val="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 sz="1200"/>
          </a:p>
        </p:txBody>
      </p:sp>
      <p:sp>
        <p:nvSpPr>
          <p:cNvPr id="41" name="TextBox 41"/>
          <p:cNvSpPr txBox="1"/>
          <p:nvPr/>
        </p:nvSpPr>
        <p:spPr>
          <a:xfrm>
            <a:off x="685800" y="458259"/>
            <a:ext cx="10820400" cy="808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2333" b="1" dirty="0">
                <a:solidFill>
                  <a:srgbClr val="000000"/>
                </a:solidFill>
                <a:latin typeface="Montserrat Classic Bold"/>
              </a:rPr>
              <a:t>The province of Prince Edward Island recorded the highest average sales and emerged as the best-performing province overall. 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163D7167-C939-DAAA-4DA7-7B59D6319E92}"/>
              </a:ext>
            </a:extLst>
          </p:cNvPr>
          <p:cNvGrpSpPr/>
          <p:nvPr/>
        </p:nvGrpSpPr>
        <p:grpSpPr>
          <a:xfrm>
            <a:off x="534737" y="2154787"/>
            <a:ext cx="760692" cy="272185"/>
            <a:chOff x="-236040" y="157702"/>
            <a:chExt cx="1491639" cy="533727"/>
          </a:xfrm>
          <a:solidFill>
            <a:srgbClr val="A1CC3A"/>
          </a:solidFill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F6093241-2071-EA43-0C2C-BACB2598638F}"/>
                </a:ext>
              </a:extLst>
            </p:cNvPr>
            <p:cNvSpPr/>
            <p:nvPr/>
          </p:nvSpPr>
          <p:spPr>
            <a:xfrm>
              <a:off x="-236040" y="157702"/>
              <a:ext cx="1491639" cy="533727"/>
            </a:xfrm>
            <a:custGeom>
              <a:avLst/>
              <a:gdLst/>
              <a:ahLst/>
              <a:cxnLst/>
              <a:rect l="l" t="t" r="r" b="b"/>
              <a:pathLst>
                <a:path w="1491639" h="660400">
                  <a:moveTo>
                    <a:pt x="136717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67179" y="0"/>
                  </a:lnTo>
                  <a:cubicBezTo>
                    <a:pt x="1435759" y="0"/>
                    <a:pt x="1491639" y="55880"/>
                    <a:pt x="1491639" y="124460"/>
                  </a:cubicBezTo>
                  <a:lnTo>
                    <a:pt x="1491639" y="535940"/>
                  </a:lnTo>
                  <a:cubicBezTo>
                    <a:pt x="1491639" y="604520"/>
                    <a:pt x="1435759" y="660400"/>
                    <a:pt x="1367179" y="660400"/>
                  </a:cubicBezTo>
                  <a:close/>
                </a:path>
              </a:pathLst>
            </a:custGeom>
            <a:solidFill>
              <a:srgbClr val="00B2E3"/>
            </a:solidFill>
          </p:spPr>
          <p:txBody>
            <a:bodyPr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PE</a:t>
              </a:r>
            </a:p>
          </p:txBody>
        </p:sp>
      </p:grpSp>
      <p:sp>
        <p:nvSpPr>
          <p:cNvPr id="4" name="Freeform 11">
            <a:extLst>
              <a:ext uri="{FF2B5EF4-FFF2-40B4-BE49-F238E27FC236}">
                <a16:creationId xmlns:a16="http://schemas.microsoft.com/office/drawing/2014/main" id="{A3A24143-5D1D-2830-D8C4-3025F45E7244}"/>
              </a:ext>
            </a:extLst>
          </p:cNvPr>
          <p:cNvSpPr/>
          <p:nvPr/>
        </p:nvSpPr>
        <p:spPr>
          <a:xfrm>
            <a:off x="532746" y="5126913"/>
            <a:ext cx="760692" cy="272185"/>
          </a:xfrm>
          <a:custGeom>
            <a:avLst/>
            <a:gdLst/>
            <a:ahLst/>
            <a:cxnLst/>
            <a:rect l="l" t="t" r="r" b="b"/>
            <a:pathLst>
              <a:path w="1491639" h="660400">
                <a:moveTo>
                  <a:pt x="1367179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367179" y="0"/>
                </a:lnTo>
                <a:cubicBezTo>
                  <a:pt x="1435759" y="0"/>
                  <a:pt x="1491639" y="55880"/>
                  <a:pt x="1491639" y="124460"/>
                </a:cubicBezTo>
                <a:lnTo>
                  <a:pt x="1491639" y="535940"/>
                </a:lnTo>
                <a:cubicBezTo>
                  <a:pt x="1491639" y="604520"/>
                  <a:pt x="1435759" y="660400"/>
                  <a:pt x="1367179" y="660400"/>
                </a:cubicBezTo>
                <a:close/>
              </a:path>
            </a:pathLst>
          </a:custGeom>
          <a:solidFill>
            <a:srgbClr val="00B2E3"/>
          </a:solidFill>
        </p:spPr>
        <p:txBody>
          <a:bodyPr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NL</a:t>
            </a: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03CD4AD9-B6D1-AF65-6145-FDC9CA2F4476}"/>
              </a:ext>
            </a:extLst>
          </p:cNvPr>
          <p:cNvSpPr/>
          <p:nvPr/>
        </p:nvSpPr>
        <p:spPr>
          <a:xfrm>
            <a:off x="516020" y="4134244"/>
            <a:ext cx="789450" cy="248198"/>
          </a:xfrm>
          <a:custGeom>
            <a:avLst/>
            <a:gdLst/>
            <a:ahLst/>
            <a:cxnLst/>
            <a:rect l="l" t="t" r="r" b="b"/>
            <a:pathLst>
              <a:path w="1491639" h="660400">
                <a:moveTo>
                  <a:pt x="1367179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367179" y="0"/>
                </a:lnTo>
                <a:cubicBezTo>
                  <a:pt x="1435759" y="0"/>
                  <a:pt x="1491639" y="55880"/>
                  <a:pt x="1491639" y="124460"/>
                </a:cubicBezTo>
                <a:lnTo>
                  <a:pt x="1491639" y="535940"/>
                </a:lnTo>
                <a:cubicBezTo>
                  <a:pt x="1491639" y="604520"/>
                  <a:pt x="1435759" y="660400"/>
                  <a:pt x="1367179" y="660400"/>
                </a:cubicBezTo>
                <a:close/>
              </a:path>
            </a:pathLst>
          </a:custGeom>
          <a:solidFill>
            <a:srgbClr val="00B2E3"/>
          </a:solidFill>
        </p:spPr>
        <p:txBody>
          <a:bodyPr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NS</a:t>
            </a: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E0893548-C11E-6F78-B719-C39D7B3AD114}"/>
              </a:ext>
            </a:extLst>
          </p:cNvPr>
          <p:cNvSpPr/>
          <p:nvPr/>
        </p:nvSpPr>
        <p:spPr>
          <a:xfrm>
            <a:off x="532746" y="3144516"/>
            <a:ext cx="760692" cy="272185"/>
          </a:xfrm>
          <a:custGeom>
            <a:avLst/>
            <a:gdLst/>
            <a:ahLst/>
            <a:cxnLst/>
            <a:rect l="l" t="t" r="r" b="b"/>
            <a:pathLst>
              <a:path w="1491639" h="660400">
                <a:moveTo>
                  <a:pt x="1367179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367179" y="0"/>
                </a:lnTo>
                <a:cubicBezTo>
                  <a:pt x="1435759" y="0"/>
                  <a:pt x="1491639" y="55880"/>
                  <a:pt x="1491639" y="124460"/>
                </a:cubicBezTo>
                <a:lnTo>
                  <a:pt x="1491639" y="535940"/>
                </a:lnTo>
                <a:cubicBezTo>
                  <a:pt x="1491639" y="604520"/>
                  <a:pt x="1435759" y="660400"/>
                  <a:pt x="1367179" y="660400"/>
                </a:cubicBezTo>
                <a:close/>
              </a:path>
            </a:pathLst>
          </a:custGeom>
          <a:solidFill>
            <a:srgbClr val="00B2E3"/>
          </a:solidFill>
        </p:spPr>
        <p:txBody>
          <a:bodyPr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NT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4F7C0FD4-E15E-CE9B-FACB-A9457F9C66BE}"/>
              </a:ext>
            </a:extLst>
          </p:cNvPr>
          <p:cNvSpPr txBox="1"/>
          <p:nvPr/>
        </p:nvSpPr>
        <p:spPr>
          <a:xfrm>
            <a:off x="6633413" y="1913290"/>
            <a:ext cx="5039895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dirty="0">
                <a:solidFill>
                  <a:srgbClr val="000000"/>
                </a:solidFill>
                <a:latin typeface="Montserrat"/>
              </a:rPr>
              <a:t>The province of Prince Edward Island recorded the highest average sales and emerged as the best-performing province overall. Additionally, other top-performing provinces included Newfoundland and Nova Scotia.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0E861751-26EC-1631-5DD8-DF841B7DB6B5}"/>
              </a:ext>
            </a:extLst>
          </p:cNvPr>
          <p:cNvGrpSpPr/>
          <p:nvPr/>
        </p:nvGrpSpPr>
        <p:grpSpPr>
          <a:xfrm>
            <a:off x="0" y="6576655"/>
            <a:ext cx="12192000" cy="281345"/>
            <a:chOff x="0" y="0"/>
            <a:chExt cx="8584687" cy="353178"/>
          </a:xfrm>
          <a:solidFill>
            <a:srgbClr val="FF671D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B86E28C3-D406-F0A9-267C-22C1F3E21ADF}"/>
                </a:ext>
              </a:extLst>
            </p:cNvPr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E28F5C7-65B8-D666-F19B-02D50A5F94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22343"/>
              </p:ext>
            </p:extLst>
          </p:nvPr>
        </p:nvGraphicFramePr>
        <p:xfrm>
          <a:off x="1064126" y="1479231"/>
          <a:ext cx="4473074" cy="429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12">
            <a:extLst>
              <a:ext uri="{FF2B5EF4-FFF2-40B4-BE49-F238E27FC236}">
                <a16:creationId xmlns:a16="http://schemas.microsoft.com/office/drawing/2014/main" id="{1548CA45-7986-0A3F-7D97-E810FD8E9D07}"/>
              </a:ext>
            </a:extLst>
          </p:cNvPr>
          <p:cNvSpPr txBox="1"/>
          <p:nvPr/>
        </p:nvSpPr>
        <p:spPr>
          <a:xfrm>
            <a:off x="6654803" y="5365791"/>
            <a:ext cx="4759841" cy="712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The four provinces contribution to the total sales. At about 1%, the  Prince Edward province outperformed other states in performance.</a:t>
            </a:r>
          </a:p>
        </p:txBody>
      </p:sp>
      <p:grpSp>
        <p:nvGrpSpPr>
          <p:cNvPr id="46" name="Group 17">
            <a:extLst>
              <a:ext uri="{FF2B5EF4-FFF2-40B4-BE49-F238E27FC236}">
                <a16:creationId xmlns:a16="http://schemas.microsoft.com/office/drawing/2014/main" id="{2FA47379-8E8E-6FEB-75A6-351D26225430}"/>
              </a:ext>
            </a:extLst>
          </p:cNvPr>
          <p:cNvGrpSpPr/>
          <p:nvPr/>
        </p:nvGrpSpPr>
        <p:grpSpPr>
          <a:xfrm>
            <a:off x="6839679" y="3965953"/>
            <a:ext cx="784687" cy="784687"/>
            <a:chOff x="0" y="0"/>
            <a:chExt cx="812800" cy="812800"/>
          </a:xfrm>
          <a:solidFill>
            <a:srgbClr val="A1CC3A"/>
          </a:solidFill>
        </p:grpSpPr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320BFE2F-CE8F-0046-FFA0-F9EDA3722712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7367091B-631F-DBBE-736E-C22B35C14E3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49" name="TextBox 23">
            <a:extLst>
              <a:ext uri="{FF2B5EF4-FFF2-40B4-BE49-F238E27FC236}">
                <a16:creationId xmlns:a16="http://schemas.microsoft.com/office/drawing/2014/main" id="{90446822-904F-4785-6665-55DD437E72DB}"/>
              </a:ext>
            </a:extLst>
          </p:cNvPr>
          <p:cNvSpPr txBox="1"/>
          <p:nvPr/>
        </p:nvSpPr>
        <p:spPr>
          <a:xfrm>
            <a:off x="8220213" y="4254945"/>
            <a:ext cx="639923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Montserrat Classic Bold"/>
              </a:rPr>
              <a:t>74%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06A628-08F9-4F07-C69A-D787B322BD67}"/>
              </a:ext>
            </a:extLst>
          </p:cNvPr>
          <p:cNvGrpSpPr/>
          <p:nvPr/>
        </p:nvGrpSpPr>
        <p:grpSpPr>
          <a:xfrm>
            <a:off x="8120806" y="3931811"/>
            <a:ext cx="784687" cy="784687"/>
            <a:chOff x="0" y="0"/>
            <a:chExt cx="812800" cy="812800"/>
          </a:xfrm>
          <a:solidFill>
            <a:srgbClr val="A1CC3A"/>
          </a:solidFill>
        </p:grpSpPr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D28CDE-5434-D9A1-283A-F28C6B4CF45A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439868-F60F-406A-3F26-0D9B129F8E6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53" name="Group 17">
            <a:extLst>
              <a:ext uri="{FF2B5EF4-FFF2-40B4-BE49-F238E27FC236}">
                <a16:creationId xmlns:a16="http://schemas.microsoft.com/office/drawing/2014/main" id="{6C016C09-0F57-3D4D-1FA2-471CC56DFC7D}"/>
              </a:ext>
            </a:extLst>
          </p:cNvPr>
          <p:cNvGrpSpPr/>
          <p:nvPr/>
        </p:nvGrpSpPr>
        <p:grpSpPr>
          <a:xfrm>
            <a:off x="9401934" y="3955243"/>
            <a:ext cx="784687" cy="784687"/>
            <a:chOff x="0" y="0"/>
            <a:chExt cx="812800" cy="812800"/>
          </a:xfrm>
          <a:solidFill>
            <a:srgbClr val="A1CC3A"/>
          </a:solidFill>
        </p:grpSpPr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4889783-68CA-9C2B-7A67-6F598FC6401F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  <p:sp>
          <p:nvSpPr>
            <p:cNvPr id="55" name="TextBox 19">
              <a:extLst>
                <a:ext uri="{FF2B5EF4-FFF2-40B4-BE49-F238E27FC236}">
                  <a16:creationId xmlns:a16="http://schemas.microsoft.com/office/drawing/2014/main" id="{F3F670F9-28DE-B4E6-C294-F79DB811560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56" name="Group 17">
            <a:extLst>
              <a:ext uri="{FF2B5EF4-FFF2-40B4-BE49-F238E27FC236}">
                <a16:creationId xmlns:a16="http://schemas.microsoft.com/office/drawing/2014/main" id="{B74FD008-65D9-85FB-1399-F0F08D1D999A}"/>
              </a:ext>
            </a:extLst>
          </p:cNvPr>
          <p:cNvGrpSpPr/>
          <p:nvPr/>
        </p:nvGrpSpPr>
        <p:grpSpPr>
          <a:xfrm>
            <a:off x="10676142" y="3965953"/>
            <a:ext cx="781186" cy="784687"/>
            <a:chOff x="1813" y="0"/>
            <a:chExt cx="809173" cy="812800"/>
          </a:xfrm>
          <a:solidFill>
            <a:srgbClr val="A1CC3A"/>
          </a:solidFill>
        </p:grpSpPr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2F7532BF-6AC8-E4B6-0DE1-DDC35DA3D11C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  <p:sp>
          <p:nvSpPr>
            <p:cNvPr id="58" name="TextBox 19">
              <a:extLst>
                <a:ext uri="{FF2B5EF4-FFF2-40B4-BE49-F238E27FC236}">
                  <a16:creationId xmlns:a16="http://schemas.microsoft.com/office/drawing/2014/main" id="{29F714B8-C8FA-73F6-7D40-D0FC78BB824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59" name="TextBox 39">
            <a:extLst>
              <a:ext uri="{FF2B5EF4-FFF2-40B4-BE49-F238E27FC236}">
                <a16:creationId xmlns:a16="http://schemas.microsoft.com/office/drawing/2014/main" id="{28CB8CE3-968B-D58A-1AEA-652F71D274F5}"/>
              </a:ext>
            </a:extLst>
          </p:cNvPr>
          <p:cNvSpPr txBox="1"/>
          <p:nvPr/>
        </p:nvSpPr>
        <p:spPr>
          <a:xfrm>
            <a:off x="6858336" y="4180372"/>
            <a:ext cx="772947" cy="315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Montserrat Classic Bold"/>
              </a:rPr>
              <a:t>0.8%</a:t>
            </a:r>
          </a:p>
        </p:txBody>
      </p:sp>
      <p:sp>
        <p:nvSpPr>
          <p:cNvPr id="60" name="TextBox 39">
            <a:extLst>
              <a:ext uri="{FF2B5EF4-FFF2-40B4-BE49-F238E27FC236}">
                <a16:creationId xmlns:a16="http://schemas.microsoft.com/office/drawing/2014/main" id="{6538DB5F-2235-1792-1EC8-A01572E2EA42}"/>
              </a:ext>
            </a:extLst>
          </p:cNvPr>
          <p:cNvSpPr txBox="1"/>
          <p:nvPr/>
        </p:nvSpPr>
        <p:spPr>
          <a:xfrm>
            <a:off x="10745593" y="4180372"/>
            <a:ext cx="639923" cy="315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Montserrat Classic Bold"/>
              </a:rPr>
              <a:t>21.4%</a:t>
            </a:r>
          </a:p>
        </p:txBody>
      </p:sp>
      <p:sp>
        <p:nvSpPr>
          <p:cNvPr id="61" name="TextBox 39">
            <a:extLst>
              <a:ext uri="{FF2B5EF4-FFF2-40B4-BE49-F238E27FC236}">
                <a16:creationId xmlns:a16="http://schemas.microsoft.com/office/drawing/2014/main" id="{17930AAD-9C4B-2AC5-560F-D327B5FFFED7}"/>
              </a:ext>
            </a:extLst>
          </p:cNvPr>
          <p:cNvSpPr txBox="1"/>
          <p:nvPr/>
        </p:nvSpPr>
        <p:spPr>
          <a:xfrm>
            <a:off x="9475498" y="4146231"/>
            <a:ext cx="639923" cy="315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Montserrat Classic Bold"/>
              </a:rPr>
              <a:t>7%</a:t>
            </a:r>
          </a:p>
        </p:txBody>
      </p:sp>
      <p:sp>
        <p:nvSpPr>
          <p:cNvPr id="62" name="TextBox 39">
            <a:extLst>
              <a:ext uri="{FF2B5EF4-FFF2-40B4-BE49-F238E27FC236}">
                <a16:creationId xmlns:a16="http://schemas.microsoft.com/office/drawing/2014/main" id="{7827236B-BE06-AA46-FB37-4E1F0813B497}"/>
              </a:ext>
            </a:extLst>
          </p:cNvPr>
          <p:cNvSpPr txBox="1"/>
          <p:nvPr/>
        </p:nvSpPr>
        <p:spPr>
          <a:xfrm>
            <a:off x="8220213" y="4164623"/>
            <a:ext cx="639923" cy="315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Montserrat Classic Bold"/>
              </a:rPr>
              <a:t>0.6%</a:t>
            </a:r>
          </a:p>
        </p:txBody>
      </p:sp>
      <p:grpSp>
        <p:nvGrpSpPr>
          <p:cNvPr id="63" name="Group 10">
            <a:extLst>
              <a:ext uri="{FF2B5EF4-FFF2-40B4-BE49-F238E27FC236}">
                <a16:creationId xmlns:a16="http://schemas.microsoft.com/office/drawing/2014/main" id="{AC623C69-0A29-068B-AD2C-AFA1067BB4F6}"/>
              </a:ext>
            </a:extLst>
          </p:cNvPr>
          <p:cNvGrpSpPr/>
          <p:nvPr/>
        </p:nvGrpSpPr>
        <p:grpSpPr>
          <a:xfrm>
            <a:off x="9473864" y="4857317"/>
            <a:ext cx="760692" cy="272185"/>
            <a:chOff x="16987499" y="5127928"/>
            <a:chExt cx="1491639" cy="533727"/>
          </a:xfrm>
          <a:solidFill>
            <a:srgbClr val="00B2E3"/>
          </a:solidFill>
        </p:grpSpPr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3BAFB4E3-472A-B1C7-6F45-8C8FB6AB3159}"/>
                </a:ext>
              </a:extLst>
            </p:cNvPr>
            <p:cNvSpPr/>
            <p:nvPr/>
          </p:nvSpPr>
          <p:spPr>
            <a:xfrm>
              <a:off x="16987499" y="5127928"/>
              <a:ext cx="1491639" cy="533727"/>
            </a:xfrm>
            <a:custGeom>
              <a:avLst/>
              <a:gdLst/>
              <a:ahLst/>
              <a:cxnLst/>
              <a:rect l="l" t="t" r="r" b="b"/>
              <a:pathLst>
                <a:path w="1491639" h="660400">
                  <a:moveTo>
                    <a:pt x="136717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67179" y="0"/>
                  </a:lnTo>
                  <a:cubicBezTo>
                    <a:pt x="1435759" y="0"/>
                    <a:pt x="1491639" y="55880"/>
                    <a:pt x="1491639" y="124460"/>
                  </a:cubicBezTo>
                  <a:lnTo>
                    <a:pt x="1491639" y="535940"/>
                  </a:lnTo>
                  <a:cubicBezTo>
                    <a:pt x="1491639" y="604520"/>
                    <a:pt x="1435759" y="660400"/>
                    <a:pt x="1367179" y="66040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NS</a:t>
              </a:r>
            </a:p>
          </p:txBody>
        </p:sp>
      </p:grpSp>
      <p:sp>
        <p:nvSpPr>
          <p:cNvPr id="65" name="Freeform 11">
            <a:extLst>
              <a:ext uri="{FF2B5EF4-FFF2-40B4-BE49-F238E27FC236}">
                <a16:creationId xmlns:a16="http://schemas.microsoft.com/office/drawing/2014/main" id="{D931CA7D-B1FC-CF7E-3D9C-9BAD7408D121}"/>
              </a:ext>
            </a:extLst>
          </p:cNvPr>
          <p:cNvSpPr/>
          <p:nvPr/>
        </p:nvSpPr>
        <p:spPr>
          <a:xfrm>
            <a:off x="8217412" y="4857317"/>
            <a:ext cx="760692" cy="272185"/>
          </a:xfrm>
          <a:custGeom>
            <a:avLst/>
            <a:gdLst/>
            <a:ahLst/>
            <a:cxnLst/>
            <a:rect l="l" t="t" r="r" b="b"/>
            <a:pathLst>
              <a:path w="1491639" h="660400">
                <a:moveTo>
                  <a:pt x="1367179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367179" y="0"/>
                </a:lnTo>
                <a:cubicBezTo>
                  <a:pt x="1435759" y="0"/>
                  <a:pt x="1491639" y="55880"/>
                  <a:pt x="1491639" y="124460"/>
                </a:cubicBezTo>
                <a:lnTo>
                  <a:pt x="1491639" y="535940"/>
                </a:lnTo>
                <a:cubicBezTo>
                  <a:pt x="1491639" y="604520"/>
                  <a:pt x="1435759" y="660400"/>
                  <a:pt x="1367179" y="660400"/>
                </a:cubicBezTo>
                <a:close/>
              </a:path>
            </a:pathLst>
          </a:custGeom>
          <a:solidFill>
            <a:srgbClr val="00B2E3"/>
          </a:solidFill>
        </p:spPr>
        <p:txBody>
          <a:bodyPr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NT</a:t>
            </a:r>
          </a:p>
        </p:txBody>
      </p:sp>
      <p:grpSp>
        <p:nvGrpSpPr>
          <p:cNvPr id="66" name="Group 10">
            <a:extLst>
              <a:ext uri="{FF2B5EF4-FFF2-40B4-BE49-F238E27FC236}">
                <a16:creationId xmlns:a16="http://schemas.microsoft.com/office/drawing/2014/main" id="{F13374E6-F963-8529-EC43-A7E4A6B716F0}"/>
              </a:ext>
            </a:extLst>
          </p:cNvPr>
          <p:cNvGrpSpPr/>
          <p:nvPr/>
        </p:nvGrpSpPr>
        <p:grpSpPr>
          <a:xfrm>
            <a:off x="6870591" y="4873672"/>
            <a:ext cx="760692" cy="272185"/>
            <a:chOff x="1604189" y="6939679"/>
            <a:chExt cx="1491639" cy="533727"/>
          </a:xfrm>
          <a:solidFill>
            <a:srgbClr val="00B2E3"/>
          </a:solidFill>
        </p:grpSpPr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968A2404-2EA4-5323-1D05-285041B54D57}"/>
                </a:ext>
              </a:extLst>
            </p:cNvPr>
            <p:cNvSpPr/>
            <p:nvPr/>
          </p:nvSpPr>
          <p:spPr>
            <a:xfrm>
              <a:off x="1604189" y="6939679"/>
              <a:ext cx="1491639" cy="533727"/>
            </a:xfrm>
            <a:custGeom>
              <a:avLst/>
              <a:gdLst/>
              <a:ahLst/>
              <a:cxnLst/>
              <a:rect l="l" t="t" r="r" b="b"/>
              <a:pathLst>
                <a:path w="1491639" h="660400">
                  <a:moveTo>
                    <a:pt x="136717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67179" y="0"/>
                  </a:lnTo>
                  <a:cubicBezTo>
                    <a:pt x="1435759" y="0"/>
                    <a:pt x="1491639" y="55880"/>
                    <a:pt x="1491639" y="124460"/>
                  </a:cubicBezTo>
                  <a:lnTo>
                    <a:pt x="1491639" y="535940"/>
                  </a:lnTo>
                  <a:cubicBezTo>
                    <a:pt x="1491639" y="604520"/>
                    <a:pt x="1435759" y="660400"/>
                    <a:pt x="1367179" y="66040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PE</a:t>
              </a:r>
            </a:p>
          </p:txBody>
        </p:sp>
      </p:grpSp>
      <p:grpSp>
        <p:nvGrpSpPr>
          <p:cNvPr id="68" name="Group 10">
            <a:extLst>
              <a:ext uri="{FF2B5EF4-FFF2-40B4-BE49-F238E27FC236}">
                <a16:creationId xmlns:a16="http://schemas.microsoft.com/office/drawing/2014/main" id="{2C11F90D-6F93-060A-4D26-B74F877C1B77}"/>
              </a:ext>
            </a:extLst>
          </p:cNvPr>
          <p:cNvGrpSpPr/>
          <p:nvPr/>
        </p:nvGrpSpPr>
        <p:grpSpPr>
          <a:xfrm>
            <a:off x="10730316" y="4850836"/>
            <a:ext cx="760692" cy="272185"/>
            <a:chOff x="1604189" y="6939679"/>
            <a:chExt cx="1491639" cy="533727"/>
          </a:xfrm>
          <a:solidFill>
            <a:srgbClr val="00B2E3"/>
          </a:solidFill>
        </p:grpSpPr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719F7D1C-AFE4-6357-04B2-5E8DD8E635FF}"/>
                </a:ext>
              </a:extLst>
            </p:cNvPr>
            <p:cNvSpPr/>
            <p:nvPr/>
          </p:nvSpPr>
          <p:spPr>
            <a:xfrm>
              <a:off x="1604189" y="6939679"/>
              <a:ext cx="1491639" cy="533727"/>
            </a:xfrm>
            <a:custGeom>
              <a:avLst/>
              <a:gdLst/>
              <a:ahLst/>
              <a:cxnLst/>
              <a:rect l="l" t="t" r="r" b="b"/>
              <a:pathLst>
                <a:path w="1491639" h="660400">
                  <a:moveTo>
                    <a:pt x="136717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67179" y="0"/>
                  </a:lnTo>
                  <a:cubicBezTo>
                    <a:pt x="1435759" y="0"/>
                    <a:pt x="1491639" y="55880"/>
                    <a:pt x="1491639" y="124460"/>
                  </a:cubicBezTo>
                  <a:lnTo>
                    <a:pt x="1491639" y="535940"/>
                  </a:lnTo>
                  <a:cubicBezTo>
                    <a:pt x="1491639" y="604520"/>
                    <a:pt x="1435759" y="660400"/>
                    <a:pt x="1367179" y="66040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NL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11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9"/>
          <p:cNvSpPr txBox="1"/>
          <p:nvPr/>
        </p:nvSpPr>
        <p:spPr>
          <a:xfrm>
            <a:off x="11535093" y="6208224"/>
            <a:ext cx="308953" cy="26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3"/>
              </a:lnSpc>
            </a:pPr>
            <a:r>
              <a:rPr lang="en-US" sz="1581" dirty="0">
                <a:solidFill>
                  <a:srgbClr val="FFFFFF"/>
                </a:solidFill>
                <a:latin typeface="Montserrat"/>
              </a:rPr>
              <a:t>3</a:t>
            </a:r>
          </a:p>
        </p:txBody>
      </p:sp>
      <p:sp>
        <p:nvSpPr>
          <p:cNvPr id="40" name="AutoShape 40"/>
          <p:cNvSpPr/>
          <p:nvPr/>
        </p:nvSpPr>
        <p:spPr>
          <a:xfrm>
            <a:off x="685800" y="1386256"/>
            <a:ext cx="10820400" cy="0"/>
          </a:xfrm>
          <a:prstGeom prst="line">
            <a:avLst/>
          </a:prstGeom>
          <a:ln w="47625" cap="rnd">
            <a:solidFill>
              <a:srgbClr val="2E465B">
                <a:alpha val="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 sz="1200"/>
          </a:p>
        </p:txBody>
      </p:sp>
      <p:sp>
        <p:nvSpPr>
          <p:cNvPr id="41" name="TextBox 41"/>
          <p:cNvSpPr txBox="1"/>
          <p:nvPr/>
        </p:nvSpPr>
        <p:spPr>
          <a:xfrm>
            <a:off x="685800" y="458259"/>
            <a:ext cx="10820400" cy="808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2333" b="1" dirty="0">
                <a:solidFill>
                  <a:srgbClr val="000000"/>
                </a:solidFill>
                <a:latin typeface="Montserrat Classic Bold"/>
              </a:rPr>
              <a:t>The province of Prince Edward Island recorded the highest average sales and emerged as the best-performing province overall. 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163D7167-C939-DAAA-4DA7-7B59D6319E92}"/>
              </a:ext>
            </a:extLst>
          </p:cNvPr>
          <p:cNvGrpSpPr/>
          <p:nvPr/>
        </p:nvGrpSpPr>
        <p:grpSpPr>
          <a:xfrm>
            <a:off x="1527229" y="5679658"/>
            <a:ext cx="760692" cy="272185"/>
            <a:chOff x="1604189" y="6939679"/>
            <a:chExt cx="1491639" cy="533727"/>
          </a:xfrm>
          <a:solidFill>
            <a:srgbClr val="00B2E3"/>
          </a:solidFill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F6093241-2071-EA43-0C2C-BACB2598638F}"/>
                </a:ext>
              </a:extLst>
            </p:cNvPr>
            <p:cNvSpPr/>
            <p:nvPr/>
          </p:nvSpPr>
          <p:spPr>
            <a:xfrm>
              <a:off x="1604189" y="6939679"/>
              <a:ext cx="1491639" cy="533727"/>
            </a:xfrm>
            <a:custGeom>
              <a:avLst/>
              <a:gdLst/>
              <a:ahLst/>
              <a:cxnLst/>
              <a:rect l="l" t="t" r="r" b="b"/>
              <a:pathLst>
                <a:path w="1491639" h="660400">
                  <a:moveTo>
                    <a:pt x="136717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67179" y="0"/>
                  </a:lnTo>
                  <a:cubicBezTo>
                    <a:pt x="1435759" y="0"/>
                    <a:pt x="1491639" y="55880"/>
                    <a:pt x="1491639" y="124460"/>
                  </a:cubicBezTo>
                  <a:lnTo>
                    <a:pt x="1491639" y="535940"/>
                  </a:lnTo>
                  <a:cubicBezTo>
                    <a:pt x="1491639" y="604520"/>
                    <a:pt x="1435759" y="660400"/>
                    <a:pt x="1367179" y="66040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ON</a:t>
              </a:r>
            </a:p>
          </p:txBody>
        </p:sp>
      </p:grpSp>
      <p:sp>
        <p:nvSpPr>
          <p:cNvPr id="4" name="Freeform 11">
            <a:extLst>
              <a:ext uri="{FF2B5EF4-FFF2-40B4-BE49-F238E27FC236}">
                <a16:creationId xmlns:a16="http://schemas.microsoft.com/office/drawing/2014/main" id="{A3A24143-5D1D-2830-D8C4-3025F45E7244}"/>
              </a:ext>
            </a:extLst>
          </p:cNvPr>
          <p:cNvSpPr/>
          <p:nvPr/>
        </p:nvSpPr>
        <p:spPr>
          <a:xfrm>
            <a:off x="4938920" y="5657360"/>
            <a:ext cx="760692" cy="272185"/>
          </a:xfrm>
          <a:custGeom>
            <a:avLst/>
            <a:gdLst/>
            <a:ahLst/>
            <a:cxnLst/>
            <a:rect l="l" t="t" r="r" b="b"/>
            <a:pathLst>
              <a:path w="1491639" h="660400">
                <a:moveTo>
                  <a:pt x="1367179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367179" y="0"/>
                </a:lnTo>
                <a:cubicBezTo>
                  <a:pt x="1435759" y="0"/>
                  <a:pt x="1491639" y="55880"/>
                  <a:pt x="1491639" y="124460"/>
                </a:cubicBezTo>
                <a:lnTo>
                  <a:pt x="1491639" y="535940"/>
                </a:lnTo>
                <a:cubicBezTo>
                  <a:pt x="1491639" y="604520"/>
                  <a:pt x="1435759" y="660400"/>
                  <a:pt x="1367179" y="660400"/>
                </a:cubicBezTo>
                <a:close/>
              </a:path>
            </a:pathLst>
          </a:custGeom>
          <a:solidFill>
            <a:srgbClr val="00B2E3"/>
          </a:solidFill>
        </p:spPr>
        <p:txBody>
          <a:bodyPr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MB</a:t>
            </a: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03CD4AD9-B6D1-AF65-6145-FDC9CA2F4476}"/>
              </a:ext>
            </a:extLst>
          </p:cNvPr>
          <p:cNvSpPr/>
          <p:nvPr/>
        </p:nvSpPr>
        <p:spPr>
          <a:xfrm>
            <a:off x="3728055" y="5680984"/>
            <a:ext cx="760692" cy="272185"/>
          </a:xfrm>
          <a:custGeom>
            <a:avLst/>
            <a:gdLst/>
            <a:ahLst/>
            <a:cxnLst/>
            <a:rect l="l" t="t" r="r" b="b"/>
            <a:pathLst>
              <a:path w="1491639" h="660400">
                <a:moveTo>
                  <a:pt x="1367179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367179" y="0"/>
                </a:lnTo>
                <a:cubicBezTo>
                  <a:pt x="1435759" y="0"/>
                  <a:pt x="1491639" y="55880"/>
                  <a:pt x="1491639" y="124460"/>
                </a:cubicBezTo>
                <a:lnTo>
                  <a:pt x="1491639" y="535940"/>
                </a:lnTo>
                <a:cubicBezTo>
                  <a:pt x="1491639" y="604520"/>
                  <a:pt x="1435759" y="660400"/>
                  <a:pt x="1367179" y="660400"/>
                </a:cubicBezTo>
                <a:close/>
              </a:path>
            </a:pathLst>
          </a:custGeom>
          <a:solidFill>
            <a:srgbClr val="00B2E3"/>
          </a:solidFill>
        </p:spPr>
        <p:txBody>
          <a:bodyPr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AB</a:t>
            </a: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E0893548-C11E-6F78-B719-C39D7B3AD114}"/>
              </a:ext>
            </a:extLst>
          </p:cNvPr>
          <p:cNvSpPr/>
          <p:nvPr/>
        </p:nvSpPr>
        <p:spPr>
          <a:xfrm>
            <a:off x="2638097" y="5677471"/>
            <a:ext cx="760692" cy="272185"/>
          </a:xfrm>
          <a:custGeom>
            <a:avLst/>
            <a:gdLst/>
            <a:ahLst/>
            <a:cxnLst/>
            <a:rect l="l" t="t" r="r" b="b"/>
            <a:pathLst>
              <a:path w="1491639" h="660400">
                <a:moveTo>
                  <a:pt x="1367179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367179" y="0"/>
                </a:lnTo>
                <a:cubicBezTo>
                  <a:pt x="1435759" y="0"/>
                  <a:pt x="1491639" y="55880"/>
                  <a:pt x="1491639" y="124460"/>
                </a:cubicBezTo>
                <a:lnTo>
                  <a:pt x="1491639" y="535940"/>
                </a:lnTo>
                <a:cubicBezTo>
                  <a:pt x="1491639" y="604520"/>
                  <a:pt x="1435759" y="660400"/>
                  <a:pt x="1367179" y="660400"/>
                </a:cubicBezTo>
                <a:close/>
              </a:path>
            </a:pathLst>
          </a:custGeom>
          <a:solidFill>
            <a:srgbClr val="00B2E3"/>
          </a:solidFill>
        </p:spPr>
        <p:txBody>
          <a:bodyPr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SK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4F7C0FD4-E15E-CE9B-FACB-A9457F9C66BE}"/>
              </a:ext>
            </a:extLst>
          </p:cNvPr>
          <p:cNvSpPr txBox="1"/>
          <p:nvPr/>
        </p:nvSpPr>
        <p:spPr>
          <a:xfrm>
            <a:off x="6085305" y="1933074"/>
            <a:ext cx="5039895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dirty="0">
                <a:solidFill>
                  <a:srgbClr val="000000"/>
                </a:solidFill>
                <a:latin typeface="Montserrat"/>
              </a:rPr>
              <a:t>The province of Prince Edward Island recorded the highest average sales and emerged as the best-performing province overall. Additionally, other top-performing provinces included Newfoundland and Nova Scotia.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0E861751-26EC-1631-5DD8-DF841B7DB6B5}"/>
              </a:ext>
            </a:extLst>
          </p:cNvPr>
          <p:cNvGrpSpPr/>
          <p:nvPr/>
        </p:nvGrpSpPr>
        <p:grpSpPr>
          <a:xfrm>
            <a:off x="0" y="6576655"/>
            <a:ext cx="12192000" cy="281345"/>
            <a:chOff x="0" y="0"/>
            <a:chExt cx="8584687" cy="353178"/>
          </a:xfrm>
          <a:solidFill>
            <a:srgbClr val="FF671D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B86E28C3-D406-F0A9-267C-22C1F3E21ADF}"/>
                </a:ext>
              </a:extLst>
            </p:cNvPr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15DFACC5-ACD8-C510-D30F-BEEBA0445FF3}"/>
              </a:ext>
            </a:extLst>
          </p:cNvPr>
          <p:cNvSpPr txBox="1"/>
          <p:nvPr/>
        </p:nvSpPr>
        <p:spPr>
          <a:xfrm>
            <a:off x="6841429" y="5365791"/>
            <a:ext cx="4573215" cy="712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The four provinces contribution to the total sales. At about 40%, the  Ontario falls among some of the worst performing provinces. 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F16F0E2-2D3C-D04C-714E-C05D84756B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067239"/>
              </p:ext>
            </p:extLst>
          </p:nvPr>
        </p:nvGraphicFramePr>
        <p:xfrm>
          <a:off x="1305469" y="1933074"/>
          <a:ext cx="4587331" cy="3680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7">
            <a:extLst>
              <a:ext uri="{FF2B5EF4-FFF2-40B4-BE49-F238E27FC236}">
                <a16:creationId xmlns:a16="http://schemas.microsoft.com/office/drawing/2014/main" id="{602B1F7E-4D6E-400C-AA9A-BD45DD727BE6}"/>
              </a:ext>
            </a:extLst>
          </p:cNvPr>
          <p:cNvGrpSpPr/>
          <p:nvPr/>
        </p:nvGrpSpPr>
        <p:grpSpPr>
          <a:xfrm>
            <a:off x="6839679" y="3965953"/>
            <a:ext cx="784687" cy="784687"/>
            <a:chOff x="0" y="0"/>
            <a:chExt cx="812800" cy="812800"/>
          </a:xfrm>
          <a:solidFill>
            <a:srgbClr val="585858"/>
          </a:solidFill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C0BAC16F-65B4-81C4-73D2-AEF400CCD0D7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9E679270-757E-3F50-25D0-9C7675E9C99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17" name="TextBox 23">
            <a:extLst>
              <a:ext uri="{FF2B5EF4-FFF2-40B4-BE49-F238E27FC236}">
                <a16:creationId xmlns:a16="http://schemas.microsoft.com/office/drawing/2014/main" id="{D6093767-C7AB-4BDC-4389-18EBEE7829DE}"/>
              </a:ext>
            </a:extLst>
          </p:cNvPr>
          <p:cNvSpPr txBox="1"/>
          <p:nvPr/>
        </p:nvSpPr>
        <p:spPr>
          <a:xfrm>
            <a:off x="8220213" y="4254945"/>
            <a:ext cx="639923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Montserrat Classic Bold"/>
              </a:rPr>
              <a:t>74%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9890B9-16E4-C9D0-67F0-BCE336D1B84A}"/>
              </a:ext>
            </a:extLst>
          </p:cNvPr>
          <p:cNvGrpSpPr/>
          <p:nvPr/>
        </p:nvGrpSpPr>
        <p:grpSpPr>
          <a:xfrm>
            <a:off x="8120806" y="3931811"/>
            <a:ext cx="784687" cy="784687"/>
            <a:chOff x="0" y="0"/>
            <a:chExt cx="812800" cy="812800"/>
          </a:xfrm>
          <a:solidFill>
            <a:srgbClr val="585858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BF68ACA-C1E2-69DC-CFC0-64B50A81227A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19D775-63C2-E568-4013-D572DD4C186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21" name="Group 17">
            <a:extLst>
              <a:ext uri="{FF2B5EF4-FFF2-40B4-BE49-F238E27FC236}">
                <a16:creationId xmlns:a16="http://schemas.microsoft.com/office/drawing/2014/main" id="{CBCE5B29-832F-D9E4-9D19-F4876705358C}"/>
              </a:ext>
            </a:extLst>
          </p:cNvPr>
          <p:cNvGrpSpPr/>
          <p:nvPr/>
        </p:nvGrpSpPr>
        <p:grpSpPr>
          <a:xfrm>
            <a:off x="9401934" y="3955243"/>
            <a:ext cx="784687" cy="784687"/>
            <a:chOff x="0" y="0"/>
            <a:chExt cx="812800" cy="812800"/>
          </a:xfrm>
          <a:solidFill>
            <a:srgbClr val="585858"/>
          </a:solidFill>
        </p:grpSpPr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B6C051A-AC29-0FE6-C757-F700BAA1E3A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54E04F4F-B91E-C93B-BCFA-EE4A3A1FA6B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E6253B68-8945-7018-A37E-CB1922D55176}"/>
              </a:ext>
            </a:extLst>
          </p:cNvPr>
          <p:cNvGrpSpPr/>
          <p:nvPr/>
        </p:nvGrpSpPr>
        <p:grpSpPr>
          <a:xfrm>
            <a:off x="10676142" y="3965953"/>
            <a:ext cx="781186" cy="784687"/>
            <a:chOff x="1813" y="0"/>
            <a:chExt cx="809173" cy="812800"/>
          </a:xfrm>
          <a:solidFill>
            <a:srgbClr val="585858"/>
          </a:solidFill>
        </p:grpSpPr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804A37C-EFCE-4381-BF41-148F3188795C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  <p:sp>
          <p:nvSpPr>
            <p:cNvPr id="26" name="TextBox 19">
              <a:extLst>
                <a:ext uri="{FF2B5EF4-FFF2-40B4-BE49-F238E27FC236}">
                  <a16:creationId xmlns:a16="http://schemas.microsoft.com/office/drawing/2014/main" id="{8E52196A-A225-6E3A-0F58-ABD4F39A00E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27" name="TextBox 39">
            <a:extLst>
              <a:ext uri="{FF2B5EF4-FFF2-40B4-BE49-F238E27FC236}">
                <a16:creationId xmlns:a16="http://schemas.microsoft.com/office/drawing/2014/main" id="{0CE68148-B062-CDF8-6CA6-AC2DD0C59581}"/>
              </a:ext>
            </a:extLst>
          </p:cNvPr>
          <p:cNvSpPr txBox="1"/>
          <p:nvPr/>
        </p:nvSpPr>
        <p:spPr>
          <a:xfrm>
            <a:off x="6858336" y="4180372"/>
            <a:ext cx="772947" cy="315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Montserrat Classic Bold"/>
              </a:rPr>
              <a:t>40%</a:t>
            </a:r>
          </a:p>
        </p:txBody>
      </p:sp>
      <p:sp>
        <p:nvSpPr>
          <p:cNvPr id="28" name="TextBox 39">
            <a:extLst>
              <a:ext uri="{FF2B5EF4-FFF2-40B4-BE49-F238E27FC236}">
                <a16:creationId xmlns:a16="http://schemas.microsoft.com/office/drawing/2014/main" id="{CE5D8D2F-3132-7DAE-EB86-04D2A545ECF2}"/>
              </a:ext>
            </a:extLst>
          </p:cNvPr>
          <p:cNvSpPr txBox="1"/>
          <p:nvPr/>
        </p:nvSpPr>
        <p:spPr>
          <a:xfrm>
            <a:off x="10745593" y="4180372"/>
            <a:ext cx="639923" cy="315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Montserrat Classic Bold"/>
              </a:rPr>
              <a:t>4%</a:t>
            </a:r>
          </a:p>
        </p:txBody>
      </p:sp>
      <p:sp>
        <p:nvSpPr>
          <p:cNvPr id="29" name="TextBox 39">
            <a:extLst>
              <a:ext uri="{FF2B5EF4-FFF2-40B4-BE49-F238E27FC236}">
                <a16:creationId xmlns:a16="http://schemas.microsoft.com/office/drawing/2014/main" id="{6AFEEE25-C173-60F1-A8DB-81075A103271}"/>
              </a:ext>
            </a:extLst>
          </p:cNvPr>
          <p:cNvSpPr txBox="1"/>
          <p:nvPr/>
        </p:nvSpPr>
        <p:spPr>
          <a:xfrm>
            <a:off x="9475498" y="4146231"/>
            <a:ext cx="639923" cy="315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Montserrat Classic Bold"/>
              </a:rPr>
              <a:t>12.9%</a:t>
            </a:r>
          </a:p>
        </p:txBody>
      </p:sp>
      <p:sp>
        <p:nvSpPr>
          <p:cNvPr id="30" name="TextBox 39">
            <a:extLst>
              <a:ext uri="{FF2B5EF4-FFF2-40B4-BE49-F238E27FC236}">
                <a16:creationId xmlns:a16="http://schemas.microsoft.com/office/drawing/2014/main" id="{B6C13C32-6E97-8289-8533-E76E99AF17FA}"/>
              </a:ext>
            </a:extLst>
          </p:cNvPr>
          <p:cNvSpPr txBox="1"/>
          <p:nvPr/>
        </p:nvSpPr>
        <p:spPr>
          <a:xfrm>
            <a:off x="8220213" y="4164623"/>
            <a:ext cx="639923" cy="315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Montserrat Classic Bold"/>
              </a:rPr>
              <a:t>1.3%</a:t>
            </a:r>
          </a:p>
        </p:txBody>
      </p:sp>
      <p:grpSp>
        <p:nvGrpSpPr>
          <p:cNvPr id="31" name="Group 10">
            <a:extLst>
              <a:ext uri="{FF2B5EF4-FFF2-40B4-BE49-F238E27FC236}">
                <a16:creationId xmlns:a16="http://schemas.microsoft.com/office/drawing/2014/main" id="{75E553DF-F6A9-407F-95AB-D49241151A28}"/>
              </a:ext>
            </a:extLst>
          </p:cNvPr>
          <p:cNvGrpSpPr/>
          <p:nvPr/>
        </p:nvGrpSpPr>
        <p:grpSpPr>
          <a:xfrm>
            <a:off x="9473864" y="4857317"/>
            <a:ext cx="760692" cy="272185"/>
            <a:chOff x="16987499" y="5127928"/>
            <a:chExt cx="1491639" cy="533727"/>
          </a:xfrm>
          <a:solidFill>
            <a:srgbClr val="00B2E3"/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FEBECC34-B79A-F2E3-12BE-F1035275C500}"/>
                </a:ext>
              </a:extLst>
            </p:cNvPr>
            <p:cNvSpPr/>
            <p:nvPr/>
          </p:nvSpPr>
          <p:spPr>
            <a:xfrm>
              <a:off x="16987499" y="5127928"/>
              <a:ext cx="1491639" cy="533727"/>
            </a:xfrm>
            <a:custGeom>
              <a:avLst/>
              <a:gdLst/>
              <a:ahLst/>
              <a:cxnLst/>
              <a:rect l="l" t="t" r="r" b="b"/>
              <a:pathLst>
                <a:path w="1491639" h="660400">
                  <a:moveTo>
                    <a:pt x="136717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67179" y="0"/>
                  </a:lnTo>
                  <a:cubicBezTo>
                    <a:pt x="1435759" y="0"/>
                    <a:pt x="1491639" y="55880"/>
                    <a:pt x="1491639" y="124460"/>
                  </a:cubicBezTo>
                  <a:lnTo>
                    <a:pt x="1491639" y="535940"/>
                  </a:lnTo>
                  <a:cubicBezTo>
                    <a:pt x="1491639" y="604520"/>
                    <a:pt x="1435759" y="660400"/>
                    <a:pt x="1367179" y="66040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AB</a:t>
              </a:r>
            </a:p>
          </p:txBody>
        </p:sp>
      </p:grpSp>
      <p:sp>
        <p:nvSpPr>
          <p:cNvPr id="34" name="Freeform 11">
            <a:extLst>
              <a:ext uri="{FF2B5EF4-FFF2-40B4-BE49-F238E27FC236}">
                <a16:creationId xmlns:a16="http://schemas.microsoft.com/office/drawing/2014/main" id="{2A732E52-654F-09A9-71D5-FF1B103EB84A}"/>
              </a:ext>
            </a:extLst>
          </p:cNvPr>
          <p:cNvSpPr/>
          <p:nvPr/>
        </p:nvSpPr>
        <p:spPr>
          <a:xfrm>
            <a:off x="8172227" y="4845728"/>
            <a:ext cx="760692" cy="272185"/>
          </a:xfrm>
          <a:custGeom>
            <a:avLst/>
            <a:gdLst/>
            <a:ahLst/>
            <a:cxnLst/>
            <a:rect l="l" t="t" r="r" b="b"/>
            <a:pathLst>
              <a:path w="1491639" h="660400">
                <a:moveTo>
                  <a:pt x="1367179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367179" y="0"/>
                </a:lnTo>
                <a:cubicBezTo>
                  <a:pt x="1435759" y="0"/>
                  <a:pt x="1491639" y="55880"/>
                  <a:pt x="1491639" y="124460"/>
                </a:cubicBezTo>
                <a:lnTo>
                  <a:pt x="1491639" y="535940"/>
                </a:lnTo>
                <a:cubicBezTo>
                  <a:pt x="1491639" y="604520"/>
                  <a:pt x="1435759" y="660400"/>
                  <a:pt x="1367179" y="660400"/>
                </a:cubicBezTo>
                <a:close/>
              </a:path>
            </a:pathLst>
          </a:custGeom>
          <a:solidFill>
            <a:srgbClr val="00B2E3"/>
          </a:solidFill>
        </p:spPr>
        <p:txBody>
          <a:bodyPr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SK</a:t>
            </a:r>
          </a:p>
        </p:txBody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D77E919E-0C44-69A0-FC9C-899B7A9E98CD}"/>
              </a:ext>
            </a:extLst>
          </p:cNvPr>
          <p:cNvGrpSpPr/>
          <p:nvPr/>
        </p:nvGrpSpPr>
        <p:grpSpPr>
          <a:xfrm>
            <a:off x="6870591" y="4873672"/>
            <a:ext cx="760692" cy="272185"/>
            <a:chOff x="1604189" y="6939679"/>
            <a:chExt cx="1491639" cy="533727"/>
          </a:xfrm>
          <a:solidFill>
            <a:srgbClr val="00B2E3"/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4BF2EA9-1D34-3FE1-8253-8467B2C2A205}"/>
                </a:ext>
              </a:extLst>
            </p:cNvPr>
            <p:cNvSpPr/>
            <p:nvPr/>
          </p:nvSpPr>
          <p:spPr>
            <a:xfrm>
              <a:off x="1604189" y="6939679"/>
              <a:ext cx="1491639" cy="533727"/>
            </a:xfrm>
            <a:custGeom>
              <a:avLst/>
              <a:gdLst/>
              <a:ahLst/>
              <a:cxnLst/>
              <a:rect l="l" t="t" r="r" b="b"/>
              <a:pathLst>
                <a:path w="1491639" h="660400">
                  <a:moveTo>
                    <a:pt x="136717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67179" y="0"/>
                  </a:lnTo>
                  <a:cubicBezTo>
                    <a:pt x="1435759" y="0"/>
                    <a:pt x="1491639" y="55880"/>
                    <a:pt x="1491639" y="124460"/>
                  </a:cubicBezTo>
                  <a:lnTo>
                    <a:pt x="1491639" y="535940"/>
                  </a:lnTo>
                  <a:cubicBezTo>
                    <a:pt x="1491639" y="604520"/>
                    <a:pt x="1435759" y="660400"/>
                    <a:pt x="1367179" y="66040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ON</a:t>
              </a:r>
            </a:p>
          </p:txBody>
        </p:sp>
      </p:grpSp>
      <p:grpSp>
        <p:nvGrpSpPr>
          <p:cNvPr id="43" name="Group 10">
            <a:extLst>
              <a:ext uri="{FF2B5EF4-FFF2-40B4-BE49-F238E27FC236}">
                <a16:creationId xmlns:a16="http://schemas.microsoft.com/office/drawing/2014/main" id="{5E258F8F-2406-B2CC-AA3B-1DC094BCDDF0}"/>
              </a:ext>
            </a:extLst>
          </p:cNvPr>
          <p:cNvGrpSpPr/>
          <p:nvPr/>
        </p:nvGrpSpPr>
        <p:grpSpPr>
          <a:xfrm>
            <a:off x="10730316" y="4850836"/>
            <a:ext cx="760692" cy="272185"/>
            <a:chOff x="1604189" y="6939679"/>
            <a:chExt cx="1491639" cy="533727"/>
          </a:xfrm>
          <a:solidFill>
            <a:srgbClr val="00B2E3"/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449FA49-CBF1-88DF-AF33-D907FE8CDCDB}"/>
                </a:ext>
              </a:extLst>
            </p:cNvPr>
            <p:cNvSpPr/>
            <p:nvPr/>
          </p:nvSpPr>
          <p:spPr>
            <a:xfrm>
              <a:off x="1604189" y="6939679"/>
              <a:ext cx="1491639" cy="533727"/>
            </a:xfrm>
            <a:custGeom>
              <a:avLst/>
              <a:gdLst/>
              <a:ahLst/>
              <a:cxnLst/>
              <a:rect l="l" t="t" r="r" b="b"/>
              <a:pathLst>
                <a:path w="1491639" h="660400">
                  <a:moveTo>
                    <a:pt x="136717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67179" y="0"/>
                  </a:lnTo>
                  <a:cubicBezTo>
                    <a:pt x="1435759" y="0"/>
                    <a:pt x="1491639" y="55880"/>
                    <a:pt x="1491639" y="124460"/>
                  </a:cubicBezTo>
                  <a:lnTo>
                    <a:pt x="1491639" y="535940"/>
                  </a:lnTo>
                  <a:cubicBezTo>
                    <a:pt x="1491639" y="604520"/>
                    <a:pt x="1435759" y="660400"/>
                    <a:pt x="1367179" y="66040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MB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22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9"/>
          <p:cNvSpPr txBox="1"/>
          <p:nvPr/>
        </p:nvSpPr>
        <p:spPr>
          <a:xfrm>
            <a:off x="11535093" y="6208224"/>
            <a:ext cx="308953" cy="26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3"/>
              </a:lnSpc>
            </a:pPr>
            <a:r>
              <a:rPr lang="en-US" sz="1581" dirty="0">
                <a:solidFill>
                  <a:srgbClr val="FFFFFF"/>
                </a:solidFill>
                <a:latin typeface="Montserrat"/>
              </a:rPr>
              <a:t>3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85800" y="458259"/>
            <a:ext cx="10820400" cy="123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2333" b="1" dirty="0">
                <a:solidFill>
                  <a:srgbClr val="000000"/>
                </a:solidFill>
                <a:latin typeface="Montserrat Classic Bold"/>
              </a:rPr>
              <a:t>The overall performance showed a gradual improvement over the weeks, culminating in Week five, which recorded the highest overall share of the total sales.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163D7167-C939-DAAA-4DA7-7B59D6319E92}"/>
              </a:ext>
            </a:extLst>
          </p:cNvPr>
          <p:cNvGrpSpPr/>
          <p:nvPr/>
        </p:nvGrpSpPr>
        <p:grpSpPr>
          <a:xfrm>
            <a:off x="1527229" y="5679658"/>
            <a:ext cx="760692" cy="272185"/>
            <a:chOff x="1604189" y="6939679"/>
            <a:chExt cx="1491639" cy="533727"/>
          </a:xfrm>
          <a:solidFill>
            <a:srgbClr val="00B2E3"/>
          </a:solidFill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F6093241-2071-EA43-0C2C-BACB2598638F}"/>
                </a:ext>
              </a:extLst>
            </p:cNvPr>
            <p:cNvSpPr/>
            <p:nvPr/>
          </p:nvSpPr>
          <p:spPr>
            <a:xfrm>
              <a:off x="1604189" y="6939679"/>
              <a:ext cx="1491639" cy="533727"/>
            </a:xfrm>
            <a:custGeom>
              <a:avLst/>
              <a:gdLst/>
              <a:ahLst/>
              <a:cxnLst/>
              <a:rect l="l" t="t" r="r" b="b"/>
              <a:pathLst>
                <a:path w="1491639" h="660400">
                  <a:moveTo>
                    <a:pt x="136717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67179" y="0"/>
                  </a:lnTo>
                  <a:cubicBezTo>
                    <a:pt x="1435759" y="0"/>
                    <a:pt x="1491639" y="55880"/>
                    <a:pt x="1491639" y="124460"/>
                  </a:cubicBezTo>
                  <a:lnTo>
                    <a:pt x="1491639" y="535940"/>
                  </a:lnTo>
                  <a:cubicBezTo>
                    <a:pt x="1491639" y="604520"/>
                    <a:pt x="1435759" y="660400"/>
                    <a:pt x="1367179" y="66040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Week 2</a:t>
              </a:r>
            </a:p>
          </p:txBody>
        </p:sp>
      </p:grpSp>
      <p:sp>
        <p:nvSpPr>
          <p:cNvPr id="4" name="Freeform 11">
            <a:extLst>
              <a:ext uri="{FF2B5EF4-FFF2-40B4-BE49-F238E27FC236}">
                <a16:creationId xmlns:a16="http://schemas.microsoft.com/office/drawing/2014/main" id="{A3A24143-5D1D-2830-D8C4-3025F45E7244}"/>
              </a:ext>
            </a:extLst>
          </p:cNvPr>
          <p:cNvSpPr/>
          <p:nvPr/>
        </p:nvSpPr>
        <p:spPr>
          <a:xfrm>
            <a:off x="4938920" y="5657360"/>
            <a:ext cx="760692" cy="272185"/>
          </a:xfrm>
          <a:custGeom>
            <a:avLst/>
            <a:gdLst/>
            <a:ahLst/>
            <a:cxnLst/>
            <a:rect l="l" t="t" r="r" b="b"/>
            <a:pathLst>
              <a:path w="1491639" h="660400">
                <a:moveTo>
                  <a:pt x="1367179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367179" y="0"/>
                </a:lnTo>
                <a:cubicBezTo>
                  <a:pt x="1435759" y="0"/>
                  <a:pt x="1491639" y="55880"/>
                  <a:pt x="1491639" y="124460"/>
                </a:cubicBezTo>
                <a:lnTo>
                  <a:pt x="1491639" y="535940"/>
                </a:lnTo>
                <a:cubicBezTo>
                  <a:pt x="1491639" y="604520"/>
                  <a:pt x="1435759" y="660400"/>
                  <a:pt x="1367179" y="660400"/>
                </a:cubicBezTo>
                <a:close/>
              </a:path>
            </a:pathLst>
          </a:custGeom>
          <a:solidFill>
            <a:srgbClr val="00B2E3"/>
          </a:solidFill>
        </p:spPr>
        <p:txBody>
          <a:bodyPr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Week 5</a:t>
            </a: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03CD4AD9-B6D1-AF65-6145-FDC9CA2F4476}"/>
              </a:ext>
            </a:extLst>
          </p:cNvPr>
          <p:cNvSpPr/>
          <p:nvPr/>
        </p:nvSpPr>
        <p:spPr>
          <a:xfrm>
            <a:off x="3728055" y="5680984"/>
            <a:ext cx="760692" cy="272185"/>
          </a:xfrm>
          <a:custGeom>
            <a:avLst/>
            <a:gdLst/>
            <a:ahLst/>
            <a:cxnLst/>
            <a:rect l="l" t="t" r="r" b="b"/>
            <a:pathLst>
              <a:path w="1491639" h="660400">
                <a:moveTo>
                  <a:pt x="1367179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367179" y="0"/>
                </a:lnTo>
                <a:cubicBezTo>
                  <a:pt x="1435759" y="0"/>
                  <a:pt x="1491639" y="55880"/>
                  <a:pt x="1491639" y="124460"/>
                </a:cubicBezTo>
                <a:lnTo>
                  <a:pt x="1491639" y="535940"/>
                </a:lnTo>
                <a:cubicBezTo>
                  <a:pt x="1491639" y="604520"/>
                  <a:pt x="1435759" y="660400"/>
                  <a:pt x="1367179" y="660400"/>
                </a:cubicBezTo>
                <a:close/>
              </a:path>
            </a:pathLst>
          </a:custGeom>
          <a:solidFill>
            <a:srgbClr val="00B2E3"/>
          </a:solidFill>
        </p:spPr>
        <p:txBody>
          <a:bodyPr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Week 4</a:t>
            </a: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E0893548-C11E-6F78-B719-C39D7B3AD114}"/>
              </a:ext>
            </a:extLst>
          </p:cNvPr>
          <p:cNvSpPr/>
          <p:nvPr/>
        </p:nvSpPr>
        <p:spPr>
          <a:xfrm>
            <a:off x="2638097" y="5677471"/>
            <a:ext cx="760692" cy="272185"/>
          </a:xfrm>
          <a:custGeom>
            <a:avLst/>
            <a:gdLst/>
            <a:ahLst/>
            <a:cxnLst/>
            <a:rect l="l" t="t" r="r" b="b"/>
            <a:pathLst>
              <a:path w="1491639" h="660400">
                <a:moveTo>
                  <a:pt x="1367179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367179" y="0"/>
                </a:lnTo>
                <a:cubicBezTo>
                  <a:pt x="1435759" y="0"/>
                  <a:pt x="1491639" y="55880"/>
                  <a:pt x="1491639" y="124460"/>
                </a:cubicBezTo>
                <a:lnTo>
                  <a:pt x="1491639" y="535940"/>
                </a:lnTo>
                <a:cubicBezTo>
                  <a:pt x="1491639" y="604520"/>
                  <a:pt x="1435759" y="660400"/>
                  <a:pt x="1367179" y="660400"/>
                </a:cubicBezTo>
                <a:close/>
              </a:path>
            </a:pathLst>
          </a:custGeom>
          <a:solidFill>
            <a:srgbClr val="00B2E3"/>
          </a:solidFill>
        </p:spPr>
        <p:txBody>
          <a:bodyPr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Week 3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4F7C0FD4-E15E-CE9B-FACB-A9457F9C66BE}"/>
              </a:ext>
            </a:extLst>
          </p:cNvPr>
          <p:cNvSpPr txBox="1"/>
          <p:nvPr/>
        </p:nvSpPr>
        <p:spPr>
          <a:xfrm>
            <a:off x="6571887" y="1944583"/>
            <a:ext cx="5039895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600" dirty="0">
                <a:solidFill>
                  <a:srgbClr val="000000"/>
                </a:solidFill>
                <a:latin typeface="Montserrat"/>
              </a:rPr>
              <a:t>At the onset of the promotion period, the first week accounted for 21% of the total sales, while the final week recorded the highest share. This trend suggests an upward trajectory if the period continues.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0E861751-26EC-1631-5DD8-DF841B7DB6B5}"/>
              </a:ext>
            </a:extLst>
          </p:cNvPr>
          <p:cNvGrpSpPr/>
          <p:nvPr/>
        </p:nvGrpSpPr>
        <p:grpSpPr>
          <a:xfrm>
            <a:off x="0" y="6576655"/>
            <a:ext cx="12192000" cy="281345"/>
            <a:chOff x="0" y="0"/>
            <a:chExt cx="8584687" cy="353178"/>
          </a:xfrm>
          <a:solidFill>
            <a:srgbClr val="FF671D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B86E28C3-D406-F0A9-267C-22C1F3E21ADF}"/>
                </a:ext>
              </a:extLst>
            </p:cNvPr>
            <p:cNvSpPr/>
            <p:nvPr/>
          </p:nvSpPr>
          <p:spPr>
            <a:xfrm>
              <a:off x="0" y="0"/>
              <a:ext cx="8584687" cy="353178"/>
            </a:xfrm>
            <a:custGeom>
              <a:avLst/>
              <a:gdLst/>
              <a:ahLst/>
              <a:cxnLst/>
              <a:rect l="l" t="t" r="r" b="b"/>
              <a:pathLst>
                <a:path w="8584687" h="353178">
                  <a:moveTo>
                    <a:pt x="0" y="0"/>
                  </a:moveTo>
                  <a:lnTo>
                    <a:pt x="8584687" y="0"/>
                  </a:lnTo>
                  <a:lnTo>
                    <a:pt x="8584687" y="353178"/>
                  </a:lnTo>
                  <a:lnTo>
                    <a:pt x="0" y="3531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F16F0E2-2D3C-D04C-714E-C05D84756BDC}"/>
              </a:ext>
            </a:extLst>
          </p:cNvPr>
          <p:cNvGraphicFramePr>
            <a:graphicFrameLocks/>
          </p:cNvGraphicFramePr>
          <p:nvPr/>
        </p:nvGraphicFramePr>
        <p:xfrm>
          <a:off x="1305469" y="1933074"/>
          <a:ext cx="4587331" cy="3680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EDF7816-6CF4-8E99-88FF-8D1921C2DBAB}"/>
              </a:ext>
            </a:extLst>
          </p:cNvPr>
          <p:cNvGraphicFramePr>
            <a:graphicFrameLocks/>
          </p:cNvGraphicFramePr>
          <p:nvPr/>
        </p:nvGraphicFramePr>
        <p:xfrm>
          <a:off x="1422400" y="1523098"/>
          <a:ext cx="4277212" cy="3899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D80D5ED1-20F4-9224-A7BE-4C6007E03CF2}"/>
              </a:ext>
            </a:extLst>
          </p:cNvPr>
          <p:cNvGraphicFramePr>
            <a:graphicFrameLocks/>
          </p:cNvGraphicFramePr>
          <p:nvPr/>
        </p:nvGraphicFramePr>
        <p:xfrm>
          <a:off x="6558519" y="3896427"/>
          <a:ext cx="2382281" cy="1577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132638C3-2D71-2573-484F-5EAB241F574E}"/>
              </a:ext>
            </a:extLst>
          </p:cNvPr>
          <p:cNvGraphicFramePr>
            <a:graphicFrameLocks/>
          </p:cNvGraphicFramePr>
          <p:nvPr/>
        </p:nvGraphicFramePr>
        <p:xfrm>
          <a:off x="8940800" y="3645446"/>
          <a:ext cx="30480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8" name="TextBox 29">
            <a:extLst>
              <a:ext uri="{FF2B5EF4-FFF2-40B4-BE49-F238E27FC236}">
                <a16:creationId xmlns:a16="http://schemas.microsoft.com/office/drawing/2014/main" id="{67696733-4376-D36B-B09F-CC1778F77945}"/>
              </a:ext>
            </a:extLst>
          </p:cNvPr>
          <p:cNvSpPr txBox="1"/>
          <p:nvPr/>
        </p:nvSpPr>
        <p:spPr>
          <a:xfrm>
            <a:off x="7010400" y="3484534"/>
            <a:ext cx="4114800" cy="304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200" b="1" dirty="0">
                <a:solidFill>
                  <a:srgbClr val="2E465B"/>
                </a:solidFill>
                <a:latin typeface="Montserrat Classic Bold"/>
              </a:rPr>
              <a:t>Week five 5 channel and ownership performance </a:t>
            </a:r>
          </a:p>
        </p:txBody>
      </p:sp>
      <p:sp>
        <p:nvSpPr>
          <p:cNvPr id="45" name="TextBox 12">
            <a:extLst>
              <a:ext uri="{FF2B5EF4-FFF2-40B4-BE49-F238E27FC236}">
                <a16:creationId xmlns:a16="http://schemas.microsoft.com/office/drawing/2014/main" id="{62FC16F7-1065-BE96-0EA6-B7F1DD7C153D}"/>
              </a:ext>
            </a:extLst>
          </p:cNvPr>
          <p:cNvSpPr txBox="1"/>
          <p:nvPr/>
        </p:nvSpPr>
        <p:spPr>
          <a:xfrm>
            <a:off x="6547824" y="5455701"/>
            <a:ext cx="2088176" cy="955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In Week 5, in-store sales accounted for approximately 87% of the total sales.</a:t>
            </a:r>
          </a:p>
        </p:txBody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F1A4AA22-6F05-ACFE-0195-6A4404E9A635}"/>
              </a:ext>
            </a:extLst>
          </p:cNvPr>
          <p:cNvSpPr txBox="1"/>
          <p:nvPr/>
        </p:nvSpPr>
        <p:spPr>
          <a:xfrm>
            <a:off x="9137301" y="5417568"/>
            <a:ext cx="2088176" cy="712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</a:pPr>
            <a:r>
              <a:rPr lang="en-US" sz="1333" dirty="0">
                <a:solidFill>
                  <a:srgbClr val="000000"/>
                </a:solidFill>
                <a:latin typeface="Montserrat"/>
              </a:rPr>
              <a:t>In Week 5, franchise ownership contributed to 84% of the total sales.</a:t>
            </a:r>
          </a:p>
        </p:txBody>
      </p:sp>
    </p:spTree>
    <p:extLst>
      <p:ext uri="{BB962C8B-B14F-4D97-AF65-F5344CB8AC3E}">
        <p14:creationId xmlns:p14="http://schemas.microsoft.com/office/powerpoint/2010/main" val="18972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3349229">
            <a:off x="-8337217" y="-1370727"/>
            <a:ext cx="17420156" cy="15085855"/>
            <a:chOff x="0" y="0"/>
            <a:chExt cx="6350000" cy="5499100"/>
          </a:xfrm>
          <a:solidFill>
            <a:srgbClr val="FF671D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-7689565">
            <a:off x="2796122" y="-6402994"/>
            <a:ext cx="17420156" cy="15085855"/>
            <a:chOff x="0" y="0"/>
            <a:chExt cx="6350000" cy="5499100"/>
          </a:xfrm>
          <a:solidFill>
            <a:srgbClr val="00B2E3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de-DE" sz="1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638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Montserrat Classic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Mwenda</dc:creator>
  <cp:lastModifiedBy>Kelvin Mwenda</cp:lastModifiedBy>
  <cp:revision>3</cp:revision>
  <dcterms:created xsi:type="dcterms:W3CDTF">2024-05-07T22:48:35Z</dcterms:created>
  <dcterms:modified xsi:type="dcterms:W3CDTF">2024-05-08T14:31:32Z</dcterms:modified>
</cp:coreProperties>
</file>