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044" autoAdjust="0"/>
  </p:normalViewPr>
  <p:slideViewPr>
    <p:cSldViewPr snapToGrid="0">
      <p:cViewPr varScale="1">
        <p:scale>
          <a:sx n="48" d="100"/>
          <a:sy n="48" d="100"/>
        </p:scale>
        <p:origin x="9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13-Sep-23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13-Sep-23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13-Sep-23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13-Sep-23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13-Sep-23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13-Sep-23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13-Sep-23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13-Sep-23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13-Sep-23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Phase 1 project</a:t>
            </a:r>
            <a:endParaRPr lang="en-US" dirty="0"/>
          </a:p>
        </p:txBody>
      </p:sp>
      <p:sp>
        <p:nvSpPr>
          <p:cNvPr id="3" name="Subtitle 2"/>
          <p:cNvSpPr>
            <a:spLocks noGrp="1"/>
          </p:cNvSpPr>
          <p:nvPr>
            <p:ph type="subTitle" idx="1"/>
          </p:nvPr>
        </p:nvSpPr>
        <p:spPr>
          <a:xfrm>
            <a:off x="1507067" y="4050833"/>
            <a:ext cx="7766936" cy="1292692"/>
          </a:xfrm>
        </p:spPr>
        <p:txBody>
          <a:bodyPr>
            <a:normAutofit/>
          </a:bodyPr>
          <a:lstStyle/>
          <a:p>
            <a:r>
              <a:rPr lang="en-US" dirty="0" smtClean="0"/>
              <a:t>Kelvin </a:t>
            </a:r>
            <a:r>
              <a:rPr lang="en-US" dirty="0" err="1" smtClean="0"/>
              <a:t>Kipyegon</a:t>
            </a:r>
            <a:r>
              <a:rPr lang="en-US" dirty="0" smtClean="0"/>
              <a:t> </a:t>
            </a:r>
            <a:r>
              <a:rPr lang="en-US" dirty="0" err="1" smtClean="0"/>
              <a:t>Rotich</a:t>
            </a:r>
            <a:endParaRPr lang="en-US" dirty="0" smtClean="0"/>
          </a:p>
          <a:p>
            <a:r>
              <a:rPr lang="en-US" dirty="0" smtClean="0"/>
              <a:t>DSF-FTO6</a:t>
            </a:r>
          </a:p>
          <a:p>
            <a:r>
              <a:rPr lang="en-US" dirty="0" smtClean="0"/>
              <a:t>15/09/2023</a:t>
            </a:r>
          </a:p>
          <a:p>
            <a:endParaRPr lang="en-US" dirty="0"/>
          </a:p>
        </p:txBody>
      </p:sp>
    </p:spTree>
    <p:extLst>
      <p:ext uri="{BB962C8B-B14F-4D97-AF65-F5344CB8AC3E}">
        <p14:creationId xmlns:p14="http://schemas.microsoft.com/office/powerpoint/2010/main" val="3040466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14401"/>
            <a:ext cx="8596668" cy="5126962"/>
          </a:xfrm>
        </p:spPr>
        <p:txBody>
          <a:bodyPr/>
          <a:lstStyle/>
          <a:p>
            <a:r>
              <a:rPr lang="en-US" dirty="0"/>
              <a:t>The mean for domestic gross and foreign gross were </a:t>
            </a:r>
            <a:r>
              <a:rPr lang="en-US" dirty="0" smtClean="0"/>
              <a:t>$47019840 </a:t>
            </a:r>
            <a:r>
              <a:rPr lang="en-US" dirty="0"/>
              <a:t>and </a:t>
            </a:r>
            <a:r>
              <a:rPr lang="en-US" dirty="0" smtClean="0"/>
              <a:t>$75790385 </a:t>
            </a:r>
            <a:r>
              <a:rPr lang="en-US" dirty="0"/>
              <a:t>respectively. </a:t>
            </a:r>
            <a:endParaRPr lang="en-US" dirty="0" smtClean="0"/>
          </a:p>
          <a:p>
            <a:r>
              <a:rPr lang="en-US" dirty="0" smtClean="0"/>
              <a:t>Their </a:t>
            </a:r>
            <a:r>
              <a:rPr lang="en-US" dirty="0"/>
              <a:t>medians were $16700000 and $19400000 respectively. </a:t>
            </a:r>
            <a:endParaRPr lang="en-US" dirty="0" smtClean="0"/>
          </a:p>
          <a:p>
            <a:r>
              <a:rPr lang="en-US" dirty="0" smtClean="0"/>
              <a:t>Based </a:t>
            </a:r>
            <a:r>
              <a:rPr lang="en-US" dirty="0"/>
              <a:t>on the mean, median and the histogram, we saw that both datasets were positively skewed since the median were lower than the mean. </a:t>
            </a:r>
            <a:endParaRPr lang="en-US" dirty="0" smtClean="0"/>
          </a:p>
          <a:p>
            <a:r>
              <a:rPr lang="en-US" dirty="0" smtClean="0"/>
              <a:t>This </a:t>
            </a:r>
            <a:r>
              <a:rPr lang="en-US" dirty="0"/>
              <a:t>means that majority of the data was concentrated on the left side of the distribution and there were relatively few extreme values on the right side. </a:t>
            </a:r>
            <a:endParaRPr lang="en-US" dirty="0" smtClean="0"/>
          </a:p>
          <a:p>
            <a:r>
              <a:rPr lang="en-US" dirty="0" smtClean="0"/>
              <a:t>However</a:t>
            </a:r>
            <a:r>
              <a:rPr lang="en-US" dirty="0"/>
              <a:t>, this was not enough for the study. </a:t>
            </a:r>
            <a:endParaRPr lang="en-US" dirty="0" smtClean="0"/>
          </a:p>
          <a:p>
            <a:r>
              <a:rPr lang="en-US" dirty="0" smtClean="0"/>
              <a:t>We </a:t>
            </a:r>
            <a:r>
              <a:rPr lang="en-US" dirty="0"/>
              <a:t>also needed to find the measures of dispersion to see how the values were far from the mean. We also plotted boxplots for representation.</a:t>
            </a:r>
          </a:p>
          <a:p>
            <a:endParaRPr lang="en-US" dirty="0"/>
          </a:p>
        </p:txBody>
      </p:sp>
    </p:spTree>
    <p:extLst>
      <p:ext uri="{BB962C8B-B14F-4D97-AF65-F5344CB8AC3E}">
        <p14:creationId xmlns:p14="http://schemas.microsoft.com/office/powerpoint/2010/main" val="3189958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185863" y="785814"/>
            <a:ext cx="9658350" cy="5643562"/>
          </a:xfrm>
          <a:prstGeom prst="rect">
            <a:avLst/>
          </a:prstGeom>
        </p:spPr>
      </p:pic>
    </p:spTree>
    <p:extLst>
      <p:ext uri="{BB962C8B-B14F-4D97-AF65-F5344CB8AC3E}">
        <p14:creationId xmlns:p14="http://schemas.microsoft.com/office/powerpoint/2010/main" val="1457871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45433"/>
            <a:ext cx="8596668" cy="5495930"/>
          </a:xfrm>
        </p:spPr>
        <p:txBody>
          <a:bodyPr>
            <a:normAutofit/>
          </a:bodyPr>
          <a:lstStyle/>
          <a:p>
            <a:r>
              <a:rPr lang="en-US" dirty="0"/>
              <a:t>The standard deviation, lower and upper quartiles for domestic gross were $81626889, $670000 and $56050000 respectively while those of the foreign gross were $138179553, $3900000 and $75950000 respectively. </a:t>
            </a:r>
            <a:endParaRPr lang="en-US" dirty="0" smtClean="0"/>
          </a:p>
          <a:p>
            <a:r>
              <a:rPr lang="en-US" dirty="0" smtClean="0"/>
              <a:t>Based </a:t>
            </a:r>
            <a:r>
              <a:rPr lang="en-US" dirty="0"/>
              <a:t>on these values and the boxplots, we saw that in both data sets, most of the data was seen spread out over a wider range relative to the mean. </a:t>
            </a:r>
            <a:endParaRPr lang="en-US" dirty="0" smtClean="0"/>
          </a:p>
          <a:p>
            <a:r>
              <a:rPr lang="en-US" dirty="0" smtClean="0"/>
              <a:t>This </a:t>
            </a:r>
            <a:r>
              <a:rPr lang="en-US" dirty="0"/>
              <a:t>analysis fulfilled our first objective which was to show profitable the movie business is.</a:t>
            </a:r>
          </a:p>
          <a:p>
            <a:r>
              <a:rPr lang="en-US" dirty="0"/>
              <a:t> </a:t>
            </a:r>
            <a:r>
              <a:rPr lang="en-US" dirty="0" smtClean="0"/>
              <a:t>We </a:t>
            </a:r>
            <a:r>
              <a:rPr lang="en-US" dirty="0"/>
              <a:t>then conducted analysis on the second data frame. We focused on `</a:t>
            </a:r>
            <a:r>
              <a:rPr lang="en-US" dirty="0" err="1"/>
              <a:t>original_language</a:t>
            </a:r>
            <a:r>
              <a:rPr lang="en-US" dirty="0"/>
              <a:t>`, `popularity`, `</a:t>
            </a:r>
            <a:r>
              <a:rPr lang="en-US" dirty="0" err="1"/>
              <a:t>vote_average</a:t>
            </a:r>
            <a:r>
              <a:rPr lang="en-US" dirty="0"/>
              <a:t>` and `</a:t>
            </a:r>
            <a:r>
              <a:rPr lang="en-US" dirty="0" err="1"/>
              <a:t>vote_count</a:t>
            </a:r>
            <a:r>
              <a:rPr lang="en-US" dirty="0"/>
              <a:t>`.</a:t>
            </a:r>
          </a:p>
          <a:p>
            <a:r>
              <a:rPr lang="en-US" dirty="0"/>
              <a:t> </a:t>
            </a:r>
            <a:r>
              <a:rPr lang="en-US" dirty="0" smtClean="0"/>
              <a:t>Our </a:t>
            </a:r>
            <a:r>
              <a:rPr lang="en-US" dirty="0"/>
              <a:t>categorical column in this case was `</a:t>
            </a:r>
            <a:r>
              <a:rPr lang="en-US" dirty="0" err="1"/>
              <a:t>original_language</a:t>
            </a:r>
            <a:r>
              <a:rPr lang="en-US" dirty="0"/>
              <a:t>`. We plotted a graph for representation.</a:t>
            </a:r>
          </a:p>
          <a:p>
            <a:endParaRPr lang="en-US" dirty="0"/>
          </a:p>
          <a:p>
            <a:pPr marL="0" indent="0">
              <a:buNone/>
            </a:pPr>
            <a:endParaRPr lang="en-US" dirty="0"/>
          </a:p>
        </p:txBody>
      </p:sp>
    </p:spTree>
    <p:extLst>
      <p:ext uri="{BB962C8B-B14F-4D97-AF65-F5344CB8AC3E}">
        <p14:creationId xmlns:p14="http://schemas.microsoft.com/office/powerpoint/2010/main" val="2898810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485900" y="614364"/>
            <a:ext cx="8472488" cy="5757862"/>
          </a:xfrm>
          <a:prstGeom prst="rect">
            <a:avLst/>
          </a:prstGeom>
        </p:spPr>
      </p:pic>
    </p:spTree>
    <p:extLst>
      <p:ext uri="{BB962C8B-B14F-4D97-AF65-F5344CB8AC3E}">
        <p14:creationId xmlns:p14="http://schemas.microsoft.com/office/powerpoint/2010/main" val="2029728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18147"/>
            <a:ext cx="8596668" cy="5223215"/>
          </a:xfrm>
        </p:spPr>
        <p:txBody>
          <a:bodyPr>
            <a:normAutofit/>
          </a:bodyPr>
          <a:lstStyle/>
          <a:p>
            <a:r>
              <a:rPr lang="en-US" dirty="0"/>
              <a:t>We noticed that most of the movies had their original language as English followed by Spanish, Japanese, French and Russian. </a:t>
            </a:r>
            <a:endParaRPr lang="en-US" dirty="0" smtClean="0"/>
          </a:p>
          <a:p>
            <a:r>
              <a:rPr lang="en-US" dirty="0" smtClean="0"/>
              <a:t>This </a:t>
            </a:r>
            <a:r>
              <a:rPr lang="en-US" dirty="0"/>
              <a:t>means that a lot of movies consider English as the original language for their movies. </a:t>
            </a:r>
            <a:endParaRPr lang="en-US" dirty="0" smtClean="0"/>
          </a:p>
          <a:p>
            <a:r>
              <a:rPr lang="en-US" dirty="0" smtClean="0"/>
              <a:t>This </a:t>
            </a:r>
            <a:r>
              <a:rPr lang="en-US" dirty="0"/>
              <a:t>could be as a result of many successful movies being in English. </a:t>
            </a:r>
            <a:endParaRPr lang="en-US" dirty="0" smtClean="0"/>
          </a:p>
          <a:p>
            <a:r>
              <a:rPr lang="en-US" dirty="0" smtClean="0"/>
              <a:t>However</a:t>
            </a:r>
            <a:r>
              <a:rPr lang="en-US" dirty="0"/>
              <a:t>, we are not certain of this success because we don't have a way to quantify the success of the movies based on the language because we need to have a revenue column which is not in the data frame.</a:t>
            </a:r>
          </a:p>
          <a:p>
            <a:r>
              <a:rPr lang="en-US" dirty="0" smtClean="0"/>
              <a:t>With </a:t>
            </a:r>
            <a:r>
              <a:rPr lang="en-US" dirty="0"/>
              <a:t>that we then went and took a look at the numeric columns</a:t>
            </a:r>
            <a:r>
              <a:rPr lang="en-US" dirty="0" smtClean="0"/>
              <a:t>.</a:t>
            </a:r>
            <a:endParaRPr lang="en-US" dirty="0"/>
          </a:p>
          <a:p>
            <a:r>
              <a:rPr lang="en-US" dirty="0"/>
              <a:t>Here, we focused on `</a:t>
            </a:r>
            <a:r>
              <a:rPr lang="en-US" dirty="0" err="1"/>
              <a:t>populartity</a:t>
            </a:r>
            <a:r>
              <a:rPr lang="en-US" dirty="0"/>
              <a:t>`, `</a:t>
            </a:r>
            <a:r>
              <a:rPr lang="en-US" dirty="0" err="1"/>
              <a:t>vote_average</a:t>
            </a:r>
            <a:r>
              <a:rPr lang="en-US" dirty="0"/>
              <a:t>` and `</a:t>
            </a:r>
            <a:r>
              <a:rPr lang="en-US" dirty="0" err="1"/>
              <a:t>vote_count</a:t>
            </a:r>
            <a:r>
              <a:rPr lang="en-US" dirty="0"/>
              <a:t>`. We checked the measures of central tendency and measures of dispersion as before and plotted the graphs as before</a:t>
            </a:r>
            <a:r>
              <a:rPr lang="en-US" dirty="0" smtClean="0"/>
              <a:t>.</a:t>
            </a:r>
            <a:endParaRPr lang="en-US" dirty="0"/>
          </a:p>
        </p:txBody>
      </p:sp>
    </p:spTree>
    <p:extLst>
      <p:ext uri="{BB962C8B-B14F-4D97-AF65-F5344CB8AC3E}">
        <p14:creationId xmlns:p14="http://schemas.microsoft.com/office/powerpoint/2010/main" val="2552840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128713" y="528638"/>
            <a:ext cx="10044112" cy="5429250"/>
          </a:xfrm>
          <a:prstGeom prst="rect">
            <a:avLst/>
          </a:prstGeom>
        </p:spPr>
      </p:pic>
    </p:spTree>
    <p:extLst>
      <p:ext uri="{BB962C8B-B14F-4D97-AF65-F5344CB8AC3E}">
        <p14:creationId xmlns:p14="http://schemas.microsoft.com/office/powerpoint/2010/main" val="655511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800100" y="401053"/>
            <a:ext cx="9658350" cy="6256422"/>
          </a:xfrm>
          <a:prstGeom prst="rect">
            <a:avLst/>
          </a:prstGeom>
        </p:spPr>
      </p:pic>
    </p:spTree>
    <p:extLst>
      <p:ext uri="{BB962C8B-B14F-4D97-AF65-F5344CB8AC3E}">
        <p14:creationId xmlns:p14="http://schemas.microsoft.com/office/powerpoint/2010/main" val="2740342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34189"/>
            <a:ext cx="8596668" cy="5207173"/>
          </a:xfrm>
        </p:spPr>
        <p:txBody>
          <a:bodyPr>
            <a:normAutofit/>
          </a:bodyPr>
          <a:lstStyle/>
          <a:p>
            <a:r>
              <a:rPr lang="en-US" dirty="0"/>
              <a:t>We analyzed the popularity and vote counts columns. Their means were 3 and 194 and their medians were 1 and 5 respectively. </a:t>
            </a:r>
            <a:endParaRPr lang="en-US" dirty="0" smtClean="0"/>
          </a:p>
          <a:p>
            <a:r>
              <a:rPr lang="en-US" dirty="0" smtClean="0"/>
              <a:t>Based </a:t>
            </a:r>
            <a:r>
              <a:rPr lang="en-US" dirty="0"/>
              <a:t>on the mean, median and the histograms, we can see that both datasets were positively skewed since the median are lower than the mean. </a:t>
            </a:r>
            <a:endParaRPr lang="en-US" dirty="0" smtClean="0"/>
          </a:p>
          <a:p>
            <a:r>
              <a:rPr lang="en-US" dirty="0" smtClean="0"/>
              <a:t>This </a:t>
            </a:r>
            <a:r>
              <a:rPr lang="en-US" dirty="0"/>
              <a:t>means that majority of the data was concentrated on the left side of the distribution and there are relatively few extreme values on the right side. </a:t>
            </a:r>
            <a:endParaRPr lang="en-US" dirty="0" smtClean="0"/>
          </a:p>
          <a:p>
            <a:r>
              <a:rPr lang="en-US" dirty="0" smtClean="0"/>
              <a:t>However</a:t>
            </a:r>
            <a:r>
              <a:rPr lang="en-US" dirty="0"/>
              <a:t>, the vote average has a different shape. </a:t>
            </a:r>
            <a:endParaRPr lang="en-US" dirty="0" smtClean="0"/>
          </a:p>
          <a:p>
            <a:r>
              <a:rPr lang="en-US" dirty="0" smtClean="0"/>
              <a:t>We </a:t>
            </a:r>
            <a:r>
              <a:rPr lang="en-US" dirty="0"/>
              <a:t>can see that the histogram had a symmetrical shape. We also saw that the mean and median were equal since it was 6. </a:t>
            </a:r>
            <a:endParaRPr lang="en-US" dirty="0" smtClean="0"/>
          </a:p>
          <a:p>
            <a:r>
              <a:rPr lang="en-US" dirty="0" smtClean="0"/>
              <a:t>This </a:t>
            </a:r>
            <a:r>
              <a:rPr lang="en-US" dirty="0"/>
              <a:t>means that the values are spread out on both sides of the central point of the data</a:t>
            </a:r>
            <a:r>
              <a:rPr lang="en-US" dirty="0" smtClean="0"/>
              <a:t>.</a:t>
            </a:r>
            <a:endParaRPr lang="en-US" dirty="0"/>
          </a:p>
        </p:txBody>
      </p:sp>
    </p:spTree>
    <p:extLst>
      <p:ext uri="{BB962C8B-B14F-4D97-AF65-F5344CB8AC3E}">
        <p14:creationId xmlns:p14="http://schemas.microsoft.com/office/powerpoint/2010/main" val="2544961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We also found the measures of dispersion to see how the values were far from the mean. </a:t>
            </a:r>
            <a:r>
              <a:rPr lang="en-US" dirty="0" smtClean="0"/>
              <a:t>We focused first </a:t>
            </a:r>
            <a:r>
              <a:rPr lang="en-US" dirty="0"/>
              <a:t>on the popularity and vote count columns. </a:t>
            </a:r>
            <a:endParaRPr lang="en-US" dirty="0" smtClean="0"/>
          </a:p>
          <a:p>
            <a:r>
              <a:rPr lang="en-US" dirty="0" smtClean="0"/>
              <a:t>The </a:t>
            </a:r>
            <a:r>
              <a:rPr lang="en-US" dirty="0"/>
              <a:t>standard deviations of the two columns were 4 and 961 and their lower quartiles were 1 and 2 and their upper quartiles were 4 and 28 respectively. </a:t>
            </a:r>
            <a:r>
              <a:rPr lang="en-US" dirty="0" smtClean="0"/>
              <a:t>Based </a:t>
            </a:r>
            <a:r>
              <a:rPr lang="en-US" dirty="0"/>
              <a:t>on their standard deviation, quartiles and boxplots, we saw that in both data sets, most of the data can be seen spread out over a wider range relative to the mean. </a:t>
            </a:r>
            <a:r>
              <a:rPr lang="en-US" dirty="0" smtClean="0"/>
              <a:t>This </a:t>
            </a:r>
            <a:r>
              <a:rPr lang="en-US" dirty="0"/>
              <a:t>means that there is a high degree of variability or dispersion in the datasets.</a:t>
            </a:r>
          </a:p>
          <a:p>
            <a:r>
              <a:rPr lang="en-US" dirty="0"/>
              <a:t>The vote average however has a different characteristic unlike the other two columns. Its standard deviation, lower and upper quartiles were 2, 5 and 7 respectively. We saw that the standard deviation is lower than the mean and the quartiles are close to the median. This means that the data have a relatively narrow spread and is not heavily skewed towards one extreme.</a:t>
            </a:r>
          </a:p>
          <a:p>
            <a:endParaRPr lang="en-US" dirty="0"/>
          </a:p>
          <a:p>
            <a:endParaRPr lang="en-US" dirty="0"/>
          </a:p>
        </p:txBody>
      </p:sp>
    </p:spTree>
    <p:extLst>
      <p:ext uri="{BB962C8B-B14F-4D97-AF65-F5344CB8AC3E}">
        <p14:creationId xmlns:p14="http://schemas.microsoft.com/office/powerpoint/2010/main" val="1465963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05853"/>
            <a:ext cx="8596668" cy="5335509"/>
          </a:xfrm>
        </p:spPr>
        <p:txBody>
          <a:bodyPr/>
          <a:lstStyle/>
          <a:p>
            <a:r>
              <a:rPr lang="en-US" dirty="0"/>
              <a:t>This analysis showed that even though there were a lot of popular movies, this does not mean that the popularity of the movie is guaranteed. We needed a revenue column which would have made it easier to conduct bivariate analysis with respect to popularity. However, we did not have a revenue column</a:t>
            </a:r>
            <a:r>
              <a:rPr lang="en-US" dirty="0" smtClean="0"/>
              <a:t>.</a:t>
            </a:r>
            <a:endParaRPr lang="en-US" dirty="0"/>
          </a:p>
          <a:p>
            <a:r>
              <a:rPr lang="en-US" dirty="0"/>
              <a:t>We then conducted analysis on the third data frame. We focused on `rating`, `genre`, `</a:t>
            </a:r>
            <a:r>
              <a:rPr lang="en-US" dirty="0" err="1"/>
              <a:t>box_office</a:t>
            </a:r>
            <a:r>
              <a:rPr lang="en-US" dirty="0"/>
              <a:t>` and `studio` columns</a:t>
            </a:r>
            <a:r>
              <a:rPr lang="en-US" dirty="0" smtClean="0"/>
              <a:t>.</a:t>
            </a:r>
          </a:p>
          <a:p>
            <a:r>
              <a:rPr lang="en-US" dirty="0" smtClean="0"/>
              <a:t> </a:t>
            </a:r>
            <a:r>
              <a:rPr lang="en-US" dirty="0"/>
              <a:t>For the categorical analysis, we were interested in the `rating`, `genre` and `studio` columns. We also plotted the graphs for representation.</a:t>
            </a:r>
          </a:p>
          <a:p>
            <a:endParaRPr lang="en-US" dirty="0"/>
          </a:p>
        </p:txBody>
      </p:sp>
    </p:spTree>
    <p:extLst>
      <p:ext uri="{BB962C8B-B14F-4D97-AF65-F5344CB8AC3E}">
        <p14:creationId xmlns:p14="http://schemas.microsoft.com/office/powerpoint/2010/main" val="2062437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85000" lnSpcReduction="10000"/>
          </a:bodyPr>
          <a:lstStyle/>
          <a:p>
            <a:r>
              <a:rPr lang="en-US" dirty="0"/>
              <a:t>Microsoft is a multinational technology corporation that was founded by Bill Gates and Paul Allen in 1975. It has since become one of the world's leading software and technology companies. Its early success came from its operating system, MS-DOS, which was later succeeded by Windows.  </a:t>
            </a:r>
          </a:p>
          <a:p>
            <a:r>
              <a:rPr lang="en-US" dirty="0"/>
              <a:t>The company's business domain spans a wide range of products and services, including operating systems for personal computers and servers, productivity software services like Microsoft Office, cloud computing with services like Azure, hardware such as the Surface line, and a variety of other applications and services.  </a:t>
            </a:r>
          </a:p>
          <a:p>
            <a:r>
              <a:rPr lang="en-US" dirty="0"/>
              <a:t>Microsoft's business case centers on its ability to provide essential software and technology solutions to both consumers and enterprises. With a dominant position in the operating systems market for personal computers, as well as a strong presence in office productivity software, Microsoft enjoys a significant user base. Additionally, their foray into cloud computing and services like Azure has allowed them to tap into the rapidly growing cloud market</a:t>
            </a:r>
            <a:r>
              <a:rPr lang="en-US" dirty="0" smtClean="0"/>
              <a:t>.</a:t>
            </a:r>
            <a:r>
              <a:rPr lang="en-US" dirty="0"/>
              <a:t> </a:t>
            </a:r>
          </a:p>
          <a:p>
            <a:r>
              <a:rPr lang="en-US" dirty="0"/>
              <a:t>Overall, Microsoft's diverse product offerings, strategic acquisitions and emphasis on cloud computing have contributed to its continuous success and status as a tech industry leader</a:t>
            </a:r>
            <a:r>
              <a:rPr lang="en-US" dirty="0" smtClean="0"/>
              <a:t>.</a:t>
            </a:r>
            <a:r>
              <a:rPr lang="en-US" dirty="0"/>
              <a:t> </a:t>
            </a:r>
          </a:p>
          <a:p>
            <a:endParaRPr lang="en-US" dirty="0"/>
          </a:p>
        </p:txBody>
      </p:sp>
    </p:spTree>
    <p:extLst>
      <p:ext uri="{BB962C8B-B14F-4D97-AF65-F5344CB8AC3E}">
        <p14:creationId xmlns:p14="http://schemas.microsoft.com/office/powerpoint/2010/main" val="1861276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978568" y="786063"/>
            <a:ext cx="9753600" cy="5374105"/>
          </a:xfrm>
          <a:prstGeom prst="rect">
            <a:avLst/>
          </a:prstGeom>
        </p:spPr>
      </p:pic>
    </p:spTree>
    <p:extLst>
      <p:ext uri="{BB962C8B-B14F-4D97-AF65-F5344CB8AC3E}">
        <p14:creationId xmlns:p14="http://schemas.microsoft.com/office/powerpoint/2010/main" val="3992846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3979"/>
            <a:ext cx="8596668" cy="5287383"/>
          </a:xfrm>
        </p:spPr>
        <p:txBody>
          <a:bodyPr/>
          <a:lstStyle/>
          <a:p>
            <a:r>
              <a:rPr lang="en-US" dirty="0"/>
              <a:t>Here saw that R-rated movies had the highest number, followed by PG-13, PG, NR, G and NC17 movies respectively. </a:t>
            </a:r>
            <a:endParaRPr lang="en-US" dirty="0" smtClean="0"/>
          </a:p>
          <a:p>
            <a:r>
              <a:rPr lang="en-US" dirty="0" smtClean="0"/>
              <a:t>We </a:t>
            </a:r>
            <a:r>
              <a:rPr lang="en-US" dirty="0"/>
              <a:t>also saw that the genres with a lot of movies were comedy and drama. We also noted that Universal Pictures, Paramount Pictures, Sony Pictures, 20th Century Fox and Warner Bros. Pictures were the studios with the most number of movies in the dataset</a:t>
            </a:r>
            <a:r>
              <a:rPr lang="en-US" dirty="0" smtClean="0"/>
              <a:t>.</a:t>
            </a:r>
            <a:endParaRPr lang="en-US" dirty="0"/>
          </a:p>
          <a:p>
            <a:r>
              <a:rPr lang="en-US" dirty="0"/>
              <a:t>We then went ahead and looked at the numeric column in the dataset. For this data frame, we had only one numeric column, the `</a:t>
            </a:r>
            <a:r>
              <a:rPr lang="en-US" dirty="0" err="1"/>
              <a:t>box_office</a:t>
            </a:r>
            <a:r>
              <a:rPr lang="en-US" dirty="0"/>
              <a:t>` column. We then analyzed the data in the same way we did before. We also plotted graphs for representation</a:t>
            </a:r>
            <a:endParaRPr lang="en-US" dirty="0"/>
          </a:p>
        </p:txBody>
      </p:sp>
    </p:spTree>
    <p:extLst>
      <p:ext uri="{BB962C8B-B14F-4D97-AF65-F5344CB8AC3E}">
        <p14:creationId xmlns:p14="http://schemas.microsoft.com/office/powerpoint/2010/main" val="2444235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98094" y="647449"/>
            <a:ext cx="5057274" cy="4600575"/>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6304546" y="490604"/>
            <a:ext cx="5747151" cy="4757420"/>
          </a:xfrm>
          <a:prstGeom prst="rect">
            <a:avLst/>
          </a:prstGeom>
        </p:spPr>
      </p:pic>
    </p:spTree>
    <p:extLst>
      <p:ext uri="{BB962C8B-B14F-4D97-AF65-F5344CB8AC3E}">
        <p14:creationId xmlns:p14="http://schemas.microsoft.com/office/powerpoint/2010/main" val="1668986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34189"/>
            <a:ext cx="8596668" cy="5207173"/>
          </a:xfrm>
        </p:spPr>
        <p:txBody>
          <a:bodyPr>
            <a:normAutofit/>
          </a:bodyPr>
          <a:lstStyle/>
          <a:p>
            <a:r>
              <a:rPr lang="en-US" dirty="0"/>
              <a:t>The mean and median we found were $41958400 and $15536310 respectively</a:t>
            </a:r>
            <a:r>
              <a:rPr lang="en-US" dirty="0" smtClean="0"/>
              <a:t>.</a:t>
            </a:r>
          </a:p>
          <a:p>
            <a:r>
              <a:rPr lang="en-US" dirty="0" smtClean="0"/>
              <a:t> </a:t>
            </a:r>
            <a:r>
              <a:rPr lang="en-US" dirty="0"/>
              <a:t>Based on the mean, median and the histogram, we saw that the dataset is positively skewed since the median was lower than the mean. This means that majority of the data is concentrated on the left side of the distribution and there are relatively few extreme values on the right side. However, this was not enough for the study</a:t>
            </a:r>
            <a:r>
              <a:rPr lang="en-US" dirty="0" smtClean="0"/>
              <a:t>.</a:t>
            </a:r>
          </a:p>
          <a:p>
            <a:r>
              <a:rPr lang="en-US" dirty="0" smtClean="0"/>
              <a:t> </a:t>
            </a:r>
            <a:r>
              <a:rPr lang="en-US" dirty="0"/>
              <a:t>We also need to find the measures of dispersion to see how the values are far from the mean. The standard deviation, lower and upper quartiles we found were $62630156, $2302444 and $52649522. </a:t>
            </a:r>
            <a:endParaRPr lang="en-US" dirty="0" smtClean="0"/>
          </a:p>
          <a:p>
            <a:r>
              <a:rPr lang="en-US" dirty="0" smtClean="0"/>
              <a:t>Based </a:t>
            </a:r>
            <a:r>
              <a:rPr lang="en-US" dirty="0"/>
              <a:t>on the standard deviation, the quartiles and the boxplots, we saw that in the dataset, most of the data can be seen spread out over a wider range relative to the mean. This means that there was a high degree of variability or dispersion in the dataset</a:t>
            </a:r>
            <a:r>
              <a:rPr lang="en-US" dirty="0" smtClean="0"/>
              <a:t>.</a:t>
            </a:r>
            <a:endParaRPr lang="en-US" dirty="0"/>
          </a:p>
          <a:p>
            <a:r>
              <a:rPr lang="en-US" dirty="0"/>
              <a:t>The univariate analysis showed us that the movie industry has earned a lot of revenue for their creation studios hence fulfilling our first objective of profitability in the movie industry.</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499312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a:t>
            </a:r>
            <a:endParaRPr lang="en-US" dirty="0"/>
          </a:p>
        </p:txBody>
      </p:sp>
      <p:sp>
        <p:nvSpPr>
          <p:cNvPr id="3" name="Content Placeholder 2"/>
          <p:cNvSpPr>
            <a:spLocks noGrp="1"/>
          </p:cNvSpPr>
          <p:nvPr>
            <p:ph idx="1"/>
          </p:nvPr>
        </p:nvSpPr>
        <p:spPr/>
        <p:txBody>
          <a:bodyPr/>
          <a:lstStyle/>
          <a:p>
            <a:r>
              <a:rPr lang="en-US" dirty="0"/>
              <a:t>We began by comparing the `studio` columns with both the `</a:t>
            </a:r>
            <a:r>
              <a:rPr lang="en-US" dirty="0" err="1"/>
              <a:t>domestic_gross</a:t>
            </a:r>
            <a:r>
              <a:rPr lang="en-US" dirty="0"/>
              <a:t>` and the `</a:t>
            </a:r>
            <a:r>
              <a:rPr lang="en-US" dirty="0" err="1"/>
              <a:t>foreign_gross</a:t>
            </a:r>
            <a:r>
              <a:rPr lang="en-US" dirty="0"/>
              <a:t>` columns. </a:t>
            </a:r>
            <a:endParaRPr lang="en-US" dirty="0" smtClean="0"/>
          </a:p>
          <a:p>
            <a:endParaRPr lang="en-US" dirty="0" smtClean="0"/>
          </a:p>
          <a:p>
            <a:endParaRPr lang="en-US" dirty="0"/>
          </a:p>
          <a:p>
            <a:r>
              <a:rPr lang="en-US" dirty="0" smtClean="0"/>
              <a:t>Since </a:t>
            </a:r>
            <a:r>
              <a:rPr lang="en-US" dirty="0"/>
              <a:t>we were comparing a categorical column with a numeric column, we used bar graphs for representation. </a:t>
            </a:r>
            <a:endParaRPr lang="en-US" dirty="0"/>
          </a:p>
          <a:p>
            <a:endParaRPr lang="en-US" dirty="0" smtClean="0"/>
          </a:p>
          <a:p>
            <a:r>
              <a:rPr lang="en-US" dirty="0" smtClean="0"/>
              <a:t>We </a:t>
            </a:r>
            <a:r>
              <a:rPr lang="en-US" dirty="0"/>
              <a:t>focused on the ten studios that earned the most revenue either domestically or globally.</a:t>
            </a:r>
          </a:p>
          <a:p>
            <a:pPr marL="0" indent="0">
              <a:buNone/>
            </a:pPr>
            <a:endParaRPr lang="en-US" dirty="0"/>
          </a:p>
        </p:txBody>
      </p:sp>
    </p:spTree>
    <p:extLst>
      <p:ext uri="{BB962C8B-B14F-4D97-AF65-F5344CB8AC3E}">
        <p14:creationId xmlns:p14="http://schemas.microsoft.com/office/powerpoint/2010/main" val="1335034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283367" y="417095"/>
            <a:ext cx="9496927" cy="5791200"/>
          </a:xfrm>
          <a:prstGeom prst="rect">
            <a:avLst/>
          </a:prstGeom>
        </p:spPr>
      </p:pic>
    </p:spTree>
    <p:extLst>
      <p:ext uri="{BB962C8B-B14F-4D97-AF65-F5344CB8AC3E}">
        <p14:creationId xmlns:p14="http://schemas.microsoft.com/office/powerpoint/2010/main" val="2795820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30443"/>
            <a:ext cx="8596668" cy="5110920"/>
          </a:xfrm>
        </p:spPr>
        <p:txBody>
          <a:bodyPr/>
          <a:lstStyle/>
          <a:p>
            <a:r>
              <a:rPr lang="en-US" dirty="0"/>
              <a:t>Even though their orders look different, we saw that the top 10 studios were the same in both graphs. </a:t>
            </a:r>
            <a:endParaRPr lang="en-US" dirty="0" smtClean="0"/>
          </a:p>
          <a:p>
            <a:r>
              <a:rPr lang="en-US" dirty="0" smtClean="0"/>
              <a:t>This </a:t>
            </a:r>
            <a:r>
              <a:rPr lang="en-US" dirty="0"/>
              <a:t>can only mean that these studios earned the most revenue either in the United States or globally. </a:t>
            </a:r>
            <a:endParaRPr lang="en-US" dirty="0" smtClean="0"/>
          </a:p>
          <a:p>
            <a:r>
              <a:rPr lang="en-US" dirty="0" smtClean="0"/>
              <a:t>This </a:t>
            </a:r>
            <a:r>
              <a:rPr lang="en-US" dirty="0"/>
              <a:t>shows that the movies created by these studios are very popular in the market and are on high demand. Microsoft should therefore use them as a benchmark if they want their movie business to be successful.</a:t>
            </a:r>
          </a:p>
          <a:p>
            <a:r>
              <a:rPr lang="en-US" dirty="0"/>
              <a:t> </a:t>
            </a:r>
            <a:r>
              <a:rPr lang="en-US" dirty="0" smtClean="0"/>
              <a:t>We </a:t>
            </a:r>
            <a:r>
              <a:rPr lang="en-US" dirty="0"/>
              <a:t>then went ahead and analyzed the second data frame. Here, we focused on the vote average and vote count columns and created a scatter plot for representation.</a:t>
            </a:r>
          </a:p>
          <a:p>
            <a:endParaRPr lang="en-US" dirty="0"/>
          </a:p>
        </p:txBody>
      </p:sp>
    </p:spTree>
    <p:extLst>
      <p:ext uri="{BB962C8B-B14F-4D97-AF65-F5344CB8AC3E}">
        <p14:creationId xmlns:p14="http://schemas.microsoft.com/office/powerpoint/2010/main" val="41639295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363579" y="449179"/>
            <a:ext cx="9127958" cy="5646821"/>
          </a:xfrm>
          <a:prstGeom prst="rect">
            <a:avLst/>
          </a:prstGeom>
        </p:spPr>
      </p:pic>
    </p:spTree>
    <p:extLst>
      <p:ext uri="{BB962C8B-B14F-4D97-AF65-F5344CB8AC3E}">
        <p14:creationId xmlns:p14="http://schemas.microsoft.com/office/powerpoint/2010/main" val="40486542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25643"/>
            <a:ext cx="8596668" cy="5415720"/>
          </a:xfrm>
        </p:spPr>
        <p:txBody>
          <a:bodyPr/>
          <a:lstStyle/>
          <a:p>
            <a:r>
              <a:rPr lang="en-US" dirty="0"/>
              <a:t>We noticed that most of the vote counts had a vote average between 5 and 8. This showed that most of the people who voted gave from an average review to an above average review of the movies they watched. </a:t>
            </a:r>
            <a:endParaRPr lang="en-US" dirty="0" smtClean="0"/>
          </a:p>
          <a:p>
            <a:r>
              <a:rPr lang="en-US" dirty="0" smtClean="0"/>
              <a:t>This </a:t>
            </a:r>
            <a:r>
              <a:rPr lang="en-US" dirty="0"/>
              <a:t>means that most people were impressed by the movies they watched. Microsoft should take a keen interests of the movie ratings if they want their movie business to appeal their market</a:t>
            </a:r>
            <a:r>
              <a:rPr lang="en-US" dirty="0" smtClean="0"/>
              <a:t>.</a:t>
            </a:r>
            <a:endParaRPr lang="en-US" dirty="0"/>
          </a:p>
          <a:p>
            <a:r>
              <a:rPr lang="en-US" dirty="0"/>
              <a:t>We then went ahead and did analysis on the third data frame. We went with the rating and box office columns. We also plotted a bar graph for representation.</a:t>
            </a:r>
          </a:p>
          <a:p>
            <a:pPr marL="0" indent="0">
              <a:buNone/>
            </a:pPr>
            <a:endParaRPr lang="en-US" dirty="0"/>
          </a:p>
        </p:txBody>
      </p:sp>
    </p:spTree>
    <p:extLst>
      <p:ext uri="{BB962C8B-B14F-4D97-AF65-F5344CB8AC3E}">
        <p14:creationId xmlns:p14="http://schemas.microsoft.com/office/powerpoint/2010/main" val="445020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459832" y="417095"/>
            <a:ext cx="8566484" cy="5454316"/>
          </a:xfrm>
          <a:prstGeom prst="rect">
            <a:avLst/>
          </a:prstGeom>
        </p:spPr>
      </p:pic>
    </p:spTree>
    <p:extLst>
      <p:ext uri="{BB962C8B-B14F-4D97-AF65-F5344CB8AC3E}">
        <p14:creationId xmlns:p14="http://schemas.microsoft.com/office/powerpoint/2010/main" val="223729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understanding</a:t>
            </a:r>
            <a:endParaRPr lang="en-US" dirty="0"/>
          </a:p>
        </p:txBody>
      </p:sp>
      <p:sp>
        <p:nvSpPr>
          <p:cNvPr id="3" name="Content Placeholder 2"/>
          <p:cNvSpPr>
            <a:spLocks noGrp="1"/>
          </p:cNvSpPr>
          <p:nvPr>
            <p:ph idx="1"/>
          </p:nvPr>
        </p:nvSpPr>
        <p:spPr/>
        <p:txBody>
          <a:bodyPr/>
          <a:lstStyle/>
          <a:p>
            <a:r>
              <a:rPr lang="en-US" dirty="0"/>
              <a:t>The movie business has been around from as early as </a:t>
            </a:r>
            <a:r>
              <a:rPr lang="en-US" dirty="0" smtClean="0"/>
              <a:t>1895.</a:t>
            </a:r>
          </a:p>
          <a:p>
            <a:r>
              <a:rPr lang="en-US" dirty="0" smtClean="0"/>
              <a:t>The </a:t>
            </a:r>
            <a:r>
              <a:rPr lang="en-US" dirty="0"/>
              <a:t>industry was dominated by movie studios such as Warner Bros, 20th Century Fox and Universal. </a:t>
            </a:r>
            <a:endParaRPr lang="en-US" dirty="0" smtClean="0"/>
          </a:p>
          <a:p>
            <a:r>
              <a:rPr lang="en-US" dirty="0" smtClean="0"/>
              <a:t>In </a:t>
            </a:r>
            <a:r>
              <a:rPr lang="en-US" dirty="0"/>
              <a:t>recent times however, tech companies such as Netflix, Apple and Amazon have joined in on the fun and had success. </a:t>
            </a:r>
            <a:endParaRPr lang="en-US" dirty="0" smtClean="0"/>
          </a:p>
          <a:p>
            <a:r>
              <a:rPr lang="en-US" dirty="0" smtClean="0"/>
              <a:t>This </a:t>
            </a:r>
            <a:r>
              <a:rPr lang="en-US" dirty="0"/>
              <a:t>has enticed some interest to Microsoft and they want to start their own movie creation company but the down side to their goal is that they do not have any knowledge of the movie business. </a:t>
            </a:r>
            <a:endParaRPr lang="en-US" dirty="0" smtClean="0"/>
          </a:p>
          <a:p>
            <a:r>
              <a:rPr lang="en-US" dirty="0" smtClean="0"/>
              <a:t>This </a:t>
            </a:r>
            <a:r>
              <a:rPr lang="en-US" dirty="0"/>
              <a:t>analysis will help them get some insights into the business and see what they need in order for their project to succeed.</a:t>
            </a:r>
          </a:p>
          <a:p>
            <a:pPr marL="0" indent="0">
              <a:buNone/>
            </a:pPr>
            <a:endParaRPr lang="en-US" dirty="0"/>
          </a:p>
        </p:txBody>
      </p:sp>
    </p:spTree>
    <p:extLst>
      <p:ext uri="{BB962C8B-B14F-4D97-AF65-F5344CB8AC3E}">
        <p14:creationId xmlns:p14="http://schemas.microsoft.com/office/powerpoint/2010/main" val="623759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0233"/>
            <a:ext cx="8596668" cy="5191130"/>
          </a:xfrm>
        </p:spPr>
        <p:txBody>
          <a:bodyPr/>
          <a:lstStyle/>
          <a:p>
            <a:r>
              <a:rPr lang="en-US" dirty="0"/>
              <a:t>Here, we saw that the PG-13, R-rated and the PG movies had the most revenue. This means that these ratings are popular to the market. </a:t>
            </a:r>
            <a:endParaRPr lang="en-US" dirty="0" smtClean="0"/>
          </a:p>
          <a:p>
            <a:r>
              <a:rPr lang="en-US" dirty="0" smtClean="0"/>
              <a:t>Therefore</a:t>
            </a:r>
            <a:r>
              <a:rPr lang="en-US" dirty="0"/>
              <a:t>, movie ratings should be taken into consideration when Microsoft decides to create their </a:t>
            </a:r>
            <a:r>
              <a:rPr lang="en-US" dirty="0" smtClean="0"/>
              <a:t>movies.</a:t>
            </a:r>
          </a:p>
          <a:p>
            <a:r>
              <a:rPr lang="en-US" dirty="0" smtClean="0"/>
              <a:t>They </a:t>
            </a:r>
            <a:r>
              <a:rPr lang="en-US" dirty="0"/>
              <a:t>should create a ratio of movies based on the ratings since their movies should attract the market regardless of their age</a:t>
            </a:r>
            <a:r>
              <a:rPr lang="en-US" dirty="0" smtClean="0"/>
              <a:t>.</a:t>
            </a:r>
            <a:endParaRPr lang="en-US" dirty="0"/>
          </a:p>
          <a:p>
            <a:r>
              <a:rPr lang="en-US" dirty="0"/>
              <a:t>We then went ahead and focused on the `</a:t>
            </a:r>
            <a:r>
              <a:rPr lang="en-US" dirty="0" err="1"/>
              <a:t>movie_ratings</a:t>
            </a:r>
            <a:r>
              <a:rPr lang="en-US" dirty="0"/>
              <a:t>` table in the database. We used the `</a:t>
            </a:r>
            <a:r>
              <a:rPr lang="en-US" dirty="0" err="1"/>
              <a:t>averagerating</a:t>
            </a:r>
            <a:r>
              <a:rPr lang="en-US" dirty="0"/>
              <a:t>` and `</a:t>
            </a:r>
            <a:r>
              <a:rPr lang="en-US" dirty="0" err="1"/>
              <a:t>numvotes</a:t>
            </a:r>
            <a:r>
              <a:rPr lang="en-US" dirty="0"/>
              <a:t>` columns from this table for analysis. We also created a scatter plot for representation.</a:t>
            </a:r>
          </a:p>
          <a:p>
            <a:pPr marL="0" indent="0">
              <a:buNone/>
            </a:pPr>
            <a:endParaRPr lang="en-US" dirty="0"/>
          </a:p>
          <a:p>
            <a:endParaRPr lang="en-US" dirty="0"/>
          </a:p>
        </p:txBody>
      </p:sp>
    </p:spTree>
    <p:extLst>
      <p:ext uri="{BB962C8B-B14F-4D97-AF65-F5344CB8AC3E}">
        <p14:creationId xmlns:p14="http://schemas.microsoft.com/office/powerpoint/2010/main" val="12564076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716505" y="770021"/>
            <a:ext cx="8181474" cy="5470358"/>
          </a:xfrm>
          <a:prstGeom prst="rect">
            <a:avLst/>
          </a:prstGeom>
        </p:spPr>
      </p:pic>
    </p:spTree>
    <p:extLst>
      <p:ext uri="{BB962C8B-B14F-4D97-AF65-F5344CB8AC3E}">
        <p14:creationId xmlns:p14="http://schemas.microsoft.com/office/powerpoint/2010/main" val="3914409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89811"/>
            <a:ext cx="8596668" cy="5351551"/>
          </a:xfrm>
        </p:spPr>
        <p:txBody>
          <a:bodyPr>
            <a:normAutofit/>
          </a:bodyPr>
          <a:lstStyle/>
          <a:p>
            <a:r>
              <a:rPr lang="en-US" dirty="0"/>
              <a:t>We saw that most of the vote counts had a vote average between 6 and 8. This showed that most of the people who voted gave an above average review of the movies they watched. </a:t>
            </a:r>
            <a:endParaRPr lang="en-US" dirty="0" smtClean="0"/>
          </a:p>
          <a:p>
            <a:r>
              <a:rPr lang="en-US" dirty="0" smtClean="0"/>
              <a:t>This </a:t>
            </a:r>
            <a:r>
              <a:rPr lang="en-US" dirty="0"/>
              <a:t>means that most people were impressed by the movies they watched.</a:t>
            </a:r>
          </a:p>
          <a:p>
            <a:r>
              <a:rPr lang="en-US" dirty="0" smtClean="0"/>
              <a:t>With </a:t>
            </a:r>
            <a:r>
              <a:rPr lang="en-US" dirty="0"/>
              <a:t>the bivariate analysis, we can see that studios, movie ratings, number of reviewers and review ratings are essential for movie success and these are some of the things Microsoft should be interested in before creating their movie company.</a:t>
            </a:r>
          </a:p>
          <a:p>
            <a:endParaRPr lang="en-US" dirty="0"/>
          </a:p>
          <a:p>
            <a:endParaRPr lang="en-US" dirty="0"/>
          </a:p>
        </p:txBody>
      </p:sp>
    </p:spTree>
    <p:extLst>
      <p:ext uri="{BB962C8B-B14F-4D97-AF65-F5344CB8AC3E}">
        <p14:creationId xmlns:p14="http://schemas.microsoft.com/office/powerpoint/2010/main" val="2261744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analysis</a:t>
            </a:r>
            <a:endParaRPr lang="en-US" dirty="0"/>
          </a:p>
        </p:txBody>
      </p:sp>
      <p:sp>
        <p:nvSpPr>
          <p:cNvPr id="3" name="Content Placeholder 2"/>
          <p:cNvSpPr>
            <a:spLocks noGrp="1"/>
          </p:cNvSpPr>
          <p:nvPr>
            <p:ph idx="1"/>
          </p:nvPr>
        </p:nvSpPr>
        <p:spPr/>
        <p:txBody>
          <a:bodyPr/>
          <a:lstStyle/>
          <a:p>
            <a:r>
              <a:rPr lang="en-US" dirty="0"/>
              <a:t>Here, we focus on analysis of multiple columns. We created heat maps of the numerical columns to show the correlation matrices of the data. We began our analysis with the first data frame.</a:t>
            </a:r>
          </a:p>
          <a:p>
            <a:endParaRPr lang="en-US" dirty="0"/>
          </a:p>
        </p:txBody>
      </p:sp>
    </p:spTree>
    <p:extLst>
      <p:ext uri="{BB962C8B-B14F-4D97-AF65-F5344CB8AC3E}">
        <p14:creationId xmlns:p14="http://schemas.microsoft.com/office/powerpoint/2010/main" val="2934637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124200" y="852170"/>
            <a:ext cx="5943600" cy="5153660"/>
          </a:xfrm>
          <a:prstGeom prst="rect">
            <a:avLst/>
          </a:prstGeom>
        </p:spPr>
      </p:pic>
    </p:spTree>
    <p:extLst>
      <p:ext uri="{BB962C8B-B14F-4D97-AF65-F5344CB8AC3E}">
        <p14:creationId xmlns:p14="http://schemas.microsoft.com/office/powerpoint/2010/main" val="6764099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74821"/>
            <a:ext cx="8596668" cy="4966541"/>
          </a:xfrm>
        </p:spPr>
        <p:txBody>
          <a:bodyPr/>
          <a:lstStyle/>
          <a:p>
            <a:r>
              <a:rPr lang="en-US" dirty="0"/>
              <a:t>Based on the correlation matrix, we saw that there was a high positive correlation between the two columns. </a:t>
            </a:r>
            <a:endParaRPr lang="en-US" dirty="0" smtClean="0"/>
          </a:p>
          <a:p>
            <a:r>
              <a:rPr lang="en-US" dirty="0" smtClean="0"/>
              <a:t>This </a:t>
            </a:r>
            <a:r>
              <a:rPr lang="en-US" dirty="0"/>
              <a:t>means that they have a strong linear relationship in which they tend to increase or decrease together. </a:t>
            </a:r>
            <a:endParaRPr lang="en-US" dirty="0" smtClean="0"/>
          </a:p>
          <a:p>
            <a:r>
              <a:rPr lang="en-US" dirty="0" smtClean="0"/>
              <a:t>Microsoft </a:t>
            </a:r>
            <a:r>
              <a:rPr lang="en-US" dirty="0"/>
              <a:t>should therefore note that the success of their movies in the United States alone would not be enough. </a:t>
            </a:r>
            <a:endParaRPr lang="en-US" dirty="0" smtClean="0"/>
          </a:p>
          <a:p>
            <a:r>
              <a:rPr lang="en-US" dirty="0" smtClean="0"/>
              <a:t>They </a:t>
            </a:r>
            <a:r>
              <a:rPr lang="en-US" dirty="0"/>
              <a:t>should also appeal the global market if they want to guarantee success</a:t>
            </a:r>
            <a:r>
              <a:rPr lang="en-US" dirty="0" smtClean="0"/>
              <a:t>.</a:t>
            </a:r>
            <a:endParaRPr lang="en-US" dirty="0"/>
          </a:p>
          <a:p>
            <a:r>
              <a:rPr lang="en-US" dirty="0"/>
              <a:t>We then headed to the second data frame and plotted the heat map which showed the correlation matrix of the numerical columns.</a:t>
            </a:r>
          </a:p>
          <a:p>
            <a:pPr marL="0" indent="0">
              <a:buNone/>
            </a:pPr>
            <a:endParaRPr lang="en-US" dirty="0"/>
          </a:p>
          <a:p>
            <a:endParaRPr lang="en-US" dirty="0"/>
          </a:p>
        </p:txBody>
      </p:sp>
    </p:spTree>
    <p:extLst>
      <p:ext uri="{BB962C8B-B14F-4D97-AF65-F5344CB8AC3E}">
        <p14:creationId xmlns:p14="http://schemas.microsoft.com/office/powerpoint/2010/main" val="821440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124200" y="824547"/>
            <a:ext cx="5943600" cy="5208905"/>
          </a:xfrm>
          <a:prstGeom prst="rect">
            <a:avLst/>
          </a:prstGeom>
        </p:spPr>
      </p:pic>
    </p:spTree>
    <p:extLst>
      <p:ext uri="{BB962C8B-B14F-4D97-AF65-F5344CB8AC3E}">
        <p14:creationId xmlns:p14="http://schemas.microsoft.com/office/powerpoint/2010/main" val="3972860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6063"/>
            <a:ext cx="8596668" cy="5255299"/>
          </a:xfrm>
        </p:spPr>
        <p:txBody>
          <a:bodyPr>
            <a:normAutofit lnSpcReduction="10000"/>
          </a:bodyPr>
          <a:lstStyle/>
          <a:p>
            <a:r>
              <a:rPr lang="en-US" dirty="0"/>
              <a:t>Here, we saw that the popularity and vote average columns had a low positive correlation. </a:t>
            </a:r>
            <a:endParaRPr lang="en-US" dirty="0" smtClean="0"/>
          </a:p>
          <a:p>
            <a:r>
              <a:rPr lang="en-US" dirty="0" smtClean="0"/>
              <a:t>This </a:t>
            </a:r>
            <a:r>
              <a:rPr lang="en-US" dirty="0"/>
              <a:t>was also seen with the vote count and vote average columns. This means that even though there may be some tendency of the variables to increase together, it is not a strong or consistent pattern. </a:t>
            </a:r>
            <a:endParaRPr lang="en-US" dirty="0" smtClean="0"/>
          </a:p>
          <a:p>
            <a:r>
              <a:rPr lang="en-US" dirty="0" smtClean="0"/>
              <a:t>However</a:t>
            </a:r>
            <a:r>
              <a:rPr lang="en-US" dirty="0"/>
              <a:t>, we also saw that the vote count and popularity columns had a high positive correlation. </a:t>
            </a:r>
            <a:endParaRPr lang="en-US" dirty="0" smtClean="0"/>
          </a:p>
          <a:p>
            <a:r>
              <a:rPr lang="en-US" dirty="0" smtClean="0"/>
              <a:t>This </a:t>
            </a:r>
            <a:r>
              <a:rPr lang="en-US" dirty="0"/>
              <a:t>means that they have a strong linear relationship in which they tend to increase or decrease together. </a:t>
            </a:r>
            <a:endParaRPr lang="en-US" dirty="0" smtClean="0"/>
          </a:p>
          <a:p>
            <a:r>
              <a:rPr lang="en-US" dirty="0" smtClean="0"/>
              <a:t>For </a:t>
            </a:r>
            <a:r>
              <a:rPr lang="en-US" dirty="0"/>
              <a:t>Microsoft, this means that the more the people who use their streaming service and give positive reviews to their movies, the more the popularity of the streaming service grows. Microsoft in this case should create their movies in a unique way that appeals the market</a:t>
            </a:r>
            <a:r>
              <a:rPr lang="en-US" dirty="0" smtClean="0"/>
              <a:t>.</a:t>
            </a:r>
            <a:endParaRPr lang="en-US" dirty="0"/>
          </a:p>
          <a:p>
            <a:r>
              <a:rPr lang="en-US" dirty="0"/>
              <a:t>We then concluded the analysis by focusing on the tables in the database. In this case, we joined the two tables together and created a data frame from the tables. We then focused on the `</a:t>
            </a:r>
            <a:r>
              <a:rPr lang="en-US" dirty="0" err="1"/>
              <a:t>averagerating</a:t>
            </a:r>
            <a:r>
              <a:rPr lang="en-US" dirty="0"/>
              <a:t>` and `</a:t>
            </a:r>
            <a:r>
              <a:rPr lang="en-US" dirty="0" err="1"/>
              <a:t>numvotes</a:t>
            </a:r>
            <a:r>
              <a:rPr lang="en-US" dirty="0"/>
              <a:t>` columns for our analysis.</a:t>
            </a:r>
          </a:p>
          <a:p>
            <a:endParaRPr lang="en-US" dirty="0"/>
          </a:p>
        </p:txBody>
      </p:sp>
    </p:spTree>
    <p:extLst>
      <p:ext uri="{BB962C8B-B14F-4D97-AF65-F5344CB8AC3E}">
        <p14:creationId xmlns:p14="http://schemas.microsoft.com/office/powerpoint/2010/main" val="1603333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124200" y="824547"/>
            <a:ext cx="5943600" cy="5208905"/>
          </a:xfrm>
          <a:prstGeom prst="rect">
            <a:avLst/>
          </a:prstGeom>
        </p:spPr>
      </p:pic>
    </p:spTree>
    <p:extLst>
      <p:ext uri="{BB962C8B-B14F-4D97-AF65-F5344CB8AC3E}">
        <p14:creationId xmlns:p14="http://schemas.microsoft.com/office/powerpoint/2010/main" val="4980323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3377" y="716799"/>
            <a:ext cx="8596668" cy="5315033"/>
          </a:xfrm>
        </p:spPr>
        <p:txBody>
          <a:bodyPr/>
          <a:lstStyle/>
          <a:p>
            <a:r>
              <a:rPr lang="en-US" dirty="0"/>
              <a:t>We saw that `</a:t>
            </a:r>
            <a:r>
              <a:rPr lang="en-US" dirty="0" err="1"/>
              <a:t>averagerating</a:t>
            </a:r>
            <a:r>
              <a:rPr lang="en-US" dirty="0"/>
              <a:t>` and `</a:t>
            </a:r>
            <a:r>
              <a:rPr lang="en-US" dirty="0" err="1"/>
              <a:t>numvotes</a:t>
            </a:r>
            <a:r>
              <a:rPr lang="en-US" dirty="0"/>
              <a:t>` had a low positive correlation. </a:t>
            </a:r>
            <a:endParaRPr lang="en-US" dirty="0" smtClean="0"/>
          </a:p>
          <a:p>
            <a:r>
              <a:rPr lang="en-US" dirty="0" smtClean="0"/>
              <a:t>This </a:t>
            </a:r>
            <a:r>
              <a:rPr lang="en-US" dirty="0"/>
              <a:t>means that even though there may be some tendency of the variables to increase together, it is not a strong or consistent pattern. </a:t>
            </a:r>
            <a:endParaRPr lang="en-US" dirty="0" smtClean="0"/>
          </a:p>
          <a:p>
            <a:r>
              <a:rPr lang="en-US" dirty="0" smtClean="0"/>
              <a:t>This </a:t>
            </a:r>
            <a:r>
              <a:rPr lang="en-US" dirty="0"/>
              <a:t>means that even though the correlation is low, Microsoft should not ignore it. </a:t>
            </a:r>
            <a:endParaRPr lang="en-US" dirty="0" smtClean="0"/>
          </a:p>
          <a:p>
            <a:r>
              <a:rPr lang="en-US" dirty="0" smtClean="0"/>
              <a:t>On </a:t>
            </a:r>
            <a:r>
              <a:rPr lang="en-US" dirty="0"/>
              <a:t>the contrary, they should use it as reference when looking at the reviews of their movie company. </a:t>
            </a:r>
          </a:p>
          <a:p>
            <a:r>
              <a:rPr lang="en-US" dirty="0"/>
              <a:t>The multivariate analysis has shown which factors correlate well with each other and if improved will lead to profitability hence </a:t>
            </a:r>
            <a:r>
              <a:rPr lang="en-US" dirty="0" err="1"/>
              <a:t>fullfilling</a:t>
            </a:r>
            <a:r>
              <a:rPr lang="en-US" dirty="0"/>
              <a:t> our third objective</a:t>
            </a:r>
            <a:r>
              <a:rPr lang="en-US" dirty="0" smtClean="0"/>
              <a:t>.</a:t>
            </a:r>
            <a:endParaRPr lang="en-US" dirty="0"/>
          </a:p>
        </p:txBody>
      </p:sp>
    </p:spTree>
    <p:extLst>
      <p:ext uri="{BB962C8B-B14F-4D97-AF65-F5344CB8AC3E}">
        <p14:creationId xmlns:p14="http://schemas.microsoft.com/office/powerpoint/2010/main" val="2287793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lstStyle/>
          <a:p>
            <a:r>
              <a:rPr lang="en-US" dirty="0"/>
              <a:t>Microsoft sees all the big companies creating original video content and they want to get in on the fun. </a:t>
            </a:r>
            <a:endParaRPr lang="en-US" dirty="0" smtClean="0"/>
          </a:p>
          <a:p>
            <a:r>
              <a:rPr lang="en-US" dirty="0" smtClean="0"/>
              <a:t>They </a:t>
            </a:r>
            <a:r>
              <a:rPr lang="en-US" dirty="0"/>
              <a:t>have decided to create a new movie studio, but they don’t know anything about creating movies. </a:t>
            </a:r>
            <a:endParaRPr lang="en-US" dirty="0" smtClean="0"/>
          </a:p>
          <a:p>
            <a:r>
              <a:rPr lang="en-US" dirty="0" smtClean="0"/>
              <a:t>You </a:t>
            </a:r>
            <a:r>
              <a:rPr lang="en-US" dirty="0"/>
              <a:t>are charged with exploring what types of films are currently doing the best at the box office. </a:t>
            </a:r>
            <a:endParaRPr lang="en-US" dirty="0" smtClean="0"/>
          </a:p>
          <a:p>
            <a:r>
              <a:rPr lang="en-US" dirty="0" smtClean="0"/>
              <a:t>You </a:t>
            </a:r>
            <a:r>
              <a:rPr lang="en-US" dirty="0"/>
              <a:t>must then translate those findings into actionable insights that the head of Microsoft's new movie studio can use to help decide what type of films to create.</a:t>
            </a:r>
            <a:endParaRPr lang="en-US" dirty="0"/>
          </a:p>
        </p:txBody>
      </p:sp>
    </p:spTree>
    <p:extLst>
      <p:ext uri="{BB962C8B-B14F-4D97-AF65-F5344CB8AC3E}">
        <p14:creationId xmlns:p14="http://schemas.microsoft.com/office/powerpoint/2010/main" val="3642826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Based on the analysis we conducted, we can draw three conclusions</a:t>
            </a:r>
            <a:r>
              <a:rPr lang="en-US" dirty="0" smtClean="0"/>
              <a:t>.</a:t>
            </a:r>
            <a:endParaRPr lang="en-US" dirty="0"/>
          </a:p>
          <a:p>
            <a:pPr lvl="0">
              <a:buFont typeface="+mj-lt"/>
              <a:buAutoNum type="arabicPeriod"/>
            </a:pPr>
            <a:r>
              <a:rPr lang="en-US" dirty="0"/>
              <a:t>The movie industry is a very profitable business</a:t>
            </a:r>
          </a:p>
          <a:p>
            <a:pPr lvl="0">
              <a:buFont typeface="+mj-lt"/>
              <a:buAutoNum type="arabicPeriod"/>
            </a:pPr>
            <a:r>
              <a:rPr lang="en-US" dirty="0"/>
              <a:t>Some of the factors that may bring success in the movie industry are the studios that made these movies and the movie ratings of these movies. </a:t>
            </a:r>
          </a:p>
          <a:p>
            <a:pPr lvl="0">
              <a:buFont typeface="+mj-lt"/>
              <a:buAutoNum type="arabicPeriod"/>
            </a:pPr>
            <a:r>
              <a:rPr lang="en-US" dirty="0"/>
              <a:t>There is a very strong linear relationship between viewer ratings and number of viewer votes.</a:t>
            </a:r>
          </a:p>
          <a:p>
            <a:pPr>
              <a:buFont typeface="+mj-lt"/>
              <a:buAutoNum type="arabicPeriod"/>
            </a:pPr>
            <a:endParaRPr lang="en-US" dirty="0"/>
          </a:p>
        </p:txBody>
      </p:sp>
    </p:spTree>
    <p:extLst>
      <p:ext uri="{BB962C8B-B14F-4D97-AF65-F5344CB8AC3E}">
        <p14:creationId xmlns:p14="http://schemas.microsoft.com/office/powerpoint/2010/main" val="3490820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lvl="0"/>
            <a:r>
              <a:rPr lang="en-US" dirty="0"/>
              <a:t>To show how profitable the movie industry is based on the data.</a:t>
            </a:r>
          </a:p>
          <a:p>
            <a:pPr lvl="0"/>
            <a:endParaRPr lang="en-US" dirty="0" smtClean="0"/>
          </a:p>
          <a:p>
            <a:pPr lvl="0"/>
            <a:endParaRPr lang="en-US" dirty="0" smtClean="0"/>
          </a:p>
          <a:p>
            <a:pPr lvl="0"/>
            <a:r>
              <a:rPr lang="en-US" dirty="0" smtClean="0"/>
              <a:t>To </a:t>
            </a:r>
            <a:r>
              <a:rPr lang="en-US" dirty="0"/>
              <a:t>get some of the factors that lead to success in the movie industry based on the data.</a:t>
            </a:r>
          </a:p>
          <a:p>
            <a:pPr lvl="0"/>
            <a:endParaRPr lang="en-US" dirty="0" smtClean="0"/>
          </a:p>
          <a:p>
            <a:pPr lvl="0"/>
            <a:endParaRPr lang="en-US" dirty="0"/>
          </a:p>
          <a:p>
            <a:pPr lvl="0"/>
            <a:r>
              <a:rPr lang="en-US" dirty="0" smtClean="0"/>
              <a:t>To </a:t>
            </a:r>
            <a:r>
              <a:rPr lang="en-US" dirty="0"/>
              <a:t>look for the correlation of some of these factors that lead to success.</a:t>
            </a:r>
          </a:p>
          <a:p>
            <a:endParaRPr lang="en-US" dirty="0"/>
          </a:p>
        </p:txBody>
      </p:sp>
    </p:spTree>
    <p:extLst>
      <p:ext uri="{BB962C8B-B14F-4D97-AF65-F5344CB8AC3E}">
        <p14:creationId xmlns:p14="http://schemas.microsoft.com/office/powerpoint/2010/main" val="2473318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r>
              <a:rPr lang="en-US" dirty="0"/>
              <a:t>Here we analyzed one table in each of the three data frames. </a:t>
            </a:r>
            <a:endParaRPr lang="en-US" dirty="0" smtClean="0"/>
          </a:p>
          <a:p>
            <a:r>
              <a:rPr lang="en-US" dirty="0" smtClean="0"/>
              <a:t>We </a:t>
            </a:r>
            <a:r>
              <a:rPr lang="en-US" dirty="0"/>
              <a:t>began with the first data frame</a:t>
            </a:r>
            <a:r>
              <a:rPr lang="en-US" dirty="0" smtClean="0"/>
              <a:t>.</a:t>
            </a:r>
          </a:p>
          <a:p>
            <a:r>
              <a:rPr lang="en-US" dirty="0" smtClean="0"/>
              <a:t> </a:t>
            </a:r>
            <a:r>
              <a:rPr lang="en-US" dirty="0"/>
              <a:t>First we looked at the categorical columns of the data. </a:t>
            </a:r>
            <a:endParaRPr lang="en-US" dirty="0" smtClean="0"/>
          </a:p>
          <a:p>
            <a:r>
              <a:rPr lang="en-US" dirty="0" smtClean="0"/>
              <a:t>We </a:t>
            </a:r>
            <a:r>
              <a:rPr lang="en-US" dirty="0"/>
              <a:t>focused on the `studio` and `year` columns. </a:t>
            </a:r>
            <a:endParaRPr lang="en-US" dirty="0" smtClean="0"/>
          </a:p>
          <a:p>
            <a:r>
              <a:rPr lang="en-US" dirty="0" smtClean="0"/>
              <a:t>We </a:t>
            </a:r>
            <a:r>
              <a:rPr lang="en-US" dirty="0"/>
              <a:t>found the top studios that released a lot of movies. </a:t>
            </a:r>
            <a:endParaRPr lang="en-US" dirty="0"/>
          </a:p>
          <a:p>
            <a:r>
              <a:rPr lang="en-US" dirty="0" smtClean="0"/>
              <a:t>We </a:t>
            </a:r>
            <a:r>
              <a:rPr lang="en-US" dirty="0"/>
              <a:t>also saw the years that these movies were created and we plotted some graphs for representation.</a:t>
            </a:r>
          </a:p>
          <a:p>
            <a:pPr marL="0" indent="0">
              <a:buNone/>
            </a:pPr>
            <a:endParaRPr lang="en-US" dirty="0"/>
          </a:p>
          <a:p>
            <a:endParaRPr lang="en-US" dirty="0"/>
          </a:p>
        </p:txBody>
      </p:sp>
    </p:spTree>
    <p:extLst>
      <p:ext uri="{BB962C8B-B14F-4D97-AF65-F5344CB8AC3E}">
        <p14:creationId xmlns:p14="http://schemas.microsoft.com/office/powerpoint/2010/main" val="2728885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442913" y="500063"/>
            <a:ext cx="11072812" cy="5286375"/>
          </a:xfrm>
          <a:prstGeom prst="rect">
            <a:avLst/>
          </a:prstGeom>
        </p:spPr>
      </p:pic>
    </p:spTree>
    <p:extLst>
      <p:ext uri="{BB962C8B-B14F-4D97-AF65-F5344CB8AC3E}">
        <p14:creationId xmlns:p14="http://schemas.microsoft.com/office/powerpoint/2010/main" val="2388274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82317"/>
            <a:ext cx="8596668" cy="5159046"/>
          </a:xfrm>
        </p:spPr>
        <p:txBody>
          <a:bodyPr/>
          <a:lstStyle/>
          <a:p>
            <a:r>
              <a:rPr lang="en-US" dirty="0"/>
              <a:t>From our analysis, there were 172 movie studios. </a:t>
            </a:r>
            <a:endParaRPr lang="en-US" dirty="0" smtClean="0"/>
          </a:p>
          <a:p>
            <a:r>
              <a:rPr lang="en-US" dirty="0" smtClean="0"/>
              <a:t>The </a:t>
            </a:r>
            <a:r>
              <a:rPr lang="en-US" dirty="0"/>
              <a:t>top 5 studios were `Uni.`, `Fox`, `WB`, `Sony` and `BV</a:t>
            </a:r>
            <a:r>
              <a:rPr lang="en-US" dirty="0" smtClean="0"/>
              <a:t>`.</a:t>
            </a:r>
          </a:p>
          <a:p>
            <a:r>
              <a:rPr lang="en-US" dirty="0" smtClean="0"/>
              <a:t>We </a:t>
            </a:r>
            <a:r>
              <a:rPr lang="en-US" dirty="0"/>
              <a:t>then went to the numeric data analysis. Here, we observed `</a:t>
            </a:r>
            <a:r>
              <a:rPr lang="en-US" dirty="0" err="1"/>
              <a:t>domestic_gross</a:t>
            </a:r>
            <a:r>
              <a:rPr lang="en-US" dirty="0"/>
              <a:t>` and `</a:t>
            </a:r>
            <a:r>
              <a:rPr lang="en-US" dirty="0" err="1"/>
              <a:t>foreign_gross</a:t>
            </a:r>
            <a:r>
              <a:rPr lang="en-US" dirty="0"/>
              <a:t>`. </a:t>
            </a:r>
            <a:endParaRPr lang="en-US" dirty="0" smtClean="0"/>
          </a:p>
          <a:p>
            <a:r>
              <a:rPr lang="en-US" dirty="0" smtClean="0"/>
              <a:t>We </a:t>
            </a:r>
            <a:r>
              <a:rPr lang="en-US" dirty="0"/>
              <a:t>looked at the measures of central tendency and measures of dispersion. </a:t>
            </a:r>
            <a:endParaRPr lang="en-US" dirty="0" smtClean="0"/>
          </a:p>
          <a:p>
            <a:r>
              <a:rPr lang="en-US" dirty="0" smtClean="0"/>
              <a:t>We </a:t>
            </a:r>
            <a:r>
              <a:rPr lang="en-US" dirty="0"/>
              <a:t>also plotted some graphs for representation.</a:t>
            </a:r>
          </a:p>
          <a:p>
            <a:endParaRPr lang="en-US" dirty="0"/>
          </a:p>
          <a:p>
            <a:endParaRPr lang="en-US" dirty="0"/>
          </a:p>
        </p:txBody>
      </p:sp>
    </p:spTree>
    <p:extLst>
      <p:ext uri="{BB962C8B-B14F-4D97-AF65-F5344CB8AC3E}">
        <p14:creationId xmlns:p14="http://schemas.microsoft.com/office/powerpoint/2010/main" val="222106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614488" y="1128713"/>
            <a:ext cx="9015412" cy="5329237"/>
          </a:xfrm>
          <a:prstGeom prst="rect">
            <a:avLst/>
          </a:prstGeom>
        </p:spPr>
      </p:pic>
    </p:spTree>
    <p:extLst>
      <p:ext uri="{BB962C8B-B14F-4D97-AF65-F5344CB8AC3E}">
        <p14:creationId xmlns:p14="http://schemas.microsoft.com/office/powerpoint/2010/main" val="4174984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62</TotalTime>
  <Words>2519</Words>
  <Application>Microsoft Office PowerPoint</Application>
  <PresentationFormat>Widescreen</PresentationFormat>
  <Paragraphs>122</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Trebuchet MS</vt:lpstr>
      <vt:lpstr>Wingdings 3</vt:lpstr>
      <vt:lpstr>Facet</vt:lpstr>
      <vt:lpstr>Phase 1 project</vt:lpstr>
      <vt:lpstr>Overview</vt:lpstr>
      <vt:lpstr>Business understanding</vt:lpstr>
      <vt:lpstr>Business problem</vt:lpstr>
      <vt:lpstr>Objectives</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Multivariate analysis</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project</dc:title>
  <dc:creator>san</dc:creator>
  <cp:lastModifiedBy>san</cp:lastModifiedBy>
  <cp:revision>7</cp:revision>
  <dcterms:created xsi:type="dcterms:W3CDTF">2023-09-13T16:05:18Z</dcterms:created>
  <dcterms:modified xsi:type="dcterms:W3CDTF">2023-09-13T17:08:02Z</dcterms:modified>
</cp:coreProperties>
</file>