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0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070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6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0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1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9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5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6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kelvin-shilisia-2b289b108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7CF3C-F01F-0851-DAEB-B6CDF9865FE5}"/>
              </a:ext>
            </a:extLst>
          </p:cNvPr>
          <p:cNvSpPr txBox="1"/>
          <p:nvPr/>
        </p:nvSpPr>
        <p:spPr>
          <a:xfrm>
            <a:off x="206829" y="2782079"/>
            <a:ext cx="11625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Customer Churn Prediction Model – SyriaTel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446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2C342-042B-0F37-20D9-B8B1E7C917F5}"/>
              </a:ext>
            </a:extLst>
          </p:cNvPr>
          <p:cNvSpPr txBox="1"/>
          <p:nvPr/>
        </p:nvSpPr>
        <p:spPr>
          <a:xfrm>
            <a:off x="228601" y="381000"/>
            <a:ext cx="11865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Business Overview</a:t>
            </a:r>
          </a:p>
          <a:p>
            <a:endParaRPr lang="en-US" sz="2000" b="1" dirty="0"/>
          </a:p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To build a model that predicts whether a customer is likely to churn (stop using SyriaTel services).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Why it matters: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Acquiring new customers is 5x more expensive than retaining existing 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Early detection of churn risk helps increase customer loyalty and revenue.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Aligns with </a:t>
            </a:r>
            <a:r>
              <a:rPr lang="en-US" dirty="0" err="1"/>
              <a:t>SyriaTel’s</a:t>
            </a:r>
            <a:r>
              <a:rPr lang="en-US" dirty="0"/>
              <a:t> goal of enhancing customer satisfaction and retention</a:t>
            </a:r>
            <a:r>
              <a:rPr lang="en-US" sz="2400" dirty="0"/>
              <a:t>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945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F474F6-3685-FC51-8A33-30D15B1BBAA8}"/>
              </a:ext>
            </a:extLst>
          </p:cNvPr>
          <p:cNvSpPr txBox="1"/>
          <p:nvPr/>
        </p:nvSpPr>
        <p:spPr>
          <a:xfrm>
            <a:off x="337457" y="239486"/>
            <a:ext cx="11625943" cy="6283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Exploratory Data Analysis (EDA)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    </a:t>
            </a:r>
            <a:r>
              <a:rPr lang="en-US" sz="1400" b="1" dirty="0"/>
              <a:t>What I Explored: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Demographics</a:t>
            </a:r>
            <a:r>
              <a:rPr lang="en-US" sz="1400" dirty="0"/>
              <a:t>: Customer location and phone usage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Behavioral data</a:t>
            </a:r>
            <a:r>
              <a:rPr lang="en-US" sz="1400" dirty="0"/>
              <a:t>: Call duration, number of calls, service plans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Churn rate</a:t>
            </a:r>
            <a:r>
              <a:rPr lang="en-US" sz="1400" dirty="0"/>
              <a:t>: ~10% of customers churned</a:t>
            </a:r>
          </a:p>
          <a:p>
            <a:pPr algn="ctr"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None/>
            </a:pPr>
            <a:r>
              <a:rPr lang="en-US" sz="1400" b="1" dirty="0"/>
              <a:t>Key Observations: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 churn linked to multiple customer service calls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Customers without voice mail or international plans are more likely to churn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Usage patterns (day vs night) provide predictive signals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62B0E-1DA8-24B4-B2A5-82DE28AA2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7" y="2095925"/>
            <a:ext cx="4484915" cy="3030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D972B4-0884-89F8-EB3F-FC566177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312" y="2095925"/>
            <a:ext cx="4484915" cy="303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8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3B67B5-A334-FCDA-2301-2B9A471A55F2}"/>
              </a:ext>
            </a:extLst>
          </p:cNvPr>
          <p:cNvSpPr txBox="1"/>
          <p:nvPr/>
        </p:nvSpPr>
        <p:spPr>
          <a:xfrm>
            <a:off x="413657" y="270139"/>
            <a:ext cx="11168743" cy="738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Data Processing and Modeling</a:t>
            </a:r>
          </a:p>
          <a:p>
            <a:pPr>
              <a:buNone/>
            </a:pPr>
            <a:r>
              <a:rPr lang="en-US" b="1" dirty="0"/>
              <a:t>How I Built the Model: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Cleaning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irrelevant fields (e.g., phone number)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Converted text to numbers (e.g., Yes/No to 1/0)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Balancing</a:t>
            </a:r>
          </a:p>
          <a:p>
            <a:r>
              <a:rPr lang="en-US" dirty="0"/>
              <a:t>Only 10% churned → I used the SMOTE technique to balance data. This is an important step because if not undertaken, classification models tend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Favor the majority class (non-churners).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Show high accuracy, but miss the minority class (actual churners).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Make poor predictions for the very thing you're trying to detect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Model Training</a:t>
            </a:r>
            <a:endParaRPr lang="en-US" dirty="0"/>
          </a:p>
          <a:p>
            <a:r>
              <a:rPr lang="en-US" dirty="0"/>
              <a:t>I Tried various algorithms; then chose one with highest accuracy and reliability Random Forest Classifier was likely chosen due to High ROC-AUC score (~0.917).</a:t>
            </a:r>
          </a:p>
          <a:p>
            <a:r>
              <a:rPr lang="en-US" dirty="0"/>
              <a:t>The Gradient Boosting Machine had a slightly lower accuracy of ROC-AUC of 0.912 compared to this. After the tuning of the model, there was just a slight improvement in terms of change.</a:t>
            </a:r>
          </a:p>
          <a:p>
            <a:pPr>
              <a:buNone/>
            </a:pPr>
            <a:r>
              <a:rPr lang="en-US" b="1" dirty="0"/>
              <a:t>Outcome:</a:t>
            </a:r>
            <a:br>
              <a:rPr lang="en-US" dirty="0"/>
            </a:br>
            <a:r>
              <a:rPr lang="en-US" dirty="0"/>
              <a:t>Built a model that learns from customer behavior to predict churn before it happens.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4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A7954-4DAF-53F7-4C53-4AD02719317D}"/>
              </a:ext>
            </a:extLst>
          </p:cNvPr>
          <p:cNvSpPr txBox="1"/>
          <p:nvPr/>
        </p:nvSpPr>
        <p:spPr>
          <a:xfrm>
            <a:off x="212515" y="293913"/>
            <a:ext cx="1176697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Model Performance &amp; Results</a:t>
            </a:r>
          </a:p>
          <a:p>
            <a:pPr algn="ctr">
              <a:buNone/>
            </a:pPr>
            <a:endParaRPr lang="en-US" sz="2400" b="1" dirty="0"/>
          </a:p>
          <a:p>
            <a:pPr>
              <a:buNone/>
            </a:pPr>
            <a:r>
              <a:rPr lang="en-US" b="1" dirty="0"/>
              <a:t>Metric Used:</a:t>
            </a:r>
            <a:br>
              <a:rPr lang="en-US" dirty="0"/>
            </a:br>
            <a:r>
              <a:rPr lang="en-US" b="1" dirty="0"/>
              <a:t>ROC-AUC Score = 0.917</a:t>
            </a:r>
            <a:r>
              <a:rPr lang="en-US" dirty="0"/>
              <a:t> (Excellent Performance)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Interpretation: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91.7% accuracy</a:t>
            </a:r>
            <a:r>
              <a:rPr lang="en-US" dirty="0"/>
              <a:t> in distinguishing between churners and non-churners.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is reliable and can be used for real-time customer scoring.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B5839-859B-827E-517F-CBAECF4A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5" y="1676401"/>
            <a:ext cx="5246915" cy="3722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993CE2-F12D-4B23-0009-B8CD8099F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70" y="1676401"/>
            <a:ext cx="5246915" cy="372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85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36B35-013C-6B90-2795-273A4FE838A3}"/>
              </a:ext>
            </a:extLst>
          </p:cNvPr>
          <p:cNvSpPr txBox="1"/>
          <p:nvPr/>
        </p:nvSpPr>
        <p:spPr>
          <a:xfrm>
            <a:off x="228599" y="446314"/>
            <a:ext cx="11767457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Key Insights</a:t>
            </a:r>
          </a:p>
          <a:p>
            <a:br>
              <a:rPr lang="en-US" dirty="0"/>
            </a:br>
            <a:r>
              <a:rPr lang="en-US" dirty="0"/>
              <a:t>High Churn Risk Detected</a:t>
            </a:r>
          </a:p>
          <a:p>
            <a:r>
              <a:rPr lang="en-US" dirty="0"/>
              <a:t>The model shows high accuracy (AUC = 0.917) in the churn prediction.</a:t>
            </a:r>
          </a:p>
          <a:p>
            <a:br>
              <a:rPr lang="en-US" dirty="0"/>
            </a:br>
            <a:r>
              <a:rPr lang="en-US" dirty="0"/>
              <a:t>This means that certain customer behaviors strongly correlate with churn, such as:</a:t>
            </a:r>
          </a:p>
          <a:p>
            <a:br>
              <a:rPr lang="en-US" dirty="0"/>
            </a:br>
            <a:r>
              <a:rPr lang="en-US" dirty="0"/>
              <a:t>(a) High number of customer service calls.</a:t>
            </a:r>
          </a:p>
          <a:p>
            <a:br>
              <a:rPr lang="en-US" dirty="0"/>
            </a:br>
            <a:r>
              <a:rPr lang="en-US" dirty="0"/>
              <a:t>(b) Not subscribing to voice mail or international plans.</a:t>
            </a:r>
          </a:p>
          <a:p>
            <a:br>
              <a:rPr lang="en-US" dirty="0"/>
            </a:br>
            <a:r>
              <a:rPr lang="en-US" dirty="0"/>
              <a:t>(c) High charges during daytime usage.</a:t>
            </a:r>
          </a:p>
        </p:txBody>
      </p:sp>
    </p:spTree>
    <p:extLst>
      <p:ext uri="{BB962C8B-B14F-4D97-AF65-F5344CB8AC3E}">
        <p14:creationId xmlns:p14="http://schemas.microsoft.com/office/powerpoint/2010/main" val="130392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E8C4F3-7EDE-970F-57D1-6FBEDA1F2AFF}"/>
              </a:ext>
            </a:extLst>
          </p:cNvPr>
          <p:cNvSpPr txBox="1"/>
          <p:nvPr/>
        </p:nvSpPr>
        <p:spPr>
          <a:xfrm>
            <a:off x="446314" y="337457"/>
            <a:ext cx="1151708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Recommendations for the Business</a:t>
            </a:r>
          </a:p>
          <a:p>
            <a:pPr algn="ctr">
              <a:buNone/>
            </a:pP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b="1" dirty="0"/>
              <a:t>Proactive Retention: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Call or offer discounts to predicted high-risk customers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Enhance Customer Support: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Improve issue resolution speed and quality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Bundle Plans &amp; Offers: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Encourage uptake of voicemail and international packages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Data-Driven Strategy: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the model monthly to flag customers needing attention</a:t>
            </a:r>
          </a:p>
        </p:txBody>
      </p:sp>
    </p:spTree>
    <p:extLst>
      <p:ext uri="{BB962C8B-B14F-4D97-AF65-F5344CB8AC3E}">
        <p14:creationId xmlns:p14="http://schemas.microsoft.com/office/powerpoint/2010/main" val="194489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DC7C62-A67A-52CA-8D09-E9AEEEE0B2E1}"/>
              </a:ext>
            </a:extLst>
          </p:cNvPr>
          <p:cNvSpPr txBox="1"/>
          <p:nvPr/>
        </p:nvSpPr>
        <p:spPr>
          <a:xfrm>
            <a:off x="457200" y="174171"/>
            <a:ext cx="114191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Conclusion &amp; Next Steps</a:t>
            </a:r>
          </a:p>
          <a:p>
            <a:pPr>
              <a:buNone/>
            </a:pPr>
            <a:r>
              <a:rPr lang="en-US" b="1" dirty="0"/>
              <a:t>Conclusion:</a:t>
            </a:r>
            <a:br>
              <a:rPr lang="en-US" dirty="0"/>
            </a:br>
            <a:r>
              <a:rPr lang="en-US" dirty="0"/>
              <a:t>The model provides early warning signals to prevent churn and save costs.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Next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the model into </a:t>
            </a:r>
            <a:r>
              <a:rPr lang="en-US" dirty="0" err="1"/>
              <a:t>SyriaTel’s</a:t>
            </a:r>
            <a:r>
              <a:rPr lang="en-US" dirty="0"/>
              <a:t> CRM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Continuously monitor and update with fresh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this approach to other areas (upselling, segmentation).</a:t>
            </a:r>
          </a:p>
        </p:txBody>
      </p:sp>
    </p:spTree>
    <p:extLst>
      <p:ext uri="{BB962C8B-B14F-4D97-AF65-F5344CB8AC3E}">
        <p14:creationId xmlns:p14="http://schemas.microsoft.com/office/powerpoint/2010/main" val="300599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18A73-D215-8515-CB81-F573A00C45D5}"/>
              </a:ext>
            </a:extLst>
          </p:cNvPr>
          <p:cNvSpPr txBox="1"/>
          <p:nvPr/>
        </p:nvSpPr>
        <p:spPr>
          <a:xfrm>
            <a:off x="1823357" y="2041472"/>
            <a:ext cx="8545286" cy="3329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/>
              <a:t>Presented by:</a:t>
            </a:r>
            <a:br>
              <a:rPr lang="en-US" dirty="0"/>
            </a:br>
            <a:r>
              <a:rPr lang="en-US" dirty="0"/>
              <a:t>Kelvin Shilisia</a:t>
            </a:r>
            <a:br>
              <a:rPr lang="en-US" dirty="0"/>
            </a:br>
            <a:r>
              <a:rPr lang="en-US" dirty="0"/>
              <a:t>Date: 22</a:t>
            </a:r>
            <a:r>
              <a:rPr lang="en-US" baseline="30000" dirty="0"/>
              <a:t>nd</a:t>
            </a:r>
            <a:r>
              <a:rPr lang="en-US" dirty="0"/>
              <a:t> July 2025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LinkedIn: </a:t>
            </a:r>
            <a:r>
              <a:rPr lang="en-US" dirty="0">
                <a:hlinkClick r:id="rId2"/>
              </a:rPr>
              <a:t>www.linkedin.com/in/kelvin-shilisia-2b289b108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      		    Email: kelvinshilisia@gmail.com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137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1573</TotalTime>
  <Words>571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19</cp:revision>
  <dcterms:created xsi:type="dcterms:W3CDTF">2025-07-21T12:25:22Z</dcterms:created>
  <dcterms:modified xsi:type="dcterms:W3CDTF">2025-07-23T10:30:11Z</dcterms:modified>
</cp:coreProperties>
</file>