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6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0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070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63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908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1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7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6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5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6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091AC-18C7-4233-95AF-D6362271774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05E14-59B9-4AB9-9978-68B9D26F84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6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  <p:sldLayoutId id="2147484134" r:id="rId12"/>
    <p:sldLayoutId id="2147484135" r:id="rId13"/>
    <p:sldLayoutId id="2147484136" r:id="rId14"/>
    <p:sldLayoutId id="2147484137" r:id="rId15"/>
    <p:sldLayoutId id="2147484138" r:id="rId16"/>
    <p:sldLayoutId id="214748413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kedin.com/in/kelvin-shilisia-2b289b108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A7CF3C-F01F-0851-DAEB-B6CDF9865FE5}"/>
              </a:ext>
            </a:extLst>
          </p:cNvPr>
          <p:cNvSpPr txBox="1"/>
          <p:nvPr/>
        </p:nvSpPr>
        <p:spPr>
          <a:xfrm>
            <a:off x="206829" y="2782079"/>
            <a:ext cx="11625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Churn Prediction Model – SyriaTel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14468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82C342-042B-0F37-20D9-B8B1E7C917F5}"/>
              </a:ext>
            </a:extLst>
          </p:cNvPr>
          <p:cNvSpPr txBox="1"/>
          <p:nvPr/>
        </p:nvSpPr>
        <p:spPr>
          <a:xfrm>
            <a:off x="228601" y="381000"/>
            <a:ext cx="118654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Business Overview</a:t>
            </a:r>
          </a:p>
          <a:p>
            <a:endParaRPr lang="en-US" sz="2000" b="1" dirty="0"/>
          </a:p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To build a model that predicts whether a customer is likely to churn (stop using SyriaTel services).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Why it matters: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Acquiring new customers is 5x more expensive than retaining existing 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detection of churn risk helps increase customer loyalty and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Aligns with </a:t>
            </a:r>
            <a:r>
              <a:rPr lang="en-US" dirty="0" err="1"/>
              <a:t>SyriaTel’s</a:t>
            </a:r>
            <a:r>
              <a:rPr lang="en-US" dirty="0"/>
              <a:t> goal of enhancing customer satisfaction and retention</a:t>
            </a:r>
            <a:r>
              <a:rPr lang="en-US" sz="2400" dirty="0"/>
              <a:t>.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02945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F474F6-3685-FC51-8A33-30D15B1BBAA8}"/>
              </a:ext>
            </a:extLst>
          </p:cNvPr>
          <p:cNvSpPr txBox="1"/>
          <p:nvPr/>
        </p:nvSpPr>
        <p:spPr>
          <a:xfrm>
            <a:off x="740228" y="659011"/>
            <a:ext cx="1122317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Exploratory Data Analysis (EDA)</a:t>
            </a:r>
          </a:p>
          <a:p>
            <a:pPr algn="ctr">
              <a:buNone/>
            </a:pPr>
            <a:endParaRPr lang="en-US" sz="2400" b="1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What I Explored: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Demographics</a:t>
            </a:r>
            <a:r>
              <a:rPr lang="en-US" dirty="0"/>
              <a:t>: Customer location and phone usage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Behavioral data</a:t>
            </a:r>
            <a:r>
              <a:rPr lang="en-US" dirty="0"/>
              <a:t>: Call duration, number of calls, service plans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Churn rate</a:t>
            </a:r>
            <a:r>
              <a:rPr lang="en-US" dirty="0"/>
              <a:t>: ~10% of customers churned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Key Observations: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churn linked to multiple customer service calls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Customers without voice mail or international plans are more likely to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Usage patterns (day vs night) provide predictive signals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7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B67B5-A334-FCDA-2301-2B9A471A55F2}"/>
              </a:ext>
            </a:extLst>
          </p:cNvPr>
          <p:cNvSpPr txBox="1"/>
          <p:nvPr/>
        </p:nvSpPr>
        <p:spPr>
          <a:xfrm>
            <a:off x="511628" y="520511"/>
            <a:ext cx="11168743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Data Processing and Modeling</a:t>
            </a:r>
          </a:p>
          <a:p>
            <a:pPr>
              <a:buNone/>
            </a:pPr>
            <a:r>
              <a:rPr lang="en-US" b="1" dirty="0"/>
              <a:t>How I Built the Model: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Cleaning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Removed irrelevant fields (e.g., phone number)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Converted text to numbers (e.g., Yes/No to 1/0)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Balancing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Only 10% churned → I used the SMOTE technique to balance data.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Model Training</a:t>
            </a:r>
            <a:endParaRPr lang="en-US" dirty="0"/>
          </a:p>
          <a:p>
            <a:r>
              <a:rPr lang="en-US" dirty="0"/>
              <a:t>I Tried various algorithms; then chose one with highest accuracy and reliability Random Forest Classifier was likely chosen due to High ROC-AUC score (~0.917)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b="1" dirty="0"/>
              <a:t>Outcome:</a:t>
            </a:r>
            <a:br>
              <a:rPr lang="en-US" dirty="0"/>
            </a:br>
            <a:r>
              <a:rPr lang="en-US" dirty="0"/>
              <a:t>Built a model that learns from customer behavior to predict churn before it happens.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447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EA7954-4DAF-53F7-4C53-4AD02719317D}"/>
              </a:ext>
            </a:extLst>
          </p:cNvPr>
          <p:cNvSpPr txBox="1"/>
          <p:nvPr/>
        </p:nvSpPr>
        <p:spPr>
          <a:xfrm>
            <a:off x="533400" y="326570"/>
            <a:ext cx="1090748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Model Performance &amp; Results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b="1" dirty="0"/>
              <a:t>Metric Used:</a:t>
            </a:r>
            <a:br>
              <a:rPr lang="en-US" dirty="0"/>
            </a:br>
            <a:r>
              <a:rPr lang="en-US" b="1" dirty="0"/>
              <a:t>ROC-AUC Score = 0.917</a:t>
            </a:r>
            <a:r>
              <a:rPr lang="en-US" dirty="0"/>
              <a:t> (Excellent Performance)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Interpretation: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91.7% accuracy</a:t>
            </a:r>
            <a:r>
              <a:rPr lang="en-US" dirty="0"/>
              <a:t> in distinguishing between churners and non-churners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is reliable and can be used for real-time customer scoring</a:t>
            </a:r>
          </a:p>
        </p:txBody>
      </p:sp>
    </p:spTree>
    <p:extLst>
      <p:ext uri="{BB962C8B-B14F-4D97-AF65-F5344CB8AC3E}">
        <p14:creationId xmlns:p14="http://schemas.microsoft.com/office/powerpoint/2010/main" val="3592852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036B35-013C-6B90-2795-273A4FE838A3}"/>
              </a:ext>
            </a:extLst>
          </p:cNvPr>
          <p:cNvSpPr txBox="1"/>
          <p:nvPr/>
        </p:nvSpPr>
        <p:spPr>
          <a:xfrm>
            <a:off x="228599" y="446314"/>
            <a:ext cx="11767457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Key Insights</a:t>
            </a:r>
          </a:p>
          <a:p>
            <a:br>
              <a:rPr lang="en-US" dirty="0"/>
            </a:br>
            <a:r>
              <a:rPr lang="en-US" dirty="0"/>
              <a:t>High Churn Risk Detected</a:t>
            </a:r>
          </a:p>
          <a:p>
            <a:r>
              <a:rPr lang="en-US" dirty="0"/>
              <a:t>The model shows high accuracy (AUC = 0.917) in the churn prediction.</a:t>
            </a:r>
          </a:p>
          <a:p>
            <a:br>
              <a:rPr lang="en-US" dirty="0"/>
            </a:br>
            <a:r>
              <a:rPr lang="en-US" dirty="0"/>
              <a:t>This means that certain customer behaviors strongly correlate with churn, such as:</a:t>
            </a:r>
          </a:p>
          <a:p>
            <a:br>
              <a:rPr lang="en-US" dirty="0"/>
            </a:br>
            <a:r>
              <a:rPr lang="en-US" dirty="0"/>
              <a:t>(a) High number of customer service calls.</a:t>
            </a:r>
          </a:p>
          <a:p>
            <a:br>
              <a:rPr lang="en-US" dirty="0"/>
            </a:br>
            <a:r>
              <a:rPr lang="en-US" dirty="0"/>
              <a:t>(b) Not subscribing to voice mail or international plans.</a:t>
            </a:r>
          </a:p>
          <a:p>
            <a:br>
              <a:rPr lang="en-US" dirty="0"/>
            </a:br>
            <a:r>
              <a:rPr lang="en-US" dirty="0"/>
              <a:t>(c) High charges during daytime usage.</a:t>
            </a:r>
          </a:p>
        </p:txBody>
      </p:sp>
    </p:spTree>
    <p:extLst>
      <p:ext uri="{BB962C8B-B14F-4D97-AF65-F5344CB8AC3E}">
        <p14:creationId xmlns:p14="http://schemas.microsoft.com/office/powerpoint/2010/main" val="130392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8C4F3-7EDE-970F-57D1-6FBEDA1F2AFF}"/>
              </a:ext>
            </a:extLst>
          </p:cNvPr>
          <p:cNvSpPr txBox="1"/>
          <p:nvPr/>
        </p:nvSpPr>
        <p:spPr>
          <a:xfrm>
            <a:off x="446314" y="337457"/>
            <a:ext cx="1151708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Recommendations for the Business</a:t>
            </a:r>
          </a:p>
          <a:p>
            <a:pPr algn="ctr"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b="1" dirty="0"/>
              <a:t>Proactive Retention: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Call or offer discounts to predicted high-risk customers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Enhance Customer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Improve issue resolution speed and quality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Bundle Plans &amp; Offers: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Encourage uptake of voicemail and international packages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Data-Driven Strategy: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the model monthly to flag customers needing attention</a:t>
            </a:r>
          </a:p>
        </p:txBody>
      </p:sp>
    </p:spTree>
    <p:extLst>
      <p:ext uri="{BB962C8B-B14F-4D97-AF65-F5344CB8AC3E}">
        <p14:creationId xmlns:p14="http://schemas.microsoft.com/office/powerpoint/2010/main" val="194489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DC7C62-A67A-52CA-8D09-E9AEEEE0B2E1}"/>
              </a:ext>
            </a:extLst>
          </p:cNvPr>
          <p:cNvSpPr txBox="1"/>
          <p:nvPr/>
        </p:nvSpPr>
        <p:spPr>
          <a:xfrm>
            <a:off x="457200" y="174171"/>
            <a:ext cx="114191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Conclusion &amp; Next Steps</a:t>
            </a:r>
          </a:p>
          <a:p>
            <a:pPr>
              <a:buNone/>
            </a:pPr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model provides early warning signals to prevent churn and save costs.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Next Steps: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model into </a:t>
            </a:r>
            <a:r>
              <a:rPr lang="en-US" dirty="0" err="1"/>
              <a:t>SyriaTel’s</a:t>
            </a:r>
            <a:r>
              <a:rPr lang="en-US" dirty="0"/>
              <a:t> CRM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Continuously monitor and update with fresh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this approach to other areas (upselling, segmentation).</a:t>
            </a:r>
          </a:p>
        </p:txBody>
      </p:sp>
    </p:spTree>
    <p:extLst>
      <p:ext uri="{BB962C8B-B14F-4D97-AF65-F5344CB8AC3E}">
        <p14:creationId xmlns:p14="http://schemas.microsoft.com/office/powerpoint/2010/main" val="3005992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418A73-D215-8515-CB81-F573A00C45D5}"/>
              </a:ext>
            </a:extLst>
          </p:cNvPr>
          <p:cNvSpPr txBox="1"/>
          <p:nvPr/>
        </p:nvSpPr>
        <p:spPr>
          <a:xfrm>
            <a:off x="1823357" y="2041472"/>
            <a:ext cx="8545286" cy="3329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Kelvin Shilisia</a:t>
            </a:r>
            <a:br>
              <a:rPr lang="en-US" dirty="0"/>
            </a:br>
            <a:r>
              <a:rPr lang="en-US" dirty="0"/>
              <a:t>Date: 22</a:t>
            </a:r>
            <a:r>
              <a:rPr lang="en-US" baseline="30000" dirty="0"/>
              <a:t>nd</a:t>
            </a:r>
            <a:r>
              <a:rPr lang="en-US" dirty="0"/>
              <a:t> July 2025</a:t>
            </a:r>
          </a:p>
          <a:p>
            <a:pPr algn="ctr">
              <a:lnSpc>
                <a:spcPct val="200000"/>
              </a:lnSpc>
            </a:pPr>
            <a:r>
              <a:rPr lang="en-US" dirty="0"/>
              <a:t>LinkedIn: </a:t>
            </a:r>
            <a:r>
              <a:rPr lang="en-US" dirty="0">
                <a:hlinkClick r:id="rId2"/>
              </a:rPr>
              <a:t>www.linkedin.com/in/kelvin-shilisia-2b289b108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      		    Email: kelvinshilisia@gmail.com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372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</TotalTime>
  <Words>485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13</cp:revision>
  <dcterms:created xsi:type="dcterms:W3CDTF">2025-07-21T12:25:22Z</dcterms:created>
  <dcterms:modified xsi:type="dcterms:W3CDTF">2025-07-22T08:49:04Z</dcterms:modified>
</cp:coreProperties>
</file>