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6"/>
  </p:notesMasterIdLst>
  <p:sldIdLst>
    <p:sldId id="256" r:id="rId2"/>
    <p:sldId id="258" r:id="rId3"/>
    <p:sldId id="264" r:id="rId4"/>
    <p:sldId id="265" r:id="rId5"/>
    <p:sldId id="266" r:id="rId6"/>
    <p:sldId id="259" r:id="rId7"/>
    <p:sldId id="267" r:id="rId8"/>
    <p:sldId id="261" r:id="rId9"/>
    <p:sldId id="268" r:id="rId10"/>
    <p:sldId id="269" r:id="rId11"/>
    <p:sldId id="270" r:id="rId12"/>
    <p:sldId id="271" r:id="rId13"/>
    <p:sldId id="272" r:id="rId14"/>
    <p:sldId id="275" r:id="rId15"/>
    <p:sldId id="276" r:id="rId16"/>
    <p:sldId id="273" r:id="rId17"/>
    <p:sldId id="274" r:id="rId18"/>
    <p:sldId id="260" r:id="rId19"/>
    <p:sldId id="257" r:id="rId20"/>
    <p:sldId id="263" r:id="rId21"/>
    <p:sldId id="262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5" autoAdjust="0"/>
    <p:restoredTop sz="94660"/>
  </p:normalViewPr>
  <p:slideViewPr>
    <p:cSldViewPr>
      <p:cViewPr varScale="1">
        <p:scale>
          <a:sx n="80" d="100"/>
          <a:sy n="80" d="100"/>
        </p:scale>
        <p:origin x="-102" y="-6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758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D53E6-0DE3-42C8-ACC7-B067ECAD855F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F0C13-876E-4FEB-B90E-01020829F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36.png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pili/snsapi/" TargetMode="External"/><Relationship Id="rId2" Type="http://schemas.openxmlformats.org/officeDocument/2006/relationships/hyperlink" Target="https://snsapi.ie.cuhk.edu.h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ipes.yahoo.com/pipes/" TargetMode="External"/><Relationship Id="rId5" Type="http://schemas.openxmlformats.org/officeDocument/2006/relationships/hyperlink" Target="https://ifttt.com/" TargetMode="External"/><Relationship Id="rId4" Type="http://schemas.openxmlformats.org/officeDocument/2006/relationships/hyperlink" Target="https://github.com/hupili/sns-router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A Framework for Intelligent Message Routing on SNS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HU </a:t>
            </a:r>
            <a:r>
              <a:rPr lang="en-US" sz="3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Pili</a:t>
            </a:r>
            <a:endParaRPr lang="en-US" sz="3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Dec 4, </a:t>
            </a:r>
            <a:r>
              <a:rPr lang="en-US" sz="3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2012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3000" y="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hupili [at] </a:t>
            </a:r>
            <a:r>
              <a:rPr lang="en-US" dirty="0" err="1" smtClean="0"/>
              <a:t>ie</a:t>
            </a:r>
            <a:r>
              <a:rPr lang="en-US" dirty="0" smtClean="0"/>
              <a:t> [dot] </a:t>
            </a:r>
            <a:r>
              <a:rPr lang="en-US" dirty="0" err="1" smtClean="0"/>
              <a:t>cuhk</a:t>
            </a:r>
            <a:r>
              <a:rPr lang="en-US" dirty="0" smtClean="0"/>
              <a:t> [dot] </a:t>
            </a:r>
            <a:r>
              <a:rPr lang="en-US" dirty="0" err="1" smtClean="0"/>
              <a:t>edu</a:t>
            </a:r>
            <a:r>
              <a:rPr lang="en-US" dirty="0" smtClean="0"/>
              <a:t> [dot] </a:t>
            </a:r>
            <a:r>
              <a:rPr lang="en-US" dirty="0" err="1" smtClean="0"/>
              <a:t>hk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Induced preference graph: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 with preference constraint: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Rank Preserving Regression (RPR)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124200" y="2362200"/>
          <a:ext cx="2465387" cy="647700"/>
        </p:xfrm>
        <a:graphic>
          <a:graphicData uri="http://schemas.openxmlformats.org/presentationml/2006/ole">
            <p:oleObj spid="_x0000_s26626" name="Equation" r:id="rId3" imgW="774360" imgH="2030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0" y="3790950"/>
          <a:ext cx="4446587" cy="1619250"/>
        </p:xfrm>
        <a:graphic>
          <a:graphicData uri="http://schemas.openxmlformats.org/presentationml/2006/ole">
            <p:oleObj spid="_x0000_s26627" name="Equation" r:id="rId4" imgW="1396800" imgH="507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Re-formulation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Existing solvers?</a:t>
            </a:r>
          </a:p>
          <a:p>
            <a:pPr lvl="1"/>
            <a:r>
              <a:rPr lang="en-US" dirty="0" smtClean="0"/>
              <a:t>Ordinal regression?</a:t>
            </a:r>
          </a:p>
          <a:p>
            <a:pPr lvl="1"/>
            <a:r>
              <a:rPr lang="en-US" dirty="0" smtClean="0"/>
              <a:t>Isotonic regression?</a:t>
            </a:r>
          </a:p>
          <a:p>
            <a:r>
              <a:rPr lang="en-US" dirty="0" smtClean="0"/>
              <a:t>Constraint as objective: (indicator function)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Approximation by Sigmoid:</a:t>
            </a: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682750" y="3733800"/>
          <a:ext cx="5578475" cy="890588"/>
        </p:xfrm>
        <a:graphic>
          <a:graphicData uri="http://schemas.openxmlformats.org/presentationml/2006/ole">
            <p:oleObj spid="_x0000_s27651" name="Equation" r:id="rId3" imgW="1752480" imgH="27936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28600" y="5334000"/>
          <a:ext cx="8488363" cy="890588"/>
        </p:xfrm>
        <a:graphic>
          <a:graphicData uri="http://schemas.openxmlformats.org/presentationml/2006/ole">
            <p:oleObj spid="_x0000_s27652" name="Equation" r:id="rId4" imgW="2666880" imgH="279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Gradient Descent: (S short for Sigmoid)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Observation: summation of per pair partial gradient.</a:t>
            </a:r>
          </a:p>
          <a:p>
            <a:r>
              <a:rPr lang="en-US" dirty="0" smtClean="0"/>
              <a:t>Stochastic Gradient Descent.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7200" y="2362200"/>
          <a:ext cx="8204200" cy="1700212"/>
        </p:xfrm>
        <a:graphic>
          <a:graphicData uri="http://schemas.openxmlformats.org/presentationml/2006/ole">
            <p:oleObj spid="_x0000_s28675" name="Equation" r:id="rId3" imgW="2577960" imgH="533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Kendall’s tau correlation coefficient: (modified version for our problem)</a:t>
            </a:r>
          </a:p>
          <a:p>
            <a:endParaRPr lang="en-US" dirty="0"/>
          </a:p>
        </p:txBody>
      </p:sp>
      <p:graphicFrame>
        <p:nvGraphicFramePr>
          <p:cNvPr id="29698" name="Object 1"/>
          <p:cNvGraphicFramePr>
            <a:graphicFrameLocks noChangeAspect="1"/>
          </p:cNvGraphicFramePr>
          <p:nvPr/>
        </p:nvGraphicFramePr>
        <p:xfrm>
          <a:off x="457200" y="2895600"/>
          <a:ext cx="8207375" cy="1539875"/>
        </p:xfrm>
        <a:graphic>
          <a:graphicData uri="http://schemas.openxmlformats.org/presentationml/2006/ole">
            <p:oleObj spid="_x0000_s29698" name="Equation" r:id="rId3" imgW="2577960" imgH="482400" progId="Equation.3">
              <p:embed/>
            </p:oleObj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81000" y="2743200"/>
            <a:ext cx="4495800" cy="2895600"/>
            <a:chOff x="381000" y="2743200"/>
            <a:chExt cx="4495800" cy="2895600"/>
          </a:xfrm>
        </p:grpSpPr>
        <p:sp>
          <p:nvSpPr>
            <p:cNvPr id="5" name="Rectangular Callout 4"/>
            <p:cNvSpPr/>
            <p:nvPr/>
          </p:nvSpPr>
          <p:spPr>
            <a:xfrm>
              <a:off x="381000" y="4953000"/>
              <a:ext cx="2209800" cy="685800"/>
            </a:xfrm>
            <a:prstGeom prst="wedgeRectCallout">
              <a:avLst>
                <a:gd name="adj1" fmla="val 26458"/>
                <a:gd name="adj2" fmla="val -20070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# of correct pairs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5400" y="2743200"/>
              <a:ext cx="3581400" cy="1143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81600" y="2743200"/>
            <a:ext cx="3581400" cy="2895600"/>
            <a:chOff x="5181600" y="2743200"/>
            <a:chExt cx="3581400" cy="2895600"/>
          </a:xfrm>
        </p:grpSpPr>
        <p:sp>
          <p:nvSpPr>
            <p:cNvPr id="6" name="Rectangular Callout 5"/>
            <p:cNvSpPr/>
            <p:nvPr/>
          </p:nvSpPr>
          <p:spPr>
            <a:xfrm>
              <a:off x="5867400" y="4953000"/>
              <a:ext cx="2590800" cy="685800"/>
            </a:xfrm>
            <a:prstGeom prst="wedgeRectCallout">
              <a:avLst>
                <a:gd name="adj1" fmla="val 26458"/>
                <a:gd name="adj2" fmla="val -20070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# of incorrect pairs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181600" y="2743200"/>
              <a:ext cx="3581400" cy="1143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6600" y="3810000"/>
            <a:ext cx="2438400" cy="2362200"/>
            <a:chOff x="3276600" y="3810000"/>
            <a:chExt cx="2438400" cy="2362200"/>
          </a:xfrm>
        </p:grpSpPr>
        <p:sp>
          <p:nvSpPr>
            <p:cNvPr id="7" name="Rectangular Callout 6"/>
            <p:cNvSpPr/>
            <p:nvPr/>
          </p:nvSpPr>
          <p:spPr>
            <a:xfrm>
              <a:off x="3276600" y="5486400"/>
              <a:ext cx="2286000" cy="685800"/>
            </a:xfrm>
            <a:prstGeom prst="wedgeRectCallout">
              <a:avLst>
                <a:gd name="adj1" fmla="val 26458"/>
                <a:gd name="adj2" fmla="val -20070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# of total pairs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43400" y="3810000"/>
              <a:ext cx="1371600" cy="685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Basic Statistics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1752600"/>
          <a:ext cx="74676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of total messages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32533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seen messages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7553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tagged</a:t>
                      </a:r>
                      <a:r>
                        <a:rPr lang="en-US" baseline="0" dirty="0" smtClean="0"/>
                        <a:t> messages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forwarded messages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derived pairs (training)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231540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of derived pairs (testing)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229009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features (+1 noise)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48768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source: HU </a:t>
            </a:r>
            <a:r>
              <a:rPr lang="en-US" dirty="0" err="1" smtClean="0"/>
              <a:t>Pili</a:t>
            </a:r>
            <a:r>
              <a:rPr lang="en-US" dirty="0" smtClean="0"/>
              <a:t> personal deployment. Oct 2012 – Dec 2012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3581400"/>
            <a:ext cx="7772400" cy="1219200"/>
          </a:xfrm>
          <a:prstGeom prst="rect">
            <a:avLst/>
          </a:prstGeom>
          <a:solidFill>
            <a:schemeClr val="accent1">
              <a:alpha val="0"/>
            </a:scheme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Training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457200" y="1524000"/>
          <a:ext cx="8001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522"/>
                <a:gridCol w="1720826"/>
                <a:gridCol w="1720826"/>
                <a:gridCol w="17208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rounds of SGD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Wall</a:t>
                      </a:r>
                      <a:r>
                        <a:rPr lang="en-US" baseline="0" dirty="0" smtClean="0"/>
                        <a:t> clock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32.63s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60.81s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159.57s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Kendall’s score (training)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0.8414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Kendall’s score</a:t>
                      </a:r>
                      <a:r>
                        <a:rPr lang="en-US" baseline="0" dirty="0" smtClean="0"/>
                        <a:t> (testing)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0.7865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3581400"/>
            <a:ext cx="937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Straight SGD implemented in </a:t>
            </a:r>
            <a:r>
              <a:rPr lang="en-US" dirty="0" err="1" smtClean="0"/>
              <a:t>SNSRouter</a:t>
            </a:r>
            <a:r>
              <a:rPr lang="en-US" dirty="0" smtClean="0"/>
              <a:t> project. Code has not been optimized.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new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echo:</a:t>
            </a:r>
          </a:p>
          <a:p>
            <a:r>
              <a:rPr lang="en-US" dirty="0" smtClean="0"/>
              <a:t>1. Add tag “echo”</a:t>
            </a:r>
          </a:p>
          <a:p>
            <a:r>
              <a:rPr lang="en-US" dirty="0" smtClean="0"/>
              <a:t>2. Specify preference</a:t>
            </a:r>
          </a:p>
          <a:p>
            <a:r>
              <a:rPr lang="en-US" dirty="0" smtClean="0"/>
              <a:t>3. Add feature</a:t>
            </a:r>
          </a:p>
          <a:p>
            <a:r>
              <a:rPr lang="en-US" dirty="0" smtClean="0"/>
              <a:t>4. AUTO train weights</a:t>
            </a:r>
            <a:endParaRPr lang="en-US" dirty="0"/>
          </a:p>
        </p:txBody>
      </p:sp>
      <p:pic>
        <p:nvPicPr>
          <p:cNvPr id="30723" name="Picture 3" descr="W:\research\sns-router\report\pic\echo_fea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0475" y="1524000"/>
            <a:ext cx="5267325" cy="4343400"/>
          </a:xfrm>
          <a:prstGeom prst="rect">
            <a:avLst/>
          </a:prstGeom>
          <a:noFill/>
        </p:spPr>
      </p:pic>
      <p:pic>
        <p:nvPicPr>
          <p:cNvPr id="30724" name="Picture 4" descr="W:\research\sns-router\report\pic\echo_ranked_timeline_befo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143000"/>
            <a:ext cx="8743950" cy="5381625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4800600" y="3409950"/>
            <a:ext cx="3238500" cy="3295650"/>
            <a:chOff x="685800" y="3562350"/>
            <a:chExt cx="3238500" cy="3295650"/>
          </a:xfrm>
        </p:grpSpPr>
        <p:pic>
          <p:nvPicPr>
            <p:cNvPr id="30722" name="Picture 2" descr="W:\research\sns-router\report\pic\echo_preferenc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5800" y="3562350"/>
              <a:ext cx="3238500" cy="3295650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>
            <a:xfrm>
              <a:off x="914400" y="6248400"/>
              <a:ext cx="1600200" cy="304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410200" y="1143000"/>
            <a:ext cx="3733800" cy="5257800"/>
            <a:chOff x="5410200" y="1143000"/>
            <a:chExt cx="3733800" cy="5257800"/>
          </a:xfrm>
        </p:grpSpPr>
        <p:pic>
          <p:nvPicPr>
            <p:cNvPr id="30725" name="Picture 5" descr="W:\research\sns-router\report\pic\echo_add_tag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10200" y="1143000"/>
              <a:ext cx="3733800" cy="5219700"/>
            </a:xfrm>
            <a:prstGeom prst="rect">
              <a:avLst/>
            </a:prstGeom>
            <a:noFill/>
          </p:spPr>
        </p:pic>
        <p:sp>
          <p:nvSpPr>
            <p:cNvPr id="10" name="Rectangle 9"/>
            <p:cNvSpPr/>
            <p:nvPr/>
          </p:nvSpPr>
          <p:spPr>
            <a:xfrm>
              <a:off x="5486400" y="5791200"/>
              <a:ext cx="2286000" cy="6096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 descr="W:\research\sns-router\report\pic\echo_gd_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57200"/>
            <a:ext cx="7715250" cy="2143125"/>
          </a:xfrm>
          <a:prstGeom prst="rect">
            <a:avLst/>
          </a:prstGeom>
          <a:noFill/>
        </p:spPr>
      </p:pic>
      <p:pic>
        <p:nvPicPr>
          <p:cNvPr id="31748" name="Picture 4" descr="W:\research\sns-router\report\pic\echo_gd_i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133600"/>
            <a:ext cx="7772400" cy="2133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00800" y="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 Weight Learning</a:t>
            </a:r>
            <a:endParaRPr lang="en-US" dirty="0"/>
          </a:p>
        </p:txBody>
      </p:sp>
      <p:pic>
        <p:nvPicPr>
          <p:cNvPr id="31746" name="Picture 2" descr="W:\research\sns-router\report\pic\echo_gd_i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962400"/>
            <a:ext cx="7677150" cy="2190750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>
            <a:off x="2819400" y="1676400"/>
            <a:ext cx="0" cy="403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SNSAPI (5000+ lines)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middleware for different SNS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…more to come. </a:t>
            </a:r>
          </a:p>
          <a:p>
            <a:endParaRPr lang="en-US" dirty="0" smtClean="0"/>
          </a:p>
          <a:p>
            <a:r>
              <a:rPr lang="en-US" dirty="0" err="1" smtClean="0"/>
              <a:t>SNSRouter</a:t>
            </a:r>
            <a:r>
              <a:rPr lang="en-US" dirty="0" smtClean="0"/>
              <a:t> (2800+ lines)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p</a:t>
            </a:r>
            <a:r>
              <a:rPr lang="en-US" dirty="0" smtClean="0"/>
              <a:t>ortable </a:t>
            </a:r>
            <a:r>
              <a:rPr lang="en-US" dirty="0" smtClean="0"/>
              <a:t>w</a:t>
            </a:r>
            <a:r>
              <a:rPr lang="en-US" dirty="0" smtClean="0"/>
              <a:t>eb frontend</a:t>
            </a:r>
            <a:endParaRPr lang="en-US" dirty="0" smtClean="0"/>
          </a:p>
          <a:p>
            <a:pPr lvl="1"/>
            <a:r>
              <a:rPr lang="en-US" dirty="0" smtClean="0"/>
              <a:t>Real </a:t>
            </a:r>
            <a:r>
              <a:rPr lang="en-US" dirty="0" smtClean="0"/>
              <a:t>d</a:t>
            </a:r>
            <a:r>
              <a:rPr lang="en-US" dirty="0" smtClean="0"/>
              <a:t>ata collection </a:t>
            </a:r>
            <a:r>
              <a:rPr lang="en-US" dirty="0" smtClean="0"/>
              <a:t>(1+ month)</a:t>
            </a:r>
          </a:p>
          <a:p>
            <a:pPr lvl="1"/>
            <a:r>
              <a:rPr lang="en-US" dirty="0" smtClean="0"/>
              <a:t>A flexible algorithm </a:t>
            </a:r>
            <a:r>
              <a:rPr lang="en-US" dirty="0" smtClean="0"/>
              <a:t>f</a:t>
            </a:r>
            <a:r>
              <a:rPr lang="en-US" dirty="0" smtClean="0"/>
              <a:t>ramework </a:t>
            </a:r>
            <a:r>
              <a:rPr lang="en-US" dirty="0" smtClean="0"/>
              <a:t>(RPR-SGD)</a:t>
            </a:r>
          </a:p>
          <a:p>
            <a:pPr lvl="1"/>
            <a:r>
              <a:rPr lang="en-US" dirty="0" smtClean="0"/>
              <a:t>Sample </a:t>
            </a:r>
            <a:r>
              <a:rPr lang="en-US" dirty="0" smtClean="0"/>
              <a:t>feature </a:t>
            </a:r>
            <a:r>
              <a:rPr lang="en-US" dirty="0" smtClean="0"/>
              <a:t>e</a:t>
            </a:r>
            <a:r>
              <a:rPr lang="en-US" dirty="0" smtClean="0"/>
              <a:t>xtraction </a:t>
            </a:r>
            <a:r>
              <a:rPr lang="en-US" dirty="0" smtClean="0"/>
              <a:t>m</a:t>
            </a:r>
            <a:r>
              <a:rPr lang="en-US" dirty="0" smtClean="0"/>
              <a:t>odules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419350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24003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2419350"/>
            <a:ext cx="533400" cy="53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86200" y="241935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2419350"/>
            <a:ext cx="5524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57800" y="2419350"/>
            <a:ext cx="5429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67400" y="2419350"/>
            <a:ext cx="5292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971800" y="32766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57601" y="3276601"/>
            <a:ext cx="533400" cy="537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343400" y="32766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4477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SNSAPI Website: </a:t>
            </a:r>
            <a:r>
              <a:rPr lang="en-US" sz="2000" dirty="0" smtClean="0">
                <a:hlinkClick r:id="rId2"/>
              </a:rPr>
              <a:t>https://snsapi.ie.cuhk.edu.hk/</a:t>
            </a:r>
            <a:endParaRPr lang="en-US" sz="2000" dirty="0" smtClean="0"/>
          </a:p>
          <a:p>
            <a:r>
              <a:rPr lang="en-US" sz="2000" dirty="0" smtClean="0"/>
              <a:t>SNSAPI </a:t>
            </a:r>
            <a:r>
              <a:rPr lang="en-US" sz="2000" dirty="0" err="1" smtClean="0"/>
              <a:t>Github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3"/>
              </a:rPr>
              <a:t>https://github.com/hupili/snsapi/</a:t>
            </a:r>
            <a:endParaRPr lang="en-US" sz="2000" dirty="0" smtClean="0"/>
          </a:p>
          <a:p>
            <a:r>
              <a:rPr lang="en-US" sz="2000" dirty="0" err="1" smtClean="0"/>
              <a:t>SNSRouter</a:t>
            </a:r>
            <a:r>
              <a:rPr lang="en-US" sz="2000" dirty="0" smtClean="0"/>
              <a:t> </a:t>
            </a:r>
            <a:r>
              <a:rPr lang="en-US" sz="2000" dirty="0" err="1" smtClean="0"/>
              <a:t>Github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4"/>
              </a:rPr>
              <a:t>https://github.com/hupili/sns-router</a:t>
            </a: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95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Acknowledgements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6019800"/>
            <a:ext cx="8229600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20624" marR="0" lvl="0" indent="-384048" defTabSz="9144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LI </a:t>
            </a:r>
            <a:r>
              <a:rPr lang="en-US" sz="2000" dirty="0" err="1" smtClean="0"/>
              <a:t>Junbo</a:t>
            </a:r>
            <a:r>
              <a:rPr lang="en-US" sz="2000" dirty="0" smtClean="0"/>
              <a:t> @ BUPT: Cofounder of SNSAPI project.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67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Related Work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657600"/>
            <a:ext cx="8229600" cy="1447799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sz="2000" dirty="0" smtClean="0"/>
              <a:t>IFTTT: </a:t>
            </a:r>
            <a:r>
              <a:rPr lang="en-US" sz="2000" dirty="0" smtClean="0">
                <a:hlinkClick r:id="rId5"/>
              </a:rPr>
              <a:t>https://ifttt.com</a:t>
            </a:r>
            <a:r>
              <a:rPr lang="en-US" sz="2000" dirty="0" smtClean="0">
                <a:hlinkClick r:id="rId5"/>
              </a:rPr>
              <a:t>/</a:t>
            </a:r>
            <a:endParaRPr lang="en-US" sz="2000" dirty="0" smtClean="0"/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Yahoo</a:t>
            </a:r>
            <a:r>
              <a:rPr lang="en-US" sz="2000" dirty="0" smtClean="0"/>
              <a:t> Pipe: </a:t>
            </a:r>
            <a:r>
              <a:rPr lang="en-US" sz="2000" dirty="0" smtClean="0">
                <a:hlinkClick r:id="rId6"/>
              </a:rPr>
              <a:t>http://pipes.yahoo.com/pipes</a:t>
            </a:r>
            <a:r>
              <a:rPr lang="en-US" sz="2000" dirty="0" smtClean="0">
                <a:hlinkClick r:id="rId6"/>
              </a:rPr>
              <a:t>/</a:t>
            </a:r>
            <a:endParaRPr lang="en-US" sz="2000" dirty="0" smtClean="0"/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234"/>
          <p:cNvGrpSpPr/>
          <p:nvPr/>
        </p:nvGrpSpPr>
        <p:grpSpPr>
          <a:xfrm>
            <a:off x="4581525" y="2971800"/>
            <a:ext cx="3971925" cy="1543050"/>
            <a:chOff x="4581525" y="2971800"/>
            <a:chExt cx="3971925" cy="1543050"/>
          </a:xfrm>
        </p:grpSpPr>
        <p:pic>
          <p:nvPicPr>
            <p:cNvPr id="31" name="Picture 3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29400" y="3352800"/>
              <a:ext cx="55245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3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01000" y="3505200"/>
              <a:ext cx="55245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3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39000" y="3962400"/>
              <a:ext cx="55245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3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15200" y="2971800"/>
              <a:ext cx="55245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5" name="Straight Arrow Connector 84"/>
            <p:cNvCxnSpPr>
              <a:stCxn id="31" idx="1"/>
              <a:endCxn id="3081" idx="3"/>
            </p:cNvCxnSpPr>
            <p:nvPr/>
          </p:nvCxnSpPr>
          <p:spPr>
            <a:xfrm flipH="1" flipV="1">
              <a:off x="4581525" y="3486150"/>
              <a:ext cx="2047875" cy="1428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34" idx="1"/>
              <a:endCxn id="3081" idx="3"/>
            </p:cNvCxnSpPr>
            <p:nvPr/>
          </p:nvCxnSpPr>
          <p:spPr>
            <a:xfrm flipH="1" flipV="1">
              <a:off x="4581525" y="3486150"/>
              <a:ext cx="2657475" cy="7524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35" idx="1"/>
              <a:endCxn id="3081" idx="3"/>
            </p:cNvCxnSpPr>
            <p:nvPr/>
          </p:nvCxnSpPr>
          <p:spPr>
            <a:xfrm flipH="1">
              <a:off x="4581525" y="3248025"/>
              <a:ext cx="2733675" cy="2381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78" name="AutoShape 6" descr="data:image/jpeg;base64,/9j/4AAQSkZJRgABAQAAAQABAAD/2wCEAAkGBhQREBUUExQWFBUVFh8aFxgWFBoXFhUcGxUWGB8XGB0aHiYqGCAlGhkdKy8gJicpOCwtHh8xNTAqNSYsLCoBCQoKDQsNGQ4OGTUkHyQ1LDY1NTU0NTQ0NS80NTU0NDU1NDI0NTQ1NTIsNC0sNDUyNTU0LCw1NDQ0NSo0NCw0Kv/AABEIAEwAUQMBIgACEQEDEQH/xAAbAAACAwEBAQAAAAAAAAAAAAAABgMEBQcCAf/EAD4QAAIABAMFBQQGCQUAAAAAAAECAAMEERIhMQUGQVFxEyJhgZEyYnKhFCNSgrHwB0JjkqKy0eHxFRczU1T/xAAbAQACAgMBAAAAAAAAAAAAAAACBAMFAAEGB//EACwRAAIBAwEGBgEFAAAAAAAAAAECAAMEERIFITFBUWETFCJxwfDRMoGRoeH/2gAMAwEAAhEDEQA/AO4wQQu1O03qnMqQ2CUptMnD2m92UeHxenOIatZaQy3Ph3hKpaaddtqVKOEktM4S0BeYfujQeJsIXG/SOhqhSqqLNJsqzpwQsRYYQUV1xXyw4r+cTb0V0vZuzaibKAlkSzhbVjMbuKzHVjiYHyMLO6241M1AKiukYpj2dLlhNlILdkiMCCrEAE2ObMbxF4hK6mbA7f7+IWADgDMe/ptX/wCeUelSb+V5Yjnu9Oxq6tri1S8ukpUUCSs2V9JlFuLTACEDXvZmOQsBxjp8moOAFwFNrsL3Ayzz425wgb/7wVspJEyQs3s5rG4lAXVMsNyVPeIzseg0JO0LO2lGye+PjBguyouphGncnZdRTUxlVE5J9nJlOmLOWQCAQxNrEsAAT3QufCGCEnZcuop5UmYBhaYmJ5LDCjMBdlsB9W9swQBoQRlm17M2mlRLDp0YH2lI1VhwP9joYNKwZzTbcw5fiZp9IYcDLcEEETwYQQQRkyLW+G1ioWnQ2aYLuRqsvSw5Fjlfli8Ik2XLEuUqgAZcIWqup7WqnTP2hRfhl3T+YMfON2nn90dI424vtd25J3LuHzLFaWKYE87w7FlVQlmoJMmQxmmXlgmMo7pfiwXM4dDfO8ZW/uya6ppVanGYcHsr2OGxzcgi5J4A5X45xr7RmfVNyyv0xLf5Xhkp5oKxb7LqC4Jdt+nlFbhMDT1ibsKmqZVE0mo/5GkzGRcWIp7S9niub2uhGZ1I4Q3UE4NLUjSwt0tFGsng1IA/UlG/hjZbD0RooqWlXCd5eAvYr4Z6jlyg/O0aF06ucA/fmaFMmmMS9tucMUkDXtR+Bv8AK8YBq/olV2gyltYTRwwnR/uG/wB28WwWZ8cywIFlUG+G+pJ4k+Gg6xmbWbETxFrfn1imv9or4wq0TwIx36/zGqVL04aP0EYu6FYZlIlzdpZMsn4DYH920bUddTcVEDjnEGGkkQgggg5qcp2a/dHiSfViY3aadYRhTJfZTpss/qTXHkWLD+FhGjTTo8wu0ZKrdcmXa4Imv2lxY5g5dY+Sp01BZGW3DECSPQ5xXlzImDQvQvbm1JNJsZmNTV/1CTSWwg53ZjdmOpP+NBwEeZ80kHCbHgSLgHpxivPqlRbsbD5k8gOJ8IqMHme1eWn2Qe+3xMPZ6DPmeEReJVqHW7QgoHCeZ+3cJwOhL8pZD+drgjzHnFSqrvtI6jmcFs+dnJ+UW3wy1OFbAZ2UZn+piDZ+wJ1UomsyIpzRTc5faIGp6nyEO0KRrn0jh3gsQo3xg3Be8ucOAnfiiQ0wrbuP9DBlTrXmTCVmKbyySAAhvmpy4ix5w0x6Ds9lNuqg5wMH3lVW/WTCCCCHpDELfvZZlzlqFHdmWV/Bh7J8xl1A5xjU9RHUKyjSbLaW4xKwsR+fxjl+2tjzKOZha5QnuTODe63JvDjwjldsWB1Gsg3HjLC3qgjSZoSamLC1EL8qqiwtXHKtQjuZrs6khiBcaHlfW3pHl6mMw1cRPVwIomZmWqqsABJNgI80O25tNhDJ9WxyV3RSl/HF3R8WQ5iM5QZrhApYavY4bC/Fs7XPIE6wySw4WyinQchKZierlwT1tDQ8OkPWf2+8IJBMtisSehI7ym4IPDmDyMbm7dcXllHN3lHCSdWW11Y9VyPiGhfDADIAdBYR4otqNJqCyLjHZEzBezYUdc15kB2y46QxsW88vdHJwrfRIq9LUm7iI9QRS/1qT/2L6wR6FrXrKrSekuxFU0qTEKOoZWyIYXBiWCC4zUSNp/o6zJp5lvcmXI6BhmPMGMCp3Yq5eslm8UKuD6G/yEdWgisrbLt6pzjHtGFuHXvOSS9iVTGwp5vmmEerECNWi3CqJh+sKyR1xt6DIepjo0ER09kW6HJyZs3LnhEqo3TemykK01XC4iWUOGXFn3iowkHQaWOt4mO7VQJeLEha1+zF8/dDnj42tDfBBPsi0qOWZeP9e00LmoBgTms2uC3xHCRqGyZTyI1B8ImoJjIrzbd9xglqdczkCObNYnkAORhs3j2Mk5A5ury81ZcN9Dl3gcog3f2Ii2mks7i4XFay8LqFAFzz1ikOwHWsFRvT1546RrzSlMkb5m/7fj7cEOMEdR5al0iPiv1n/9k="/>
          <p:cNvSpPr>
            <a:spLocks noChangeAspect="1" noChangeArrowheads="1"/>
          </p:cNvSpPr>
          <p:nvPr/>
        </p:nvSpPr>
        <p:spPr bwMode="auto">
          <a:xfrm>
            <a:off x="155575" y="-342900"/>
            <a:ext cx="771525" cy="723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data:image/jpeg;base64,/9j/4AAQSkZJRgABAQAAAQABAAD/2wCEAAkGBhQREBUUExQWFBUVFh8aFxgWFBoXFhUcGxUWGB8XGB0aHiYqGCAlGhkdKy8gJicpOCwtHh8xNTAqNSYsLCoBCQoKDQsNGQ4OGTUkHyQ1LDY1NTU0NTQ0NS80NTU0NDU1NDI0NTQ1NTIsNC0sNDUyNTU0LCw1NDQ0NSo0NCw0Kv/AABEIAEwAUQMBIgACEQEDEQH/xAAbAAACAwEBAQAAAAAAAAAAAAAABgMEBQcCAf/EAD4QAAIABAMFBQQGCQUAAAAAAAECAAMEERIhMQUGQVFxEyJhgZEyYnKhFCNSgrHwB0JjkqKy0eHxFRczU1T/xAAbAQACAgMBAAAAAAAAAAAAAAACBAMFAAEGB//EACwRAAIBAwEGBgEFAAAAAAAAAAECAAMEERIFITFBUWETFCJxwfDRMoGRoeH/2gAMAwEAAhEDEQA/AO4wQQu1O03qnMqQ2CUptMnD2m92UeHxenOIatZaQy3Ph3hKpaaddtqVKOEktM4S0BeYfujQeJsIXG/SOhqhSqqLNJsqzpwQsRYYQUV1xXyw4r+cTb0V0vZuzaibKAlkSzhbVjMbuKzHVjiYHyMLO6241M1AKiukYpj2dLlhNlILdkiMCCrEAE2ObMbxF4hK6mbA7f7+IWADgDMe/ptX/wCeUelSb+V5Yjnu9Oxq6tri1S8ukpUUCSs2V9JlFuLTACEDXvZmOQsBxjp8moOAFwFNrsL3Ayzz425wgb/7wVspJEyQs3s5rG4lAXVMsNyVPeIzseg0JO0LO2lGye+PjBguyouphGncnZdRTUxlVE5J9nJlOmLOWQCAQxNrEsAAT3QufCGCEnZcuop5UmYBhaYmJ5LDCjMBdlsB9W9swQBoQRlm17M2mlRLDp0YH2lI1VhwP9joYNKwZzTbcw5fiZp9IYcDLcEEETwYQQQRkyLW+G1ioWnQ2aYLuRqsvSw5Fjlfli8Ik2XLEuUqgAZcIWqup7WqnTP2hRfhl3T+YMfON2nn90dI424vtd25J3LuHzLFaWKYE87w7FlVQlmoJMmQxmmXlgmMo7pfiwXM4dDfO8ZW/uya6ppVanGYcHsr2OGxzcgi5J4A5X45xr7RmfVNyyv0xLf5Xhkp5oKxb7LqC4Jdt+nlFbhMDT1ibsKmqZVE0mo/5GkzGRcWIp7S9niub2uhGZ1I4Q3UE4NLUjSwt0tFGsng1IA/UlG/hjZbD0RooqWlXCd5eAvYr4Z6jlyg/O0aF06ucA/fmaFMmmMS9tucMUkDXtR+Bv8AK8YBq/olV2gyltYTRwwnR/uG/wB28WwWZ8cywIFlUG+G+pJ4k+Gg6xmbWbETxFrfn1imv9or4wq0TwIx36/zGqVL04aP0EYu6FYZlIlzdpZMsn4DYH920bUddTcVEDjnEGGkkQgggg5qcp2a/dHiSfViY3aadYRhTJfZTpss/qTXHkWLD+FhGjTTo8wu0ZKrdcmXa4Imv2lxY5g5dY+Sp01BZGW3DECSPQ5xXlzImDQvQvbm1JNJsZmNTV/1CTSWwg53ZjdmOpP+NBwEeZ80kHCbHgSLgHpxivPqlRbsbD5k8gOJ8IqMHme1eWn2Qe+3xMPZ6DPmeEReJVqHW7QgoHCeZ+3cJwOhL8pZD+drgjzHnFSqrvtI6jmcFs+dnJ+UW3wy1OFbAZ2UZn+piDZ+wJ1UomsyIpzRTc5faIGp6nyEO0KRrn0jh3gsQo3xg3Be8ucOAnfiiQ0wrbuP9DBlTrXmTCVmKbyySAAhvmpy4ix5w0x6Ds9lNuqg5wMH3lVW/WTCCCCHpDELfvZZlzlqFHdmWV/Bh7J8xl1A5xjU9RHUKyjSbLaW4xKwsR+fxjl+2tjzKOZha5QnuTODe63JvDjwjldsWB1Gsg3HjLC3qgjSZoSamLC1EL8qqiwtXHKtQjuZrs6khiBcaHlfW3pHl6mMw1cRPVwIomZmWqqsABJNgI80O25tNhDJ9WxyV3RSl/HF3R8WQ5iM5QZrhApYavY4bC/Fs7XPIE6wySw4WyinQchKZierlwT1tDQ8OkPWf2+8IJBMtisSehI7ym4IPDmDyMbm7dcXllHN3lHCSdWW11Y9VyPiGhfDADIAdBYR4otqNJqCyLjHZEzBezYUdc15kB2y46QxsW88vdHJwrfRIq9LUm7iI9QRS/1qT/2L6wR6FrXrKrSekuxFU0qTEKOoZWyIYXBiWCC4zUSNp/o6zJp5lvcmXI6BhmPMGMCp3Yq5eslm8UKuD6G/yEdWgisrbLt6pzjHtGFuHXvOSS9iVTGwp5vmmEerECNWi3CqJh+sKyR1xt6DIepjo0ER09kW6HJyZs3LnhEqo3TemykK01XC4iWUOGXFn3iowkHQaWOt4mO7VQJeLEha1+zF8/dDnj42tDfBBPsi0qOWZeP9e00LmoBgTms2uC3xHCRqGyZTyI1B8ImoJjIrzbd9xglqdczkCObNYnkAORhs3j2Mk5A5ury81ZcN9Dl3gcog3f2Ii2mks7i4XFay8LqFAFzz1ikOwHWsFRvT1546RrzSlMkb5m/7fj7cEOMEdR5al0iPiv1n/9k="/>
          <p:cNvSpPr>
            <a:spLocks noChangeAspect="1" noChangeArrowheads="1"/>
          </p:cNvSpPr>
          <p:nvPr/>
        </p:nvSpPr>
        <p:spPr bwMode="auto">
          <a:xfrm>
            <a:off x="155575" y="-342900"/>
            <a:ext cx="771525" cy="723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3124200"/>
            <a:ext cx="7715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8" name="Group 217"/>
          <p:cNvGrpSpPr/>
          <p:nvPr/>
        </p:nvGrpSpPr>
        <p:grpSpPr>
          <a:xfrm>
            <a:off x="1905000" y="1143000"/>
            <a:ext cx="1905000" cy="2343150"/>
            <a:chOff x="1905000" y="1143000"/>
            <a:chExt cx="1905000" cy="2343150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81200" y="11430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05000" y="21336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19400" y="19050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19400" y="12954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5" name="Straight Arrow Connector 44"/>
            <p:cNvCxnSpPr>
              <a:stCxn id="5" idx="2"/>
              <a:endCxn id="16" idx="1"/>
            </p:cNvCxnSpPr>
            <p:nvPr/>
          </p:nvCxnSpPr>
          <p:spPr>
            <a:xfrm>
              <a:off x="2247900" y="1676400"/>
              <a:ext cx="571500" cy="4953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5" idx="3"/>
              <a:endCxn id="17" idx="1"/>
            </p:cNvCxnSpPr>
            <p:nvPr/>
          </p:nvCxnSpPr>
          <p:spPr>
            <a:xfrm>
              <a:off x="2514600" y="1409700"/>
              <a:ext cx="304800" cy="152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" idx="2"/>
              <a:endCxn id="15" idx="0"/>
            </p:cNvCxnSpPr>
            <p:nvPr/>
          </p:nvCxnSpPr>
          <p:spPr>
            <a:xfrm flipH="1">
              <a:off x="2171700" y="1676400"/>
              <a:ext cx="76200" cy="4572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16" idx="2"/>
              <a:endCxn id="3081" idx="1"/>
            </p:cNvCxnSpPr>
            <p:nvPr/>
          </p:nvCxnSpPr>
          <p:spPr>
            <a:xfrm>
              <a:off x="3086100" y="2438400"/>
              <a:ext cx="723900" cy="10477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>
            <a:off x="762000" y="2895600"/>
            <a:ext cx="3048000" cy="1524000"/>
            <a:chOff x="762000" y="2895600"/>
            <a:chExt cx="3048000" cy="1524000"/>
          </a:xfrm>
        </p:grpSpPr>
        <p:pic>
          <p:nvPicPr>
            <p:cNvPr id="23" name="Picture 2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62000" y="32004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2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66800" y="38862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2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81200" y="37338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2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33600" y="29718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2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47800" y="28956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7" name="Straight Arrow Connector 56"/>
            <p:cNvCxnSpPr>
              <a:stCxn id="26" idx="2"/>
              <a:endCxn id="25" idx="0"/>
            </p:cNvCxnSpPr>
            <p:nvPr/>
          </p:nvCxnSpPr>
          <p:spPr>
            <a:xfrm flipH="1">
              <a:off x="2247900" y="3505200"/>
              <a:ext cx="152400" cy="228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30" idx="2"/>
              <a:endCxn id="25" idx="1"/>
            </p:cNvCxnSpPr>
            <p:nvPr/>
          </p:nvCxnSpPr>
          <p:spPr>
            <a:xfrm>
              <a:off x="1714500" y="3429000"/>
              <a:ext cx="266700" cy="5715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26" idx="3"/>
              <a:endCxn id="3081" idx="1"/>
            </p:cNvCxnSpPr>
            <p:nvPr/>
          </p:nvCxnSpPr>
          <p:spPr>
            <a:xfrm>
              <a:off x="2667000" y="3238500"/>
              <a:ext cx="1143000" cy="2476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4" name="Group 223"/>
          <p:cNvGrpSpPr/>
          <p:nvPr/>
        </p:nvGrpSpPr>
        <p:grpSpPr>
          <a:xfrm>
            <a:off x="1828800" y="3848100"/>
            <a:ext cx="2366963" cy="2175510"/>
            <a:chOff x="1828800" y="3848100"/>
            <a:chExt cx="2366963" cy="217551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429000" y="4953000"/>
              <a:ext cx="533400" cy="537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90800" y="4800600"/>
              <a:ext cx="533400" cy="537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362200" y="5486400"/>
              <a:ext cx="533400" cy="537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2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828800" y="4495800"/>
              <a:ext cx="533400" cy="537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4" name="Straight Arrow Connector 93"/>
            <p:cNvCxnSpPr>
              <a:stCxn id="22" idx="2"/>
            </p:cNvCxnSpPr>
            <p:nvPr/>
          </p:nvCxnSpPr>
          <p:spPr>
            <a:xfrm>
              <a:off x="2095500" y="5033010"/>
              <a:ext cx="266700" cy="5295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22" idx="3"/>
              <a:endCxn id="19" idx="1"/>
            </p:cNvCxnSpPr>
            <p:nvPr/>
          </p:nvCxnSpPr>
          <p:spPr>
            <a:xfrm>
              <a:off x="2362200" y="4764405"/>
              <a:ext cx="228600" cy="304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9" idx="2"/>
              <a:endCxn id="20" idx="0"/>
            </p:cNvCxnSpPr>
            <p:nvPr/>
          </p:nvCxnSpPr>
          <p:spPr>
            <a:xfrm flipH="1">
              <a:off x="2628900" y="5337810"/>
              <a:ext cx="228600" cy="1485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19" idx="3"/>
              <a:endCxn id="6" idx="1"/>
            </p:cNvCxnSpPr>
            <p:nvPr/>
          </p:nvCxnSpPr>
          <p:spPr>
            <a:xfrm>
              <a:off x="3124200" y="5069205"/>
              <a:ext cx="304800" cy="152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19" idx="0"/>
              <a:endCxn id="3081" idx="2"/>
            </p:cNvCxnSpPr>
            <p:nvPr/>
          </p:nvCxnSpPr>
          <p:spPr>
            <a:xfrm flipV="1">
              <a:off x="2857500" y="3848100"/>
              <a:ext cx="1338263" cy="9525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2" name="Group 221"/>
          <p:cNvGrpSpPr/>
          <p:nvPr/>
        </p:nvGrpSpPr>
        <p:grpSpPr>
          <a:xfrm>
            <a:off x="4195763" y="3848100"/>
            <a:ext cx="1515558" cy="1943100"/>
            <a:chOff x="4195763" y="3848100"/>
            <a:chExt cx="1515558" cy="19431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181600" y="5257800"/>
              <a:ext cx="529721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67" name="Straight Arrow Connector 166"/>
            <p:cNvCxnSpPr>
              <a:stCxn id="3074" idx="1"/>
              <a:endCxn id="3081" idx="2"/>
            </p:cNvCxnSpPr>
            <p:nvPr/>
          </p:nvCxnSpPr>
          <p:spPr>
            <a:xfrm flipH="1" flipV="1">
              <a:off x="4195763" y="3848100"/>
              <a:ext cx="985837" cy="1676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3" name="Group 222"/>
          <p:cNvGrpSpPr/>
          <p:nvPr/>
        </p:nvGrpSpPr>
        <p:grpSpPr>
          <a:xfrm>
            <a:off x="4195763" y="3848100"/>
            <a:ext cx="604837" cy="2019300"/>
            <a:chOff x="4195763" y="3848100"/>
            <a:chExt cx="604837" cy="2019300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267200" y="53340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74" name="Straight Arrow Connector 173"/>
            <p:cNvCxnSpPr>
              <a:stCxn id="3076" idx="0"/>
              <a:endCxn id="3081" idx="2"/>
            </p:cNvCxnSpPr>
            <p:nvPr/>
          </p:nvCxnSpPr>
          <p:spPr>
            <a:xfrm flipH="1" flipV="1">
              <a:off x="4195763" y="3848100"/>
              <a:ext cx="338137" cy="14859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9" name="Group 218"/>
          <p:cNvGrpSpPr/>
          <p:nvPr/>
        </p:nvGrpSpPr>
        <p:grpSpPr>
          <a:xfrm>
            <a:off x="3505200" y="609600"/>
            <a:ext cx="2143125" cy="2514600"/>
            <a:chOff x="3505200" y="609600"/>
            <a:chExt cx="2143125" cy="2514600"/>
          </a:xfrm>
        </p:grpSpPr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505200" y="9144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3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114800" y="14478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36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267200" y="6096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" name="Picture 37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105400" y="12954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3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105400" y="19812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6" name="Straight Arrow Connector 65"/>
            <p:cNvCxnSpPr>
              <a:stCxn id="9" idx="2"/>
              <a:endCxn id="36" idx="1"/>
            </p:cNvCxnSpPr>
            <p:nvPr/>
          </p:nvCxnSpPr>
          <p:spPr>
            <a:xfrm>
              <a:off x="3776663" y="1457325"/>
              <a:ext cx="338137" cy="26193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38" idx="1"/>
              <a:endCxn id="36" idx="3"/>
            </p:cNvCxnSpPr>
            <p:nvPr/>
          </p:nvCxnSpPr>
          <p:spPr>
            <a:xfrm flipH="1">
              <a:off x="4657725" y="1566863"/>
              <a:ext cx="447675" cy="152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36" idx="3"/>
              <a:endCxn id="39" idx="1"/>
            </p:cNvCxnSpPr>
            <p:nvPr/>
          </p:nvCxnSpPr>
          <p:spPr>
            <a:xfrm>
              <a:off x="4657725" y="1719263"/>
              <a:ext cx="447675" cy="533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stCxn id="36" idx="2"/>
              <a:endCxn id="3081" idx="0"/>
            </p:cNvCxnSpPr>
            <p:nvPr/>
          </p:nvCxnSpPr>
          <p:spPr>
            <a:xfrm flipH="1">
              <a:off x="4195763" y="1990725"/>
              <a:ext cx="190500" cy="113347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4195763" y="3848100"/>
            <a:ext cx="2757487" cy="2343150"/>
            <a:chOff x="4195763" y="3848100"/>
            <a:chExt cx="2757487" cy="2343150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096000" y="4953000"/>
              <a:ext cx="4762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477000" y="4419600"/>
              <a:ext cx="4762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72200" y="5715000"/>
              <a:ext cx="4762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486400" y="4419600"/>
              <a:ext cx="4762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4" name="Straight Arrow Connector 53"/>
            <p:cNvCxnSpPr>
              <a:stCxn id="4" idx="2"/>
              <a:endCxn id="13" idx="0"/>
            </p:cNvCxnSpPr>
            <p:nvPr/>
          </p:nvCxnSpPr>
          <p:spPr>
            <a:xfrm>
              <a:off x="6334125" y="5429250"/>
              <a:ext cx="76200" cy="2857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4" idx="2"/>
              <a:endCxn id="4" idx="1"/>
            </p:cNvCxnSpPr>
            <p:nvPr/>
          </p:nvCxnSpPr>
          <p:spPr>
            <a:xfrm>
              <a:off x="5724525" y="4895850"/>
              <a:ext cx="371475" cy="29527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>
              <a:stCxn id="14" idx="1"/>
              <a:endCxn id="3081" idx="2"/>
            </p:cNvCxnSpPr>
            <p:nvPr/>
          </p:nvCxnSpPr>
          <p:spPr>
            <a:xfrm flipH="1" flipV="1">
              <a:off x="4195763" y="3848100"/>
              <a:ext cx="1290637" cy="8096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>
            <a:off x="4581525" y="1219200"/>
            <a:ext cx="3267075" cy="2266950"/>
            <a:chOff x="4581525" y="1219200"/>
            <a:chExt cx="3267075" cy="2266950"/>
          </a:xfrm>
        </p:grpSpPr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7239000" y="14478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9" name="Picture 11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943600" y="12192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0" name="Picture 11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400800" y="19812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4" name="Straight Arrow Connector 243"/>
            <p:cNvCxnSpPr>
              <a:stCxn id="240" idx="2"/>
              <a:endCxn id="3081" idx="3"/>
            </p:cNvCxnSpPr>
            <p:nvPr/>
          </p:nvCxnSpPr>
          <p:spPr>
            <a:xfrm flipH="1">
              <a:off x="4581525" y="2590800"/>
              <a:ext cx="2124075" cy="8953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Arrow Connector 246"/>
            <p:cNvCxnSpPr>
              <a:stCxn id="3083" idx="2"/>
              <a:endCxn id="240" idx="3"/>
            </p:cNvCxnSpPr>
            <p:nvPr/>
          </p:nvCxnSpPr>
          <p:spPr>
            <a:xfrm flipH="1">
              <a:off x="7010400" y="2057400"/>
              <a:ext cx="533400" cy="228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886200" y="2362201"/>
            <a:ext cx="838200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181600" y="2819400"/>
            <a:ext cx="914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Thanks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Q/A?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914400" y="1219200"/>
          <a:ext cx="74676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 variable [0,1]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echo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Whether the message is from myself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contain_link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Whether</a:t>
                      </a:r>
                      <a:r>
                        <a:rPr lang="en-US" baseline="0" dirty="0" smtClean="0"/>
                        <a:t> the message contain text link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topic_interesting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TF*IDF for {interesting}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topic_tech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TF*IDF for {mark}{gold}{silver}{bronze}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topic_news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TF*IDF for {news}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topic_nonsense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TF*IDF for {nonsense}{shit}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user_interesting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above;</a:t>
                      </a:r>
                      <a:r>
                        <a:rPr lang="en-US" baseline="0" dirty="0" smtClean="0"/>
                        <a:t> regard “user” as “term”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</a:t>
                      </a:r>
                      <a:r>
                        <a:rPr lang="en-US" baseline="0" dirty="0" smtClean="0"/>
                        <a:t> above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user_news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As</a:t>
                      </a:r>
                      <a:r>
                        <a:rPr lang="en-US" baseline="0" dirty="0" smtClean="0"/>
                        <a:t> above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user_nonsense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As</a:t>
                      </a:r>
                      <a:r>
                        <a:rPr lang="en-US" baseline="0" dirty="0" smtClean="0"/>
                        <a:t> above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text_len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r>
                        <a:rPr lang="en-US" baseline="0" dirty="0" smtClean="0"/>
                        <a:t> of all message (original + </a:t>
                      </a:r>
                      <a:r>
                        <a:rPr lang="en-US" baseline="0" dirty="0" err="1" smtClean="0"/>
                        <a:t>retweet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text_len_clean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 without face icon, link, @xxx, and </a:t>
                      </a:r>
                      <a:r>
                        <a:rPr lang="en-US" dirty="0" err="1" smtClean="0"/>
                        <a:t>puctuation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text_orig_len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r>
                        <a:rPr lang="en-US" baseline="0" dirty="0" smtClean="0"/>
                        <a:t> of original message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 --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interface for all components </a:t>
            </a:r>
          </a:p>
          <a:p>
            <a:pPr lvl="1"/>
            <a:r>
              <a:rPr lang="en-US" dirty="0" smtClean="0"/>
              <a:t>e.g. one can outsource computationally intensive training to other servers</a:t>
            </a:r>
          </a:p>
          <a:p>
            <a:r>
              <a:rPr lang="en-US" dirty="0" err="1" smtClean="0"/>
              <a:t>SNSRouter</a:t>
            </a:r>
            <a:r>
              <a:rPr lang="en-US" dirty="0" smtClean="0"/>
              <a:t> as a platform</a:t>
            </a:r>
          </a:p>
          <a:p>
            <a:pPr lvl="1"/>
            <a:r>
              <a:rPr lang="en-US" dirty="0" smtClean="0"/>
              <a:t>e</a:t>
            </a:r>
            <a:r>
              <a:rPr lang="en-US" dirty="0" smtClean="0"/>
              <a:t>.g. can be used to aggregate multiple channels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 --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regularization to alleviate </a:t>
            </a:r>
            <a:r>
              <a:rPr lang="en-US" dirty="0" err="1" smtClean="0"/>
              <a:t>overfiting</a:t>
            </a:r>
            <a:endParaRPr lang="en-US" dirty="0" smtClean="0"/>
          </a:p>
          <a:p>
            <a:r>
              <a:rPr lang="en-US" dirty="0" smtClean="0"/>
              <a:t>Advanced feature extraction.</a:t>
            </a:r>
          </a:p>
          <a:p>
            <a:r>
              <a:rPr lang="en-US" dirty="0" smtClean="0"/>
              <a:t>SGD can do online training.</a:t>
            </a:r>
          </a:p>
          <a:p>
            <a:pPr lvl="1"/>
            <a:r>
              <a:rPr lang="en-US" dirty="0" smtClean="0"/>
              <a:t>e.g. one sample in, derive some pairs, do SGD on those pairs. </a:t>
            </a:r>
          </a:p>
          <a:p>
            <a:pPr lvl="1"/>
            <a:r>
              <a:rPr lang="en-US" dirty="0" smtClean="0"/>
              <a:t>Naturally time sliding.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classification?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Less competitive result (</a:t>
            </a:r>
            <a:r>
              <a:rPr lang="en-US" dirty="0" err="1" smtClean="0"/>
              <a:t>logit</a:t>
            </a:r>
            <a:r>
              <a:rPr lang="en-US" dirty="0" smtClean="0"/>
              <a:t>) or hard to interpret rules (J48)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Hard cut</a:t>
            </a:r>
          </a:p>
          <a:p>
            <a:pPr lvl="1"/>
            <a:r>
              <a:rPr lang="en-US" dirty="0" smtClean="0"/>
              <a:t>Do not output a “likelihood” </a:t>
            </a:r>
          </a:p>
          <a:p>
            <a:r>
              <a:rPr lang="en-US" dirty="0" smtClean="0"/>
              <a:t>Human can only process sequentially</a:t>
            </a:r>
          </a:p>
          <a:p>
            <a:pPr lvl="1"/>
            <a:r>
              <a:rPr lang="en-US" dirty="0" smtClean="0"/>
              <a:t>Accurate classification is not needed.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2438400"/>
            <a:ext cx="56388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 sample branch for mark </a:t>
            </a:r>
            <a:r>
              <a:rPr lang="en-US" dirty="0" smtClean="0"/>
              <a:t>(3.0/1.0</a:t>
            </a:r>
            <a:r>
              <a:rPr lang="en-US" dirty="0" smtClean="0"/>
              <a:t>):</a:t>
            </a:r>
          </a:p>
          <a:p>
            <a:endParaRPr lang="en-US" dirty="0" smtClean="0"/>
          </a:p>
          <a:p>
            <a:r>
              <a:rPr lang="en-US" dirty="0" err="1" smtClean="0"/>
              <a:t>topic_news</a:t>
            </a:r>
            <a:r>
              <a:rPr lang="en-US" dirty="0" smtClean="0"/>
              <a:t> </a:t>
            </a:r>
            <a:r>
              <a:rPr lang="en-US" dirty="0" smtClean="0"/>
              <a:t>&lt;= </a:t>
            </a:r>
            <a:r>
              <a:rPr lang="en-US" dirty="0" smtClean="0"/>
              <a:t>0.00603 &amp;&amp; </a:t>
            </a:r>
            <a:r>
              <a:rPr lang="en-US" dirty="0" err="1" smtClean="0"/>
              <a:t>topic_tech</a:t>
            </a:r>
            <a:r>
              <a:rPr lang="en-US" dirty="0" smtClean="0"/>
              <a:t> </a:t>
            </a:r>
            <a:r>
              <a:rPr lang="en-US" dirty="0" smtClean="0"/>
              <a:t>&lt;= </a:t>
            </a:r>
            <a:r>
              <a:rPr lang="en-US" dirty="0" smtClean="0"/>
              <a:t>0.041455 &amp;&amp; </a:t>
            </a:r>
            <a:r>
              <a:rPr lang="en-US" dirty="0" err="1" smtClean="0"/>
              <a:t>topic_interesting</a:t>
            </a:r>
            <a:r>
              <a:rPr lang="en-US" dirty="0" smtClean="0"/>
              <a:t> </a:t>
            </a:r>
            <a:r>
              <a:rPr lang="en-US" dirty="0" smtClean="0"/>
              <a:t>&lt;= </a:t>
            </a:r>
            <a:r>
              <a:rPr lang="en-US" dirty="0" smtClean="0"/>
              <a:t>0.042225 &amp;&amp; </a:t>
            </a:r>
            <a:r>
              <a:rPr lang="en-US" dirty="0" err="1" smtClean="0"/>
              <a:t>topic_nonsense</a:t>
            </a:r>
            <a:r>
              <a:rPr lang="en-US" dirty="0" smtClean="0"/>
              <a:t> </a:t>
            </a:r>
            <a:r>
              <a:rPr lang="en-US" dirty="0" smtClean="0"/>
              <a:t>&lt;= </a:t>
            </a:r>
            <a:r>
              <a:rPr lang="en-US" dirty="0" smtClean="0"/>
              <a:t>0.010593 &amp;&amp; </a:t>
            </a:r>
            <a:r>
              <a:rPr lang="en-US" dirty="0" err="1" smtClean="0"/>
              <a:t>text_len</a:t>
            </a:r>
            <a:r>
              <a:rPr lang="en-US" dirty="0" smtClean="0"/>
              <a:t> </a:t>
            </a:r>
            <a:r>
              <a:rPr lang="en-US" dirty="0" smtClean="0"/>
              <a:t>&gt; </a:t>
            </a:r>
            <a:r>
              <a:rPr lang="en-US" dirty="0" smtClean="0"/>
              <a:t>0.12 &amp;&amp; id </a:t>
            </a:r>
            <a:r>
              <a:rPr lang="en-US" dirty="0" smtClean="0"/>
              <a:t>&lt;= </a:t>
            </a:r>
            <a:r>
              <a:rPr lang="en-US" dirty="0" smtClean="0"/>
              <a:t>30634 &amp;&amp; </a:t>
            </a:r>
            <a:r>
              <a:rPr lang="en-US" dirty="0" err="1" smtClean="0"/>
              <a:t>user_tech</a:t>
            </a:r>
            <a:r>
              <a:rPr lang="en-US" dirty="0" smtClean="0"/>
              <a:t> </a:t>
            </a:r>
            <a:r>
              <a:rPr lang="en-US" dirty="0" smtClean="0"/>
              <a:t>&lt;= </a:t>
            </a:r>
            <a:r>
              <a:rPr lang="en-US" dirty="0" smtClean="0"/>
              <a:t>0.010894 &amp;&amp; </a:t>
            </a:r>
            <a:r>
              <a:rPr lang="en-US" dirty="0" err="1" smtClean="0"/>
              <a:t>text_len_clean</a:t>
            </a:r>
            <a:r>
              <a:rPr lang="en-US" dirty="0" smtClean="0"/>
              <a:t> </a:t>
            </a:r>
            <a:r>
              <a:rPr lang="en-US" dirty="0" smtClean="0"/>
              <a:t>&lt;= </a:t>
            </a:r>
            <a:r>
              <a:rPr lang="en-US" dirty="0" smtClean="0"/>
              <a:t>0.0575 &amp;&amp; </a:t>
            </a:r>
            <a:r>
              <a:rPr lang="en-US" dirty="0" err="1" smtClean="0"/>
              <a:t>user_tech</a:t>
            </a:r>
            <a:r>
              <a:rPr lang="en-US" dirty="0" smtClean="0"/>
              <a:t> </a:t>
            </a:r>
            <a:r>
              <a:rPr lang="en-US" dirty="0" smtClean="0"/>
              <a:t>&gt; </a:t>
            </a:r>
            <a:r>
              <a:rPr lang="en-US" dirty="0" smtClean="0"/>
              <a:t>0.001621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-- SNSAPI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Many Platforms</a:t>
            </a:r>
          </a:p>
          <a:p>
            <a:r>
              <a:rPr lang="en-US" dirty="0" smtClean="0"/>
              <a:t>Heterogeneous Interface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 smtClean="0"/>
              <a:t>Safety!! (they may block your account one day!)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667000" y="2895600"/>
            <a:ext cx="914400" cy="838200"/>
            <a:chOff x="6248400" y="1447800"/>
            <a:chExt cx="914400" cy="838200"/>
          </a:xfrm>
        </p:grpSpPr>
        <p:grpSp>
          <p:nvGrpSpPr>
            <p:cNvPr id="15" name="Group 14"/>
            <p:cNvGrpSpPr/>
            <p:nvPr/>
          </p:nvGrpSpPr>
          <p:grpSpPr>
            <a:xfrm>
              <a:off x="6248400" y="1447800"/>
              <a:ext cx="914400" cy="838200"/>
              <a:chOff x="6248400" y="1447800"/>
              <a:chExt cx="914400" cy="8382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29400" y="1676400"/>
              <a:ext cx="4762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1" name="Group 40"/>
          <p:cNvGrpSpPr/>
          <p:nvPr/>
        </p:nvGrpSpPr>
        <p:grpSpPr>
          <a:xfrm>
            <a:off x="7315200" y="2895600"/>
            <a:ext cx="914400" cy="838200"/>
            <a:chOff x="7620000" y="5181600"/>
            <a:chExt cx="914400" cy="838200"/>
          </a:xfrm>
        </p:grpSpPr>
        <p:grpSp>
          <p:nvGrpSpPr>
            <p:cNvPr id="28" name="Group 27"/>
            <p:cNvGrpSpPr/>
            <p:nvPr/>
          </p:nvGrpSpPr>
          <p:grpSpPr>
            <a:xfrm>
              <a:off x="7620000" y="5181600"/>
              <a:ext cx="914400" cy="838200"/>
              <a:chOff x="6248400" y="1447800"/>
              <a:chExt cx="914400" cy="838200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24800" y="54102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0" name="Group 39"/>
          <p:cNvGrpSpPr/>
          <p:nvPr/>
        </p:nvGrpSpPr>
        <p:grpSpPr>
          <a:xfrm>
            <a:off x="1524000" y="2895600"/>
            <a:ext cx="914400" cy="838200"/>
            <a:chOff x="4800600" y="3352800"/>
            <a:chExt cx="914400" cy="838200"/>
          </a:xfrm>
        </p:grpSpPr>
        <p:grpSp>
          <p:nvGrpSpPr>
            <p:cNvPr id="34" name="Group 33"/>
            <p:cNvGrpSpPr/>
            <p:nvPr/>
          </p:nvGrpSpPr>
          <p:grpSpPr>
            <a:xfrm>
              <a:off x="4800600" y="3352800"/>
              <a:ext cx="914400" cy="838200"/>
              <a:chOff x="6248400" y="1447800"/>
              <a:chExt cx="914400" cy="83820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05400" y="3581400"/>
              <a:ext cx="533400" cy="537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9" name="Group 38"/>
          <p:cNvGrpSpPr/>
          <p:nvPr/>
        </p:nvGrpSpPr>
        <p:grpSpPr>
          <a:xfrm>
            <a:off x="4953000" y="2895600"/>
            <a:ext cx="914400" cy="838200"/>
            <a:chOff x="6477000" y="2590800"/>
            <a:chExt cx="914400" cy="838200"/>
          </a:xfrm>
        </p:grpSpPr>
        <p:grpSp>
          <p:nvGrpSpPr>
            <p:cNvPr id="22" name="Group 21"/>
            <p:cNvGrpSpPr/>
            <p:nvPr/>
          </p:nvGrpSpPr>
          <p:grpSpPr>
            <a:xfrm>
              <a:off x="6477000" y="2590800"/>
              <a:ext cx="914400" cy="838200"/>
              <a:chOff x="6248400" y="1447800"/>
              <a:chExt cx="914400" cy="83820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781800" y="28194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8" name="Group 37"/>
          <p:cNvGrpSpPr/>
          <p:nvPr/>
        </p:nvGrpSpPr>
        <p:grpSpPr>
          <a:xfrm>
            <a:off x="3810000" y="2895600"/>
            <a:ext cx="914400" cy="838200"/>
            <a:chOff x="7772400" y="3276600"/>
            <a:chExt cx="914400" cy="838200"/>
          </a:xfrm>
        </p:grpSpPr>
        <p:grpSp>
          <p:nvGrpSpPr>
            <p:cNvPr id="25" name="Group 24"/>
            <p:cNvGrpSpPr/>
            <p:nvPr/>
          </p:nvGrpSpPr>
          <p:grpSpPr>
            <a:xfrm>
              <a:off x="7772400" y="3276600"/>
              <a:ext cx="914400" cy="838200"/>
              <a:chOff x="6248400" y="1447800"/>
              <a:chExt cx="914400" cy="8382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077200" y="3505200"/>
              <a:ext cx="55245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7" name="Group 36"/>
          <p:cNvGrpSpPr/>
          <p:nvPr/>
        </p:nvGrpSpPr>
        <p:grpSpPr>
          <a:xfrm>
            <a:off x="6172200" y="2895600"/>
            <a:ext cx="914400" cy="838200"/>
            <a:chOff x="7391400" y="1447800"/>
            <a:chExt cx="9144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7391400" y="1447800"/>
              <a:ext cx="914400" cy="838200"/>
              <a:chOff x="6248400" y="1447800"/>
              <a:chExt cx="914400" cy="83820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1" name="Picture 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696200" y="16764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6" name="Group 45"/>
          <p:cNvGrpSpPr/>
          <p:nvPr/>
        </p:nvGrpSpPr>
        <p:grpSpPr>
          <a:xfrm>
            <a:off x="2743200" y="4800600"/>
            <a:ext cx="2590800" cy="1981200"/>
            <a:chOff x="2743200" y="4495800"/>
            <a:chExt cx="2590800" cy="1981200"/>
          </a:xfrm>
        </p:grpSpPr>
        <p:grpSp>
          <p:nvGrpSpPr>
            <p:cNvPr id="31" name="Group 30"/>
            <p:cNvGrpSpPr/>
            <p:nvPr/>
          </p:nvGrpSpPr>
          <p:grpSpPr>
            <a:xfrm>
              <a:off x="2743200" y="4495800"/>
              <a:ext cx="2590800" cy="1981200"/>
              <a:chOff x="6248400" y="1447800"/>
              <a:chExt cx="914400" cy="83820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810000" y="5029200"/>
              <a:ext cx="1295400" cy="130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5" name="Flowchart: Punched Tape 44"/>
          <p:cNvSpPr/>
          <p:nvPr/>
        </p:nvSpPr>
        <p:spPr>
          <a:xfrm>
            <a:off x="5715000" y="4876800"/>
            <a:ext cx="2514600" cy="9906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Msg</a:t>
            </a:r>
            <a:r>
              <a:rPr lang="en-US" dirty="0" smtClean="0"/>
              <a:t> = Read(</a:t>
            </a:r>
            <a:r>
              <a:rPr lang="en-US" dirty="0" err="1" smtClean="0"/>
              <a:t>Renren</a:t>
            </a:r>
            <a:r>
              <a:rPr lang="en-US" dirty="0" smtClean="0"/>
              <a:t>)</a:t>
            </a:r>
          </a:p>
          <a:p>
            <a:r>
              <a:rPr lang="en-US" dirty="0" smtClean="0"/>
              <a:t>Write(</a:t>
            </a:r>
            <a:r>
              <a:rPr lang="en-US" dirty="0" err="1" smtClean="0"/>
              <a:t>msg</a:t>
            </a:r>
            <a:r>
              <a:rPr lang="en-US" dirty="0" smtClean="0"/>
              <a:t>, </a:t>
            </a:r>
            <a:r>
              <a:rPr lang="en-US" dirty="0" err="1" smtClean="0"/>
              <a:t>SQLite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781800" y="2057400"/>
            <a:ext cx="914400" cy="838200"/>
            <a:chOff x="6248400" y="1447800"/>
            <a:chExt cx="914400" cy="838200"/>
          </a:xfrm>
        </p:grpSpPr>
        <p:grpSp>
          <p:nvGrpSpPr>
            <p:cNvPr id="4" name="Group 14"/>
            <p:cNvGrpSpPr/>
            <p:nvPr/>
          </p:nvGrpSpPr>
          <p:grpSpPr>
            <a:xfrm>
              <a:off x="6248400" y="1447800"/>
              <a:ext cx="914400" cy="838200"/>
              <a:chOff x="6248400" y="1447800"/>
              <a:chExt cx="914400" cy="838200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29400" y="1676400"/>
              <a:ext cx="4762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7"/>
          <p:cNvGrpSpPr/>
          <p:nvPr/>
        </p:nvGrpSpPr>
        <p:grpSpPr>
          <a:xfrm>
            <a:off x="8001000" y="2971800"/>
            <a:ext cx="914400" cy="838200"/>
            <a:chOff x="7620000" y="5181600"/>
            <a:chExt cx="914400" cy="838200"/>
          </a:xfrm>
        </p:grpSpPr>
        <p:grpSp>
          <p:nvGrpSpPr>
            <p:cNvPr id="9" name="Group 27"/>
            <p:cNvGrpSpPr/>
            <p:nvPr/>
          </p:nvGrpSpPr>
          <p:grpSpPr>
            <a:xfrm>
              <a:off x="7620000" y="5181600"/>
              <a:ext cx="914400" cy="838200"/>
              <a:chOff x="6248400" y="1447800"/>
              <a:chExt cx="914400" cy="8382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24800" y="54102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12"/>
          <p:cNvGrpSpPr/>
          <p:nvPr/>
        </p:nvGrpSpPr>
        <p:grpSpPr>
          <a:xfrm>
            <a:off x="5638800" y="2057400"/>
            <a:ext cx="914400" cy="838200"/>
            <a:chOff x="4800600" y="3352800"/>
            <a:chExt cx="914400" cy="838200"/>
          </a:xfrm>
        </p:grpSpPr>
        <p:grpSp>
          <p:nvGrpSpPr>
            <p:cNvPr id="14" name="Group 33"/>
            <p:cNvGrpSpPr/>
            <p:nvPr/>
          </p:nvGrpSpPr>
          <p:grpSpPr>
            <a:xfrm>
              <a:off x="4800600" y="3352800"/>
              <a:ext cx="914400" cy="838200"/>
              <a:chOff x="6248400" y="1447800"/>
              <a:chExt cx="914400" cy="83820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05400" y="3581400"/>
              <a:ext cx="533400" cy="537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" name="Group 17"/>
          <p:cNvGrpSpPr/>
          <p:nvPr/>
        </p:nvGrpSpPr>
        <p:grpSpPr>
          <a:xfrm>
            <a:off x="5638800" y="3048000"/>
            <a:ext cx="914400" cy="838200"/>
            <a:chOff x="6477000" y="2590800"/>
            <a:chExt cx="914400" cy="838200"/>
          </a:xfrm>
        </p:grpSpPr>
        <p:grpSp>
          <p:nvGrpSpPr>
            <p:cNvPr id="19" name="Group 21"/>
            <p:cNvGrpSpPr/>
            <p:nvPr/>
          </p:nvGrpSpPr>
          <p:grpSpPr>
            <a:xfrm>
              <a:off x="6477000" y="2590800"/>
              <a:ext cx="914400" cy="838200"/>
              <a:chOff x="6248400" y="1447800"/>
              <a:chExt cx="914400" cy="838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0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781800" y="28194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3" name="Group 22"/>
          <p:cNvGrpSpPr/>
          <p:nvPr/>
        </p:nvGrpSpPr>
        <p:grpSpPr>
          <a:xfrm>
            <a:off x="7924800" y="2057400"/>
            <a:ext cx="914400" cy="838200"/>
            <a:chOff x="7772400" y="3276600"/>
            <a:chExt cx="914400" cy="838200"/>
          </a:xfrm>
        </p:grpSpPr>
        <p:grpSp>
          <p:nvGrpSpPr>
            <p:cNvPr id="24" name="Group 23"/>
            <p:cNvGrpSpPr/>
            <p:nvPr/>
          </p:nvGrpSpPr>
          <p:grpSpPr>
            <a:xfrm>
              <a:off x="7772400" y="3276600"/>
              <a:ext cx="914400" cy="838200"/>
              <a:chOff x="6248400" y="1447800"/>
              <a:chExt cx="914400" cy="8382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077200" y="3505200"/>
              <a:ext cx="55245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8" name="Group 27"/>
          <p:cNvGrpSpPr/>
          <p:nvPr/>
        </p:nvGrpSpPr>
        <p:grpSpPr>
          <a:xfrm>
            <a:off x="6858000" y="3048000"/>
            <a:ext cx="914400" cy="838200"/>
            <a:chOff x="7391400" y="1447800"/>
            <a:chExt cx="914400" cy="838200"/>
          </a:xfrm>
        </p:grpSpPr>
        <p:grpSp>
          <p:nvGrpSpPr>
            <p:cNvPr id="29" name="Group 15"/>
            <p:cNvGrpSpPr/>
            <p:nvPr/>
          </p:nvGrpSpPr>
          <p:grpSpPr>
            <a:xfrm>
              <a:off x="7391400" y="1447800"/>
              <a:ext cx="914400" cy="838200"/>
              <a:chOff x="6248400" y="1447800"/>
              <a:chExt cx="914400" cy="8382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17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0" name="Picture 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696200" y="16764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3" name="Rounded Rectangle 32"/>
          <p:cNvSpPr/>
          <p:nvPr/>
        </p:nvSpPr>
        <p:spPr>
          <a:xfrm>
            <a:off x="2514600" y="51054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Platform</a:t>
            </a:r>
          </a:p>
        </p:txBody>
      </p:sp>
      <p:grpSp>
        <p:nvGrpSpPr>
          <p:cNvPr id="35" name="Group 33"/>
          <p:cNvGrpSpPr/>
          <p:nvPr/>
        </p:nvGrpSpPr>
        <p:grpSpPr>
          <a:xfrm>
            <a:off x="2514600" y="2438400"/>
            <a:ext cx="1828800" cy="1371600"/>
            <a:chOff x="6248400" y="1447800"/>
            <a:chExt cx="1524000" cy="685800"/>
          </a:xfrm>
        </p:grpSpPr>
        <p:sp>
          <p:nvSpPr>
            <p:cNvPr id="37" name="Rounded Rectangle 36"/>
            <p:cNvSpPr/>
            <p:nvPr/>
          </p:nvSpPr>
          <p:spPr>
            <a:xfrm>
              <a:off x="6248400" y="1600200"/>
              <a:ext cx="1524000" cy="533400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SNSBase</a:t>
              </a:r>
              <a:endParaRPr lang="en-US" dirty="0"/>
            </a:p>
          </p:txBody>
        </p:sp>
        <p:sp>
          <p:nvSpPr>
            <p:cNvPr id="38" name="Isosceles Triangle 37"/>
            <p:cNvSpPr/>
            <p:nvPr/>
          </p:nvSpPr>
          <p:spPr>
            <a:xfrm>
              <a:off x="6324600" y="1447800"/>
              <a:ext cx="228600" cy="457200"/>
            </a:xfrm>
            <a:prstGeom prst="triangle">
              <a:avLst/>
            </a:prstGeom>
            <a:ln>
              <a:solidFill>
                <a:srgbClr val="FF0000"/>
              </a:solidFill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638800" y="4002742"/>
            <a:ext cx="1143000" cy="874058"/>
            <a:chOff x="2743200" y="4495800"/>
            <a:chExt cx="2590800" cy="1981200"/>
          </a:xfrm>
        </p:grpSpPr>
        <p:grpSp>
          <p:nvGrpSpPr>
            <p:cNvPr id="40" name="Group 30"/>
            <p:cNvGrpSpPr/>
            <p:nvPr/>
          </p:nvGrpSpPr>
          <p:grpSpPr>
            <a:xfrm>
              <a:off x="2743200" y="4495800"/>
              <a:ext cx="2590800" cy="1981200"/>
              <a:chOff x="6248400" y="1447800"/>
              <a:chExt cx="914400" cy="838200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Picture 40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810000" y="5029200"/>
              <a:ext cx="1295400" cy="130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4" name="Rounded Rectangle 53"/>
          <p:cNvSpPr/>
          <p:nvPr/>
        </p:nvSpPr>
        <p:spPr>
          <a:xfrm>
            <a:off x="3810000" y="57150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3810000" y="63246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514600" y="63246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OAuth</a:t>
            </a:r>
            <a:endParaRPr lang="en-US" dirty="0" smtClean="0"/>
          </a:p>
        </p:txBody>
      </p:sp>
      <p:sp>
        <p:nvSpPr>
          <p:cNvPr id="57" name="Rounded Rectangle 56"/>
          <p:cNvSpPr/>
          <p:nvPr/>
        </p:nvSpPr>
        <p:spPr>
          <a:xfrm>
            <a:off x="2514600" y="57150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5105400" y="57150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Utility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3810000" y="51054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5105400" y="51054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Crypto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2514600" y="44196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</a:p>
        </p:txBody>
      </p:sp>
      <p:sp>
        <p:nvSpPr>
          <p:cNvPr id="62" name="Left Brace 61"/>
          <p:cNvSpPr/>
          <p:nvPr/>
        </p:nvSpPr>
        <p:spPr>
          <a:xfrm>
            <a:off x="1981200" y="5105400"/>
            <a:ext cx="381000" cy="16002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ight Arrow 62"/>
          <p:cNvSpPr/>
          <p:nvPr/>
        </p:nvSpPr>
        <p:spPr>
          <a:xfrm>
            <a:off x="4419600" y="3124200"/>
            <a:ext cx="1066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Derive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28600" y="56388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Physical</a:t>
            </a:r>
            <a:endParaRPr lang="en-US" sz="2400" dirty="0"/>
          </a:p>
        </p:txBody>
      </p:sp>
      <p:sp>
        <p:nvSpPr>
          <p:cNvPr id="65" name="Left Brace 64"/>
          <p:cNvSpPr/>
          <p:nvPr/>
        </p:nvSpPr>
        <p:spPr>
          <a:xfrm>
            <a:off x="1981200" y="2209800"/>
            <a:ext cx="381000" cy="27432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28600" y="32766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Interface</a:t>
            </a:r>
            <a:endParaRPr lang="en-US" sz="24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4419600" y="152400"/>
            <a:ext cx="1447800" cy="762000"/>
            <a:chOff x="4419600" y="152400"/>
            <a:chExt cx="1447800" cy="762000"/>
          </a:xfrm>
        </p:grpSpPr>
        <p:sp>
          <p:nvSpPr>
            <p:cNvPr id="91" name="Rounded Rectangle 90"/>
            <p:cNvSpPr/>
            <p:nvPr/>
          </p:nvSpPr>
          <p:spPr>
            <a:xfrm>
              <a:off x="4419600" y="152400"/>
              <a:ext cx="1447800" cy="762000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CLI</a:t>
              </a:r>
              <a:endParaRPr lang="en-US" dirty="0"/>
            </a:p>
          </p:txBody>
        </p:sp>
        <p:pic>
          <p:nvPicPr>
            <p:cNvPr id="23556" name="Picture 4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648200" y="2286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2" name="Left Brace 91"/>
          <p:cNvSpPr/>
          <p:nvPr/>
        </p:nvSpPr>
        <p:spPr>
          <a:xfrm>
            <a:off x="1981200" y="152400"/>
            <a:ext cx="381000" cy="18288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28600" y="8382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Application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6858000" y="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SNSAPI Framework</a:t>
            </a:r>
            <a:endParaRPr lang="en-US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2514600" y="990600"/>
            <a:ext cx="5334000" cy="990600"/>
            <a:chOff x="2514600" y="990600"/>
            <a:chExt cx="5334000" cy="990600"/>
          </a:xfrm>
        </p:grpSpPr>
        <p:sp>
          <p:nvSpPr>
            <p:cNvPr id="67" name="Oval 66"/>
            <p:cNvSpPr/>
            <p:nvPr/>
          </p:nvSpPr>
          <p:spPr>
            <a:xfrm>
              <a:off x="2590800" y="1219200"/>
              <a:ext cx="5257800" cy="76200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Pocket</a:t>
              </a:r>
            </a:p>
            <a:p>
              <a:pPr algn="ctr"/>
              <a:r>
                <a:rPr lang="en-US" dirty="0" smtClean="0"/>
                <a:t>……</a:t>
              </a: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514600" y="990600"/>
              <a:ext cx="685800" cy="609600"/>
              <a:chOff x="2514600" y="990600"/>
              <a:chExt cx="685800" cy="609600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C1</a:t>
                </a:r>
              </a:p>
            </p:txBody>
          </p:sp>
          <p:sp>
            <p:nvSpPr>
              <p:cNvPr id="70" name="Isosceles Triangle 69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3276600" y="990600"/>
              <a:ext cx="685800" cy="609600"/>
              <a:chOff x="2514600" y="990600"/>
              <a:chExt cx="685800" cy="60960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C2</a:t>
                </a:r>
                <a:endParaRPr lang="en-US" dirty="0" smtClean="0"/>
              </a:p>
            </p:txBody>
          </p:sp>
          <p:sp>
            <p:nvSpPr>
              <p:cNvPr id="97" name="Isosceles Triangle 96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038600" y="990600"/>
              <a:ext cx="685800" cy="609600"/>
              <a:chOff x="2514600" y="990600"/>
              <a:chExt cx="685800" cy="609600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C3</a:t>
                </a:r>
                <a:endParaRPr lang="en-US" dirty="0" smtClean="0"/>
              </a:p>
            </p:txBody>
          </p:sp>
          <p:sp>
            <p:nvSpPr>
              <p:cNvPr id="100" name="Isosceles Triangle 99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5638800" y="990600"/>
              <a:ext cx="685800" cy="609600"/>
              <a:chOff x="2514600" y="990600"/>
              <a:chExt cx="685800" cy="609600"/>
            </a:xfrm>
          </p:grpSpPr>
          <p:sp>
            <p:nvSpPr>
              <p:cNvPr id="102" name="Rounded Rectangle 101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C4</a:t>
                </a:r>
                <a:endParaRPr lang="en-US" dirty="0" smtClean="0"/>
              </a:p>
            </p:txBody>
          </p:sp>
          <p:sp>
            <p:nvSpPr>
              <p:cNvPr id="103" name="Isosceles Triangle 102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6400800" y="990600"/>
              <a:ext cx="685800" cy="609600"/>
              <a:chOff x="2514600" y="990600"/>
              <a:chExt cx="685800" cy="609600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C5</a:t>
                </a:r>
                <a:endParaRPr lang="en-US" dirty="0" smtClean="0"/>
              </a:p>
            </p:txBody>
          </p:sp>
          <p:sp>
            <p:nvSpPr>
              <p:cNvPr id="106" name="Isosceles Triangle 105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7162800" y="990600"/>
              <a:ext cx="685800" cy="609600"/>
              <a:chOff x="2514600" y="990600"/>
              <a:chExt cx="685800" cy="609600"/>
            </a:xfrm>
          </p:grpSpPr>
          <p:sp>
            <p:nvSpPr>
              <p:cNvPr id="108" name="Rounded Rectangle 107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C6</a:t>
                </a:r>
                <a:endParaRPr lang="en-US" dirty="0" smtClean="0"/>
              </a:p>
            </p:txBody>
          </p:sp>
          <p:sp>
            <p:nvSpPr>
              <p:cNvPr id="109" name="Isosceles Triangle 108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</p:grpSp>
      <p:sp>
        <p:nvSpPr>
          <p:cNvPr id="111" name="Line Callout 2 110"/>
          <p:cNvSpPr/>
          <p:nvPr/>
        </p:nvSpPr>
        <p:spPr>
          <a:xfrm>
            <a:off x="7086600" y="457200"/>
            <a:ext cx="1752600" cy="381000"/>
          </a:xfrm>
          <a:prstGeom prst="borderCallout2">
            <a:avLst>
              <a:gd name="adj1" fmla="val 46802"/>
              <a:gd name="adj2" fmla="val -202"/>
              <a:gd name="adj3" fmla="val 18750"/>
              <a:gd name="adj4" fmla="val -16667"/>
              <a:gd name="adj5" fmla="val 162371"/>
              <a:gd name="adj6" fmla="val -351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/>
      <p:bldP spid="65" grpId="0" animBg="1"/>
      <p:bldP spid="66" grpId="0"/>
      <p:bldP spid="92" grpId="0" animBg="1"/>
      <p:bldP spid="93" grpId="0"/>
      <p:bldP spid="1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 descr="W:\research\sns-router\report\pic\snscl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609600"/>
            <a:ext cx="7019925" cy="5667375"/>
          </a:xfrm>
          <a:prstGeom prst="rect">
            <a:avLst/>
          </a:prstGeom>
          <a:noFill/>
        </p:spPr>
      </p:pic>
      <p:grpSp>
        <p:nvGrpSpPr>
          <p:cNvPr id="12" name="Group 11"/>
          <p:cNvGrpSpPr/>
          <p:nvPr/>
        </p:nvGrpSpPr>
        <p:grpSpPr>
          <a:xfrm>
            <a:off x="0" y="1066800"/>
            <a:ext cx="3962400" cy="1371600"/>
            <a:chOff x="0" y="1066800"/>
            <a:chExt cx="3962400" cy="1371600"/>
          </a:xfrm>
        </p:grpSpPr>
        <p:sp>
          <p:nvSpPr>
            <p:cNvPr id="7" name="Line Callout 1 6"/>
            <p:cNvSpPr/>
            <p:nvPr/>
          </p:nvSpPr>
          <p:spPr>
            <a:xfrm>
              <a:off x="0" y="1752600"/>
              <a:ext cx="1905000" cy="685800"/>
            </a:xfrm>
            <a:prstGeom prst="borderCallout1">
              <a:avLst>
                <a:gd name="adj1" fmla="val -6891"/>
                <a:gd name="adj2" fmla="val 53206"/>
                <a:gd name="adj3" fmla="val -71432"/>
                <a:gd name="adj4" fmla="val 9451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list current loaded channels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28800" y="1066800"/>
              <a:ext cx="2133600" cy="304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3429000"/>
            <a:ext cx="6858000" cy="1066800"/>
            <a:chOff x="0" y="3429000"/>
            <a:chExt cx="6858000" cy="1066800"/>
          </a:xfrm>
        </p:grpSpPr>
        <p:sp>
          <p:nvSpPr>
            <p:cNvPr id="5" name="Line Callout 1 4"/>
            <p:cNvSpPr/>
            <p:nvPr/>
          </p:nvSpPr>
          <p:spPr>
            <a:xfrm>
              <a:off x="0" y="4114800"/>
              <a:ext cx="1828800" cy="381000"/>
            </a:xfrm>
            <a:prstGeom prst="borderCallout1">
              <a:avLst>
                <a:gd name="adj1" fmla="val -6891"/>
                <a:gd name="adj2" fmla="val 53206"/>
                <a:gd name="adj3" fmla="val -134680"/>
                <a:gd name="adj4" fmla="val 1001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read statuses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3429000"/>
              <a:ext cx="5029200" cy="304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0" y="4648200"/>
            <a:ext cx="7162800" cy="990600"/>
            <a:chOff x="0" y="4648200"/>
            <a:chExt cx="7162800" cy="990600"/>
          </a:xfrm>
        </p:grpSpPr>
        <p:sp>
          <p:nvSpPr>
            <p:cNvPr id="6" name="Line Callout 1 5"/>
            <p:cNvSpPr/>
            <p:nvPr/>
          </p:nvSpPr>
          <p:spPr>
            <a:xfrm>
              <a:off x="0" y="5257800"/>
              <a:ext cx="1828800" cy="381000"/>
            </a:xfrm>
            <a:prstGeom prst="borderCallout1">
              <a:avLst>
                <a:gd name="adj1" fmla="val -6891"/>
                <a:gd name="adj2" fmla="val 50001"/>
                <a:gd name="adj3" fmla="val -113141"/>
                <a:gd name="adj4" fmla="val 975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read statuses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28800" y="4648200"/>
              <a:ext cx="5334000" cy="304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6019800"/>
            <a:ext cx="5257800" cy="838200"/>
            <a:chOff x="0" y="6019800"/>
            <a:chExt cx="5257800" cy="838200"/>
          </a:xfrm>
        </p:grpSpPr>
        <p:sp>
          <p:nvSpPr>
            <p:cNvPr id="4" name="Line Callout 1 3"/>
            <p:cNvSpPr/>
            <p:nvPr/>
          </p:nvSpPr>
          <p:spPr>
            <a:xfrm>
              <a:off x="0" y="6477000"/>
              <a:ext cx="1828800" cy="381000"/>
            </a:xfrm>
            <a:prstGeom prst="borderCallout1">
              <a:avLst>
                <a:gd name="adj1" fmla="val -3814"/>
                <a:gd name="adj2" fmla="val 52565"/>
                <a:gd name="adj3" fmla="val -85449"/>
                <a:gd name="adj4" fmla="val 1014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update a status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28800" y="6019800"/>
              <a:ext cx="3429000" cy="304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086600" y="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snscli</a:t>
            </a:r>
            <a:r>
              <a:rPr lang="en-US" dirty="0" smtClean="0"/>
              <a:t> screenshot</a:t>
            </a:r>
            <a:endParaRPr lang="en-US" dirty="0"/>
          </a:p>
        </p:txBody>
      </p:sp>
      <p:sp>
        <p:nvSpPr>
          <p:cNvPr id="17" name="Explosion 1 16"/>
          <p:cNvSpPr/>
          <p:nvPr/>
        </p:nvSpPr>
        <p:spPr>
          <a:xfrm>
            <a:off x="4267200" y="381000"/>
            <a:ext cx="2133600" cy="12192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Python Functions</a:t>
            </a:r>
            <a:endParaRPr lang="en-US" dirty="0"/>
          </a:p>
        </p:txBody>
      </p:sp>
      <p:sp>
        <p:nvSpPr>
          <p:cNvPr id="18" name="Explosion 1 17"/>
          <p:cNvSpPr/>
          <p:nvPr/>
        </p:nvSpPr>
        <p:spPr>
          <a:xfrm>
            <a:off x="6248400" y="2362200"/>
            <a:ext cx="2133600" cy="12192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STDIN STDOUT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4114800"/>
            <a:ext cx="838200" cy="718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1905000" y="5257800"/>
            <a:ext cx="5334000" cy="990600"/>
            <a:chOff x="2514600" y="990600"/>
            <a:chExt cx="5334000" cy="990600"/>
          </a:xfrm>
        </p:grpSpPr>
        <p:sp>
          <p:nvSpPr>
            <p:cNvPr id="5" name="Oval 4"/>
            <p:cNvSpPr/>
            <p:nvPr/>
          </p:nvSpPr>
          <p:spPr>
            <a:xfrm>
              <a:off x="2590800" y="1219200"/>
              <a:ext cx="5257800" cy="76200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Pocket</a:t>
              </a:r>
            </a:p>
            <a:p>
              <a:pPr algn="ctr"/>
              <a:r>
                <a:rPr lang="en-US" dirty="0" smtClean="0"/>
                <a:t>……</a:t>
              </a:r>
            </a:p>
          </p:txBody>
        </p:sp>
        <p:grpSp>
          <p:nvGrpSpPr>
            <p:cNvPr id="6" name="Group 89"/>
            <p:cNvGrpSpPr/>
            <p:nvPr/>
          </p:nvGrpSpPr>
          <p:grpSpPr>
            <a:xfrm>
              <a:off x="2514600" y="990600"/>
              <a:ext cx="685800" cy="609600"/>
              <a:chOff x="2514600" y="990600"/>
              <a:chExt cx="685800" cy="60960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C1</a:t>
                </a:r>
                <a:endParaRPr lang="en-US" dirty="0" smtClean="0"/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7" name="Group 94"/>
            <p:cNvGrpSpPr/>
            <p:nvPr/>
          </p:nvGrpSpPr>
          <p:grpSpPr>
            <a:xfrm>
              <a:off x="3276600" y="990600"/>
              <a:ext cx="685800" cy="609600"/>
              <a:chOff x="2514600" y="990600"/>
              <a:chExt cx="685800" cy="60960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C2</a:t>
                </a:r>
                <a:endParaRPr lang="en-US" dirty="0" smtClean="0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8" name="Group 97"/>
            <p:cNvGrpSpPr/>
            <p:nvPr/>
          </p:nvGrpSpPr>
          <p:grpSpPr>
            <a:xfrm>
              <a:off x="4038600" y="990600"/>
              <a:ext cx="685800" cy="609600"/>
              <a:chOff x="2514600" y="990600"/>
              <a:chExt cx="685800" cy="609600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C3</a:t>
                </a:r>
                <a:endParaRPr lang="en-US" dirty="0" smtClean="0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9" name="Group 100"/>
            <p:cNvGrpSpPr/>
            <p:nvPr/>
          </p:nvGrpSpPr>
          <p:grpSpPr>
            <a:xfrm>
              <a:off x="5638800" y="990600"/>
              <a:ext cx="685800" cy="609600"/>
              <a:chOff x="2514600" y="990600"/>
              <a:chExt cx="685800" cy="60960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C4</a:t>
                </a:r>
                <a:endParaRPr lang="en-US" dirty="0" smtClean="0"/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10" name="Group 103"/>
            <p:cNvGrpSpPr/>
            <p:nvPr/>
          </p:nvGrpSpPr>
          <p:grpSpPr>
            <a:xfrm>
              <a:off x="6400800" y="990600"/>
              <a:ext cx="685800" cy="609600"/>
              <a:chOff x="2514600" y="990600"/>
              <a:chExt cx="685800" cy="6096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C5</a:t>
                </a:r>
                <a:endParaRPr lang="en-US" dirty="0" smtClean="0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11" name="Group 106"/>
            <p:cNvGrpSpPr/>
            <p:nvPr/>
          </p:nvGrpSpPr>
          <p:grpSpPr>
            <a:xfrm>
              <a:off x="7162800" y="990600"/>
              <a:ext cx="685800" cy="609600"/>
              <a:chOff x="2514600" y="990600"/>
              <a:chExt cx="685800" cy="60960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C6</a:t>
                </a:r>
                <a:endParaRPr lang="en-US" dirty="0" smtClean="0"/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</p:grpSp>
      <p:grpSp>
        <p:nvGrpSpPr>
          <p:cNvPr id="77" name="Group 76"/>
          <p:cNvGrpSpPr/>
          <p:nvPr/>
        </p:nvGrpSpPr>
        <p:grpSpPr>
          <a:xfrm>
            <a:off x="1990726" y="4474030"/>
            <a:ext cx="1971675" cy="783770"/>
            <a:chOff x="1990726" y="4474030"/>
            <a:chExt cx="1971675" cy="783770"/>
          </a:xfrm>
        </p:grpSpPr>
        <p:cxnSp>
          <p:nvCxnSpPr>
            <p:cNvPr id="35" name="Shape 34"/>
            <p:cNvCxnSpPr>
              <a:stCxn id="4" idx="1"/>
              <a:endCxn id="23" idx="0"/>
            </p:cNvCxnSpPr>
            <p:nvPr/>
          </p:nvCxnSpPr>
          <p:spPr>
            <a:xfrm rot="10800000" flipV="1">
              <a:off x="1990726" y="4474030"/>
              <a:ext cx="1971675" cy="78377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hape 35"/>
            <p:cNvCxnSpPr>
              <a:stCxn id="4" idx="1"/>
              <a:endCxn id="21" idx="0"/>
            </p:cNvCxnSpPr>
            <p:nvPr/>
          </p:nvCxnSpPr>
          <p:spPr>
            <a:xfrm rot="10800000" flipV="1">
              <a:off x="2752726" y="4474030"/>
              <a:ext cx="1209675" cy="78377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hape 38"/>
            <p:cNvCxnSpPr>
              <a:stCxn id="4" idx="1"/>
              <a:endCxn id="19" idx="0"/>
            </p:cNvCxnSpPr>
            <p:nvPr/>
          </p:nvCxnSpPr>
          <p:spPr>
            <a:xfrm rot="10800000" flipV="1">
              <a:off x="3514726" y="4474030"/>
              <a:ext cx="447675" cy="78377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800600" y="4474030"/>
            <a:ext cx="1838325" cy="783770"/>
            <a:chOff x="4800600" y="4474030"/>
            <a:chExt cx="1838325" cy="783770"/>
          </a:xfrm>
        </p:grpSpPr>
        <p:cxnSp>
          <p:nvCxnSpPr>
            <p:cNvPr id="42" name="Shape 41"/>
            <p:cNvCxnSpPr>
              <a:stCxn id="4" idx="3"/>
              <a:endCxn id="17" idx="0"/>
            </p:cNvCxnSpPr>
            <p:nvPr/>
          </p:nvCxnSpPr>
          <p:spPr>
            <a:xfrm>
              <a:off x="4800600" y="4474030"/>
              <a:ext cx="314325" cy="78377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hape 64"/>
            <p:cNvCxnSpPr>
              <a:stCxn id="4" idx="3"/>
              <a:endCxn id="15" idx="0"/>
            </p:cNvCxnSpPr>
            <p:nvPr/>
          </p:nvCxnSpPr>
          <p:spPr>
            <a:xfrm>
              <a:off x="4800600" y="4474030"/>
              <a:ext cx="1076325" cy="78377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hape 67"/>
            <p:cNvCxnSpPr>
              <a:stCxn id="4" idx="3"/>
              <a:endCxn id="13" idx="0"/>
            </p:cNvCxnSpPr>
            <p:nvPr/>
          </p:nvCxnSpPr>
          <p:spPr>
            <a:xfrm>
              <a:off x="4800600" y="4474030"/>
              <a:ext cx="1838325" cy="78377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smtClean="0"/>
              <a:t>Motivation -- </a:t>
            </a:r>
            <a:r>
              <a:rPr lang="en-US" dirty="0" err="1" smtClean="0"/>
              <a:t>SNSRouter</a:t>
            </a:r>
            <a:endParaRPr lang="en-US" dirty="0"/>
          </a:p>
        </p:txBody>
      </p:sp>
      <p:sp>
        <p:nvSpPr>
          <p:cNvPr id="72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828800"/>
          </a:xfrm>
        </p:spPr>
        <p:txBody>
          <a:bodyPr/>
          <a:lstStyle/>
          <a:p>
            <a:r>
              <a:rPr lang="en-US" dirty="0" smtClean="0"/>
              <a:t>Too </a:t>
            </a:r>
            <a:r>
              <a:rPr lang="en-US" dirty="0" smtClean="0"/>
              <a:t>m</a:t>
            </a:r>
            <a:r>
              <a:rPr lang="en-US" dirty="0" smtClean="0"/>
              <a:t>any </a:t>
            </a:r>
            <a:r>
              <a:rPr lang="en-US" dirty="0" smtClean="0"/>
              <a:t>m</a:t>
            </a:r>
            <a:r>
              <a:rPr lang="en-US" dirty="0" smtClean="0"/>
              <a:t>essages</a:t>
            </a:r>
          </a:p>
          <a:p>
            <a:r>
              <a:rPr lang="en-US" dirty="0" smtClean="0"/>
              <a:t>Different quality. </a:t>
            </a:r>
          </a:p>
          <a:p>
            <a:r>
              <a:rPr lang="en-US" dirty="0" smtClean="0"/>
              <a:t>Noise.</a:t>
            </a:r>
            <a:endParaRPr lang="en-US" dirty="0" smtClean="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276600"/>
            <a:ext cx="738295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W:\research\sns-router\report\pic\srfe_log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09650"/>
            <a:ext cx="3276600" cy="1809750"/>
          </a:xfrm>
          <a:prstGeom prst="rect">
            <a:avLst/>
          </a:prstGeom>
          <a:noFill/>
        </p:spPr>
      </p:pic>
      <p:grpSp>
        <p:nvGrpSpPr>
          <p:cNvPr id="6" name="Group 5"/>
          <p:cNvGrpSpPr/>
          <p:nvPr/>
        </p:nvGrpSpPr>
        <p:grpSpPr>
          <a:xfrm>
            <a:off x="1219200" y="457200"/>
            <a:ext cx="7800975" cy="6353175"/>
            <a:chOff x="1266825" y="152400"/>
            <a:chExt cx="7800975" cy="6353175"/>
          </a:xfrm>
        </p:grpSpPr>
        <p:pic>
          <p:nvPicPr>
            <p:cNvPr id="25604" name="Picture 4" descr="W:\research\sns-router\report\pic\srfe_ranked_timeline.png"/>
            <p:cNvPicPr>
              <a:picLocks noChangeAspect="1" noChangeArrowheads="1"/>
            </p:cNvPicPr>
            <p:nvPr/>
          </p:nvPicPr>
          <p:blipFill>
            <a:blip r:embed="rId3" cstate="print"/>
            <a:srcRect b="3473"/>
            <a:stretch>
              <a:fillRect/>
            </a:stretch>
          </p:blipFill>
          <p:spPr bwMode="auto">
            <a:xfrm>
              <a:off x="1266825" y="152400"/>
              <a:ext cx="7800975" cy="6353175"/>
            </a:xfrm>
            <a:prstGeom prst="rect">
              <a:avLst/>
            </a:prstGeom>
            <a:noFill/>
          </p:spPr>
        </p:pic>
        <p:sp>
          <p:nvSpPr>
            <p:cNvPr id="5" name="Explosion 1 4"/>
            <p:cNvSpPr/>
            <p:nvPr/>
          </p:nvSpPr>
          <p:spPr>
            <a:xfrm>
              <a:off x="4876800" y="533400"/>
              <a:ext cx="3124200" cy="762000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Ranked !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62000" y="552450"/>
            <a:ext cx="7791450" cy="6076950"/>
            <a:chOff x="609600" y="533400"/>
            <a:chExt cx="7791450" cy="6076950"/>
          </a:xfrm>
        </p:grpSpPr>
        <p:pic>
          <p:nvPicPr>
            <p:cNvPr id="25603" name="Picture 3" descr="W:\research\sns-router\report\pic\srfe_home_timelin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" y="533400"/>
              <a:ext cx="7791450" cy="6076950"/>
            </a:xfrm>
            <a:prstGeom prst="rect">
              <a:avLst/>
            </a:prstGeom>
            <a:noFill/>
          </p:spPr>
        </p:pic>
        <p:sp>
          <p:nvSpPr>
            <p:cNvPr id="7" name="Explosion 1 6"/>
            <p:cNvSpPr/>
            <p:nvPr/>
          </p:nvSpPr>
          <p:spPr>
            <a:xfrm>
              <a:off x="5486400" y="762000"/>
              <a:ext cx="2514600" cy="914400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Original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257800" y="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SNSRouter</a:t>
            </a:r>
            <a:r>
              <a:rPr lang="en-US" dirty="0" smtClean="0"/>
              <a:t> Frontend Screenshot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Extracted k-D features for N messages: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combination yields a score: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score y should capture user preference.</a:t>
            </a:r>
          </a:p>
          <a:p>
            <a:r>
              <a:rPr lang="en-US" dirty="0" smtClean="0"/>
              <a:t>Sort messages by y.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81200" y="2362200"/>
          <a:ext cx="4648200" cy="767963"/>
        </p:xfrm>
        <a:graphic>
          <a:graphicData uri="http://schemas.openxmlformats.org/presentationml/2006/ole">
            <p:oleObj spid="_x0000_s5121" name="Equation" r:id="rId3" imgW="1460160" imgH="2412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16313" y="3946525"/>
          <a:ext cx="1576387" cy="647700"/>
        </p:xfrm>
        <a:graphic>
          <a:graphicData uri="http://schemas.openxmlformats.org/presentationml/2006/ole">
            <p:oleObj spid="_x0000_s5122" name="Equation" r:id="rId4" imgW="495000" imgH="203040" progId="Equation.3">
              <p:embed/>
            </p:oleObj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191000" y="4876800"/>
            <a:ext cx="4267200" cy="1524000"/>
            <a:chOff x="4191000" y="4876800"/>
            <a:chExt cx="4267200" cy="1524000"/>
          </a:xfrm>
        </p:grpSpPr>
        <p:sp>
          <p:nvSpPr>
            <p:cNvPr id="6" name="Rectangle 5"/>
            <p:cNvSpPr/>
            <p:nvPr/>
          </p:nvSpPr>
          <p:spPr>
            <a:xfrm>
              <a:off x="4191000" y="4876800"/>
              <a:ext cx="4267200" cy="6096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ular Callout 6"/>
            <p:cNvSpPr/>
            <p:nvPr/>
          </p:nvSpPr>
          <p:spPr>
            <a:xfrm>
              <a:off x="7086600" y="5867400"/>
              <a:ext cx="1219200" cy="533400"/>
            </a:xfrm>
            <a:prstGeom prst="wedgeRectCallout">
              <a:avLst>
                <a:gd name="adj1" fmla="val -78301"/>
                <a:gd name="adj2" fmla="val -11817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HOW?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Induction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6172200" y="1524000"/>
            <a:ext cx="1752600" cy="457200"/>
            <a:chOff x="5791200" y="1143000"/>
            <a:chExt cx="1752600" cy="457200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5791200" y="1600200"/>
              <a:ext cx="1752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791200" y="11430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 Specified</a:t>
              </a:r>
              <a:endParaRPr lang="en-US" dirty="0"/>
            </a:p>
          </p:txBody>
        </p:sp>
      </p:grpSp>
      <p:cxnSp>
        <p:nvCxnSpPr>
          <p:cNvPr id="46" name="Shape 45"/>
          <p:cNvCxnSpPr>
            <a:stCxn id="4" idx="2"/>
            <a:endCxn id="7" idx="2"/>
          </p:cNvCxnSpPr>
          <p:nvPr/>
        </p:nvCxnSpPr>
        <p:spPr>
          <a:xfrm rot="10800000" flipH="1" flipV="1">
            <a:off x="762000" y="1638300"/>
            <a:ext cx="152400" cy="1828800"/>
          </a:xfrm>
          <a:prstGeom prst="bentConnector3">
            <a:avLst>
              <a:gd name="adj1" fmla="val -359639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762000" y="1447800"/>
            <a:ext cx="4191000" cy="4343400"/>
            <a:chOff x="762000" y="1447800"/>
            <a:chExt cx="4191000" cy="4343400"/>
          </a:xfrm>
        </p:grpSpPr>
        <p:sp>
          <p:nvSpPr>
            <p:cNvPr id="3" name="Oval 2"/>
            <p:cNvSpPr/>
            <p:nvPr/>
          </p:nvSpPr>
          <p:spPr>
            <a:xfrm>
              <a:off x="1981200" y="2438400"/>
              <a:ext cx="10668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mark</a:t>
              </a:r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762000" y="1447800"/>
              <a:ext cx="10668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gold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981200" y="1447800"/>
              <a:ext cx="10668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silver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1447800"/>
              <a:ext cx="12954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bronze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914400" y="3276600"/>
              <a:ext cx="10668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news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95600" y="3276600"/>
              <a:ext cx="20574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interesting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057400" y="4343400"/>
              <a:ext cx="1066800" cy="38100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null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914400" y="5410200"/>
              <a:ext cx="18288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nonsense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895600" y="5410200"/>
              <a:ext cx="10668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shit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4" idx="4"/>
              <a:endCxn id="3" idx="0"/>
            </p:cNvCxnSpPr>
            <p:nvPr/>
          </p:nvCxnSpPr>
          <p:spPr>
            <a:xfrm>
              <a:off x="1295400" y="1828800"/>
              <a:ext cx="12192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4"/>
              <a:endCxn id="3" idx="0"/>
            </p:cNvCxnSpPr>
            <p:nvPr/>
          </p:nvCxnSpPr>
          <p:spPr>
            <a:xfrm>
              <a:off x="2514600" y="1828800"/>
              <a:ext cx="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4"/>
              <a:endCxn id="3" idx="0"/>
            </p:cNvCxnSpPr>
            <p:nvPr/>
          </p:nvCxnSpPr>
          <p:spPr>
            <a:xfrm flipH="1">
              <a:off x="2514600" y="1828800"/>
              <a:ext cx="13335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3" idx="4"/>
              <a:endCxn id="7" idx="0"/>
            </p:cNvCxnSpPr>
            <p:nvPr/>
          </p:nvCxnSpPr>
          <p:spPr>
            <a:xfrm flipH="1">
              <a:off x="1447800" y="2819400"/>
              <a:ext cx="1066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3" idx="4"/>
              <a:endCxn id="8" idx="0"/>
            </p:cNvCxnSpPr>
            <p:nvPr/>
          </p:nvCxnSpPr>
          <p:spPr>
            <a:xfrm>
              <a:off x="2514600" y="2819400"/>
              <a:ext cx="14097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4"/>
              <a:endCxn id="9" idx="0"/>
            </p:cNvCxnSpPr>
            <p:nvPr/>
          </p:nvCxnSpPr>
          <p:spPr>
            <a:xfrm>
              <a:off x="1447800" y="3657600"/>
              <a:ext cx="11430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8" idx="4"/>
              <a:endCxn id="9" idx="0"/>
            </p:cNvCxnSpPr>
            <p:nvPr/>
          </p:nvCxnSpPr>
          <p:spPr>
            <a:xfrm flipH="1">
              <a:off x="2590800" y="3657600"/>
              <a:ext cx="13335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9" idx="4"/>
              <a:endCxn id="10" idx="0"/>
            </p:cNvCxnSpPr>
            <p:nvPr/>
          </p:nvCxnSpPr>
          <p:spPr>
            <a:xfrm flipH="1">
              <a:off x="1828800" y="4724400"/>
              <a:ext cx="7620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9" idx="4"/>
              <a:endCxn id="11" idx="0"/>
            </p:cNvCxnSpPr>
            <p:nvPr/>
          </p:nvCxnSpPr>
          <p:spPr>
            <a:xfrm>
              <a:off x="2590800" y="4724400"/>
              <a:ext cx="8382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8" name="Shape 45"/>
          <p:cNvCxnSpPr>
            <a:stCxn id="3" idx="2"/>
            <a:endCxn id="10" idx="2"/>
          </p:cNvCxnSpPr>
          <p:nvPr/>
        </p:nvCxnSpPr>
        <p:spPr>
          <a:xfrm rot="10800000" flipV="1">
            <a:off x="914400" y="2628900"/>
            <a:ext cx="1066800" cy="2971800"/>
          </a:xfrm>
          <a:prstGeom prst="bentConnector3">
            <a:avLst>
              <a:gd name="adj1" fmla="val 132789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172200" y="2286000"/>
            <a:ext cx="1752600" cy="609600"/>
            <a:chOff x="5791200" y="1905000"/>
            <a:chExt cx="1752600" cy="609600"/>
          </a:xfrm>
        </p:grpSpPr>
        <p:cxnSp>
          <p:nvCxnSpPr>
            <p:cNvPr id="51" name="Shape 45"/>
            <p:cNvCxnSpPr/>
            <p:nvPr/>
          </p:nvCxnSpPr>
          <p:spPr>
            <a:xfrm flipV="1">
              <a:off x="5791200" y="2362200"/>
              <a:ext cx="17526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791200" y="19050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Graph Induced</a:t>
              </a:r>
              <a:endParaRPr lang="en-US" dirty="0"/>
            </a:p>
          </p:txBody>
        </p:sp>
      </p:grpSp>
      <p:sp>
        <p:nvSpPr>
          <p:cNvPr id="65" name="Explosion 1 64"/>
          <p:cNvSpPr/>
          <p:nvPr/>
        </p:nvSpPr>
        <p:spPr>
          <a:xfrm>
            <a:off x="4953000" y="3810000"/>
            <a:ext cx="3505200" cy="1676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e.g. </a:t>
            </a:r>
            <a:endParaRPr lang="en-US" dirty="0" smtClean="0"/>
          </a:p>
          <a:p>
            <a:r>
              <a:rPr lang="en-US" dirty="0" smtClean="0"/>
              <a:t>Floyd </a:t>
            </a:r>
            <a:r>
              <a:rPr lang="en-US" dirty="0" smtClean="0"/>
              <a:t>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598</TotalTime>
  <Words>767</Words>
  <Application>Microsoft Office PowerPoint</Application>
  <PresentationFormat>On-screen Show (4:3)</PresentationFormat>
  <Paragraphs>238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Technic</vt:lpstr>
      <vt:lpstr>Microsoft Equation 3.0</vt:lpstr>
      <vt:lpstr>A Framework for Intelligent Message Routing on SNS</vt:lpstr>
      <vt:lpstr>Slide 2</vt:lpstr>
      <vt:lpstr>Motivation -- SNSAPI</vt:lpstr>
      <vt:lpstr>Slide 4</vt:lpstr>
      <vt:lpstr>Slide 5</vt:lpstr>
      <vt:lpstr>Motivation -- SNSRouter</vt:lpstr>
      <vt:lpstr>Slide 7</vt:lpstr>
      <vt:lpstr>Formulation</vt:lpstr>
      <vt:lpstr>Graph Induction</vt:lpstr>
      <vt:lpstr>Formulation</vt:lpstr>
      <vt:lpstr>Re-formulation</vt:lpstr>
      <vt:lpstr>Training</vt:lpstr>
      <vt:lpstr>Evaluation</vt:lpstr>
      <vt:lpstr>Result – Basic Statistics</vt:lpstr>
      <vt:lpstr>Result – Training</vt:lpstr>
      <vt:lpstr>Add a new feature</vt:lpstr>
      <vt:lpstr>Slide 17</vt:lpstr>
      <vt:lpstr>Project Output</vt:lpstr>
      <vt:lpstr>Reference</vt:lpstr>
      <vt:lpstr>Thanks</vt:lpstr>
      <vt:lpstr>Features</vt:lpstr>
      <vt:lpstr>Future Works -- System</vt:lpstr>
      <vt:lpstr>Future Works -- Algorithm</vt:lpstr>
      <vt:lpstr>Why not classification?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Framework for Intelligent Message Routing</dc:title>
  <dc:creator/>
  <cp:lastModifiedBy>plhu</cp:lastModifiedBy>
  <cp:revision>347</cp:revision>
  <dcterms:created xsi:type="dcterms:W3CDTF">2006-08-16T00:00:00Z</dcterms:created>
  <dcterms:modified xsi:type="dcterms:W3CDTF">2012-12-03T09:38:03Z</dcterms:modified>
</cp:coreProperties>
</file>