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9"/>
  </p:notesMasterIdLst>
  <p:sldIdLst>
    <p:sldId id="256" r:id="rId2"/>
    <p:sldId id="258" r:id="rId3"/>
    <p:sldId id="264" r:id="rId4"/>
    <p:sldId id="265" r:id="rId5"/>
    <p:sldId id="266" r:id="rId6"/>
    <p:sldId id="259" r:id="rId7"/>
    <p:sldId id="267" r:id="rId8"/>
    <p:sldId id="280" r:id="rId9"/>
    <p:sldId id="281" r:id="rId10"/>
    <p:sldId id="261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60" r:id="rId19"/>
    <p:sldId id="257" r:id="rId20"/>
    <p:sldId id="263" r:id="rId21"/>
    <p:sldId id="273" r:id="rId22"/>
    <p:sldId id="274" r:id="rId23"/>
    <p:sldId id="262" r:id="rId24"/>
    <p:sldId id="282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5" autoAdjust="0"/>
    <p:restoredTop sz="94660"/>
  </p:normalViewPr>
  <p:slideViewPr>
    <p:cSldViewPr>
      <p:cViewPr varScale="1">
        <p:scale>
          <a:sx n="80" d="100"/>
          <a:sy n="80" d="100"/>
        </p:scale>
        <p:origin x="-108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75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53E6-0DE3-42C8-ACC7-B067ECAD855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0C13-876E-4FEB-B90E-01020829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pili/snsapi/" TargetMode="External"/><Relationship Id="rId2" Type="http://schemas.openxmlformats.org/officeDocument/2006/relationships/hyperlink" Target="https://snsapi.ie.cuhk.edu.h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pes.yahoo.com/pipes/" TargetMode="External"/><Relationship Id="rId5" Type="http://schemas.openxmlformats.org/officeDocument/2006/relationships/hyperlink" Target="https://ifttt.com/" TargetMode="External"/><Relationship Id="rId4" Type="http://schemas.openxmlformats.org/officeDocument/2006/relationships/hyperlink" Target="https://github.com/hupili/sns-route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 Framework for Intelligent Message Routing on SNS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Pili</a:t>
            </a:r>
            <a:endParaRPr lang="en-US" sz="3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Dec 4,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hupili [at] </a:t>
            </a:r>
            <a:r>
              <a:rPr lang="en-US" dirty="0" err="1" smtClean="0"/>
              <a:t>ie</a:t>
            </a:r>
            <a:r>
              <a:rPr lang="en-US" dirty="0" smtClean="0"/>
              <a:t> [dot] </a:t>
            </a:r>
            <a:r>
              <a:rPr lang="en-US" dirty="0" err="1" smtClean="0"/>
              <a:t>cuhk</a:t>
            </a:r>
            <a:r>
              <a:rPr lang="en-US" dirty="0" smtClean="0"/>
              <a:t> [dot] </a:t>
            </a:r>
            <a:r>
              <a:rPr lang="en-US" dirty="0" err="1" smtClean="0"/>
              <a:t>edu</a:t>
            </a:r>
            <a:r>
              <a:rPr lang="en-US" dirty="0" smtClean="0"/>
              <a:t> [dot] </a:t>
            </a:r>
            <a:r>
              <a:rPr lang="en-US" dirty="0" err="1" smtClean="0"/>
              <a:t>hk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Extracted k-D features for N messages: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combination yields a score: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score y should capture user preference.</a:t>
            </a:r>
          </a:p>
          <a:p>
            <a:r>
              <a:rPr lang="en-US" dirty="0" smtClean="0"/>
              <a:t>Sort messages by y.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2362200"/>
          <a:ext cx="4648200" cy="767963"/>
        </p:xfrm>
        <a:graphic>
          <a:graphicData uri="http://schemas.openxmlformats.org/presentationml/2006/ole">
            <p:oleObj spid="_x0000_s5121" name="Equation" r:id="rId3" imgW="1460160" imgH="241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16313" y="3946525"/>
          <a:ext cx="1576387" cy="647700"/>
        </p:xfrm>
        <a:graphic>
          <a:graphicData uri="http://schemas.openxmlformats.org/presentationml/2006/ole">
            <p:oleObj spid="_x0000_s5122" name="Equation" r:id="rId4" imgW="495000" imgH="203040" progId="Equation.3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191000" y="4876800"/>
            <a:ext cx="4267200" cy="1524000"/>
            <a:chOff x="4191000" y="4876800"/>
            <a:chExt cx="4267200" cy="1524000"/>
          </a:xfrm>
        </p:grpSpPr>
        <p:sp>
          <p:nvSpPr>
            <p:cNvPr id="6" name="Rectangle 5"/>
            <p:cNvSpPr/>
            <p:nvPr/>
          </p:nvSpPr>
          <p:spPr>
            <a:xfrm>
              <a:off x="4191000" y="4876800"/>
              <a:ext cx="42672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7086600" y="5867400"/>
              <a:ext cx="1219200" cy="533400"/>
            </a:xfrm>
            <a:prstGeom prst="wedgeRectCallout">
              <a:avLst>
                <a:gd name="adj1" fmla="val -78301"/>
                <a:gd name="adj2" fmla="val -1181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Induction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172200" y="1524000"/>
            <a:ext cx="1752600" cy="457200"/>
            <a:chOff x="5791200" y="1143000"/>
            <a:chExt cx="1752600" cy="4572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91200" y="16002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91200" y="1143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Specified</a:t>
              </a:r>
              <a:endParaRPr lang="en-US" dirty="0"/>
            </a:p>
          </p:txBody>
        </p:sp>
      </p:grpSp>
      <p:cxnSp>
        <p:nvCxnSpPr>
          <p:cNvPr id="46" name="Shape 45"/>
          <p:cNvCxnSpPr>
            <a:stCxn id="4" idx="2"/>
            <a:endCxn id="7" idx="2"/>
          </p:cNvCxnSpPr>
          <p:nvPr/>
        </p:nvCxnSpPr>
        <p:spPr>
          <a:xfrm rot="10800000" flipH="1" flipV="1">
            <a:off x="762000" y="1638300"/>
            <a:ext cx="152400" cy="1828800"/>
          </a:xfrm>
          <a:prstGeom prst="bentConnector3">
            <a:avLst>
              <a:gd name="adj1" fmla="val -35963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62000" y="1447800"/>
            <a:ext cx="4191000" cy="4343400"/>
            <a:chOff x="762000" y="1447800"/>
            <a:chExt cx="4191000" cy="4343400"/>
          </a:xfrm>
        </p:grpSpPr>
        <p:sp>
          <p:nvSpPr>
            <p:cNvPr id="3" name="Oval 2"/>
            <p:cNvSpPr/>
            <p:nvPr/>
          </p:nvSpPr>
          <p:spPr>
            <a:xfrm>
              <a:off x="1981200" y="24384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762000" y="14478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gold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981200" y="14478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silver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1447800"/>
              <a:ext cx="1295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bronze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32766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76600"/>
              <a:ext cx="2057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interesting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4343400"/>
              <a:ext cx="1066800" cy="381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14400" y="5410200"/>
              <a:ext cx="1828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nonsense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895600" y="54102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4"/>
              <a:endCxn id="3" idx="0"/>
            </p:cNvCxnSpPr>
            <p:nvPr/>
          </p:nvCxnSpPr>
          <p:spPr>
            <a:xfrm>
              <a:off x="1295400" y="1828800"/>
              <a:ext cx="12192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3" idx="0"/>
            </p:cNvCxnSpPr>
            <p:nvPr/>
          </p:nvCxnSpPr>
          <p:spPr>
            <a:xfrm>
              <a:off x="2514600" y="18288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3" idx="0"/>
            </p:cNvCxnSpPr>
            <p:nvPr/>
          </p:nvCxnSpPr>
          <p:spPr>
            <a:xfrm flipH="1">
              <a:off x="2514600" y="1828800"/>
              <a:ext cx="13335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4"/>
              <a:endCxn id="7" idx="0"/>
            </p:cNvCxnSpPr>
            <p:nvPr/>
          </p:nvCxnSpPr>
          <p:spPr>
            <a:xfrm flipH="1">
              <a:off x="1447800" y="2819400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4"/>
              <a:endCxn id="8" idx="0"/>
            </p:cNvCxnSpPr>
            <p:nvPr/>
          </p:nvCxnSpPr>
          <p:spPr>
            <a:xfrm>
              <a:off x="2514600" y="2819400"/>
              <a:ext cx="14097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4"/>
              <a:endCxn id="9" idx="0"/>
            </p:cNvCxnSpPr>
            <p:nvPr/>
          </p:nvCxnSpPr>
          <p:spPr>
            <a:xfrm>
              <a:off x="1447800" y="3657600"/>
              <a:ext cx="1143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4"/>
              <a:endCxn id="9" idx="0"/>
            </p:cNvCxnSpPr>
            <p:nvPr/>
          </p:nvCxnSpPr>
          <p:spPr>
            <a:xfrm flipH="1">
              <a:off x="2590800" y="3657600"/>
              <a:ext cx="13335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4"/>
              <a:endCxn id="10" idx="0"/>
            </p:cNvCxnSpPr>
            <p:nvPr/>
          </p:nvCxnSpPr>
          <p:spPr>
            <a:xfrm flipH="1">
              <a:off x="1828800" y="47244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4"/>
              <a:endCxn id="11" idx="0"/>
            </p:cNvCxnSpPr>
            <p:nvPr/>
          </p:nvCxnSpPr>
          <p:spPr>
            <a:xfrm>
              <a:off x="2590800" y="4724400"/>
              <a:ext cx="838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hape 45"/>
          <p:cNvCxnSpPr>
            <a:stCxn id="3" idx="2"/>
            <a:endCxn id="10" idx="2"/>
          </p:cNvCxnSpPr>
          <p:nvPr/>
        </p:nvCxnSpPr>
        <p:spPr>
          <a:xfrm rot="10800000" flipV="1">
            <a:off x="914400" y="2628900"/>
            <a:ext cx="1066800" cy="2971800"/>
          </a:xfrm>
          <a:prstGeom prst="bentConnector3">
            <a:avLst>
              <a:gd name="adj1" fmla="val 13278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172200" y="2286000"/>
            <a:ext cx="1752600" cy="609600"/>
            <a:chOff x="5791200" y="1905000"/>
            <a:chExt cx="1752600" cy="609600"/>
          </a:xfrm>
        </p:grpSpPr>
        <p:cxnSp>
          <p:nvCxnSpPr>
            <p:cNvPr id="51" name="Shape 45"/>
            <p:cNvCxnSpPr/>
            <p:nvPr/>
          </p:nvCxnSpPr>
          <p:spPr>
            <a:xfrm flipV="1">
              <a:off x="5791200" y="2362200"/>
              <a:ext cx="17526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791200" y="1905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Graph Induced</a:t>
              </a:r>
              <a:endParaRPr lang="en-US" dirty="0"/>
            </a:p>
          </p:txBody>
        </p:sp>
      </p:grpSp>
      <p:sp>
        <p:nvSpPr>
          <p:cNvPr id="65" name="Explosion 1 64"/>
          <p:cNvSpPr/>
          <p:nvPr/>
        </p:nvSpPr>
        <p:spPr>
          <a:xfrm>
            <a:off x="4953000" y="3810000"/>
            <a:ext cx="3505200" cy="1676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e.g. </a:t>
            </a:r>
          </a:p>
          <a:p>
            <a:r>
              <a:rPr lang="en-US" dirty="0" smtClean="0"/>
              <a:t>Floyd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Induced preference graph: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 with preference constraint: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200" y="2362200"/>
          <a:ext cx="2465387" cy="647700"/>
        </p:xfrm>
        <a:graphic>
          <a:graphicData uri="http://schemas.openxmlformats.org/presentationml/2006/ole">
            <p:oleObj spid="_x0000_s26626" name="Equation" r:id="rId3" imgW="774360" imgH="203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3790950"/>
          <a:ext cx="4446587" cy="1619250"/>
        </p:xfrm>
        <a:graphic>
          <a:graphicData uri="http://schemas.openxmlformats.org/presentationml/2006/ole">
            <p:oleObj spid="_x0000_s26627" name="Equation" r:id="rId4" imgW="1396800" imgH="507960" progId="Equation.3">
              <p:embed/>
            </p:oleObj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3429000" y="5638800"/>
            <a:ext cx="4267200" cy="533400"/>
          </a:xfrm>
          <a:prstGeom prst="wedgeRectCallout">
            <a:avLst>
              <a:gd name="adj1" fmla="val -39195"/>
              <a:gd name="adj2" fmla="val -11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Rank Preserving Regression (RPR)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550223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RPR is my temporary term. If you know somebody has already done this, please kindly inform me.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Existing solvers?</a:t>
            </a:r>
          </a:p>
          <a:p>
            <a:pPr lvl="1"/>
            <a:r>
              <a:rPr lang="en-US" dirty="0" smtClean="0"/>
              <a:t>Ordinal regression?</a:t>
            </a:r>
          </a:p>
          <a:p>
            <a:pPr lvl="1"/>
            <a:r>
              <a:rPr lang="en-US" dirty="0" smtClean="0"/>
              <a:t>Isotonic regression?</a:t>
            </a:r>
          </a:p>
          <a:p>
            <a:r>
              <a:rPr lang="en-US" dirty="0" smtClean="0"/>
              <a:t>Constraint as objective: (indicator function)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Approximation by Sigmoid:</a:t>
            </a:r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82750" y="3733800"/>
          <a:ext cx="5578475" cy="890588"/>
        </p:xfrm>
        <a:graphic>
          <a:graphicData uri="http://schemas.openxmlformats.org/presentationml/2006/ole">
            <p:oleObj spid="_x0000_s27651" name="Equation" r:id="rId3" imgW="1752480" imgH="2793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" y="5334000"/>
          <a:ext cx="8488363" cy="890588"/>
        </p:xfrm>
        <a:graphic>
          <a:graphicData uri="http://schemas.openxmlformats.org/presentationml/2006/ole">
            <p:oleObj spid="_x0000_s27652" name="Equation" r:id="rId4" imgW="26668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Gradient Descent: (S short for Sigmoid)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Observation: </a:t>
            </a:r>
            <a:r>
              <a:rPr lang="en-US" dirty="0" smtClean="0"/>
              <a:t>full gradient is the summation </a:t>
            </a:r>
            <a:r>
              <a:rPr lang="en-US" dirty="0" smtClean="0"/>
              <a:t>of per pair partial </a:t>
            </a:r>
            <a:r>
              <a:rPr lang="en-US" dirty="0" smtClean="0"/>
              <a:t>gradient</a:t>
            </a:r>
            <a:endParaRPr lang="en-US" dirty="0" smtClean="0"/>
          </a:p>
          <a:p>
            <a:r>
              <a:rPr lang="en-US" dirty="0" smtClean="0"/>
              <a:t>Stochastic Gradient </a:t>
            </a:r>
            <a:r>
              <a:rPr lang="en-US" dirty="0" smtClean="0"/>
              <a:t>Descent (SGD) </a:t>
            </a:r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2362200"/>
          <a:ext cx="8204200" cy="1700212"/>
        </p:xfrm>
        <a:graphic>
          <a:graphicData uri="http://schemas.openxmlformats.org/presentationml/2006/ole">
            <p:oleObj spid="_x0000_s28675" name="Equation" r:id="rId3" imgW="257796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Kendall’s tau correlation coefficient: (modified version for our problem)</a:t>
            </a:r>
          </a:p>
          <a:p>
            <a:endParaRPr lang="en-US" dirty="0"/>
          </a:p>
        </p:txBody>
      </p:sp>
      <p:graphicFrame>
        <p:nvGraphicFramePr>
          <p:cNvPr id="29698" name="Object 1"/>
          <p:cNvGraphicFramePr>
            <a:graphicFrameLocks noChangeAspect="1"/>
          </p:cNvGraphicFramePr>
          <p:nvPr/>
        </p:nvGraphicFramePr>
        <p:xfrm>
          <a:off x="457200" y="2895600"/>
          <a:ext cx="8207375" cy="1539875"/>
        </p:xfrm>
        <a:graphic>
          <a:graphicData uri="http://schemas.openxmlformats.org/presentationml/2006/ole">
            <p:oleObj spid="_x0000_s29698" name="Equation" r:id="rId3" imgW="2577960" imgH="482400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81000" y="2743200"/>
            <a:ext cx="4495800" cy="2895600"/>
            <a:chOff x="381000" y="2743200"/>
            <a:chExt cx="4495800" cy="2895600"/>
          </a:xfrm>
        </p:grpSpPr>
        <p:sp>
          <p:nvSpPr>
            <p:cNvPr id="5" name="Rectangular Callout 4"/>
            <p:cNvSpPr/>
            <p:nvPr/>
          </p:nvSpPr>
          <p:spPr>
            <a:xfrm>
              <a:off x="381000" y="4953000"/>
              <a:ext cx="2209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correct pairs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1600" y="2743200"/>
            <a:ext cx="3581400" cy="2895600"/>
            <a:chOff x="5181600" y="2743200"/>
            <a:chExt cx="3581400" cy="2895600"/>
          </a:xfrm>
        </p:grpSpPr>
        <p:sp>
          <p:nvSpPr>
            <p:cNvPr id="6" name="Rectangular Callout 5"/>
            <p:cNvSpPr/>
            <p:nvPr/>
          </p:nvSpPr>
          <p:spPr>
            <a:xfrm>
              <a:off x="5867400" y="4953000"/>
              <a:ext cx="2590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incorrect pairs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6600" y="3810000"/>
            <a:ext cx="2438400" cy="2362200"/>
            <a:chOff x="3276600" y="3810000"/>
            <a:chExt cx="2438400" cy="2362200"/>
          </a:xfrm>
        </p:grpSpPr>
        <p:sp>
          <p:nvSpPr>
            <p:cNvPr id="7" name="Rectangular Callout 6"/>
            <p:cNvSpPr/>
            <p:nvPr/>
          </p:nvSpPr>
          <p:spPr>
            <a:xfrm>
              <a:off x="3276600" y="5486400"/>
              <a:ext cx="22860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total pairs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3810000"/>
              <a:ext cx="1371600" cy="685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64886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takes value in [-1, 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Basic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752600"/>
          <a:ext cx="7467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total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seen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tagged</a:t>
                      </a:r>
                      <a:r>
                        <a:rPr lang="en-US" baseline="0" dirty="0" smtClean="0"/>
                        <a:t>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forwarded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derived pairs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231540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derived pairs 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features (+1 noise)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876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 HU </a:t>
            </a:r>
            <a:r>
              <a:rPr lang="en-US" dirty="0" err="1" smtClean="0"/>
              <a:t>Pili</a:t>
            </a:r>
            <a:r>
              <a:rPr lang="en-US" dirty="0" smtClean="0"/>
              <a:t> personal deployment. Oct 2012 – Dec 2012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581400"/>
            <a:ext cx="77724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Training with SGD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5240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522"/>
                <a:gridCol w="1720826"/>
                <a:gridCol w="1720826"/>
                <a:gridCol w="1720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rounds of 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Wall</a:t>
                      </a:r>
                      <a:r>
                        <a:rPr lang="en-US" baseline="0" dirty="0" smtClean="0"/>
                        <a:t> clock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60.81s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159.57s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</a:t>
                      </a:r>
                      <a:r>
                        <a:rPr lang="en-US" baseline="0" dirty="0" smtClean="0"/>
                        <a:t> (testing)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581400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Straight SGD implemented in </a:t>
            </a:r>
            <a:r>
              <a:rPr lang="en-US" dirty="0" err="1" smtClean="0"/>
              <a:t>SNSRouter</a:t>
            </a:r>
            <a:r>
              <a:rPr lang="en-US" dirty="0" smtClean="0"/>
              <a:t> project. Code has not been optimized.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7800" y="4114800"/>
            <a:ext cx="5943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Scale linearly</a:t>
            </a:r>
          </a:p>
          <a:p>
            <a:r>
              <a:rPr lang="en-US" dirty="0" smtClean="0"/>
              <a:t>Online learning is possible</a:t>
            </a:r>
          </a:p>
          <a:p>
            <a:r>
              <a:rPr lang="en-US" dirty="0" smtClean="0"/>
              <a:t>Easy configuration</a:t>
            </a:r>
          </a:p>
          <a:p>
            <a:r>
              <a:rPr lang="en-US" dirty="0" smtClean="0"/>
              <a:t>Easy to add new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SNSAPI (5000+ lines)</a:t>
            </a:r>
          </a:p>
          <a:p>
            <a:pPr lvl="1"/>
            <a:r>
              <a:rPr lang="en-US" dirty="0" smtClean="0"/>
              <a:t>A middleware for different SNS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…more to come. </a:t>
            </a:r>
          </a:p>
          <a:p>
            <a:endParaRPr lang="en-US" dirty="0" smtClean="0"/>
          </a:p>
          <a:p>
            <a:r>
              <a:rPr lang="en-US" dirty="0" err="1" smtClean="0"/>
              <a:t>SNSRouter</a:t>
            </a:r>
            <a:r>
              <a:rPr lang="en-US" dirty="0" smtClean="0"/>
              <a:t> (2800+ lines)</a:t>
            </a:r>
          </a:p>
          <a:p>
            <a:pPr lvl="1"/>
            <a:r>
              <a:rPr lang="en-US" dirty="0" smtClean="0"/>
              <a:t>A portable web frontend</a:t>
            </a:r>
          </a:p>
          <a:p>
            <a:pPr lvl="1"/>
            <a:r>
              <a:rPr lang="en-US" dirty="0" smtClean="0"/>
              <a:t>Real data collection (1+ month)</a:t>
            </a:r>
          </a:p>
          <a:p>
            <a:pPr lvl="1"/>
            <a:r>
              <a:rPr lang="en-US" dirty="0" smtClean="0"/>
              <a:t>A flexible algorithm framework (RPR-SGD)</a:t>
            </a:r>
          </a:p>
          <a:p>
            <a:pPr lvl="1"/>
            <a:r>
              <a:rPr lang="en-US" dirty="0" smtClean="0"/>
              <a:t>Sample feature extraction modules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4003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19350"/>
            <a:ext cx="533400" cy="5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4193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19350"/>
            <a:ext cx="552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2419350"/>
            <a:ext cx="542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2419350"/>
            <a:ext cx="5292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718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1" y="3276601"/>
            <a:ext cx="533400" cy="53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34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447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SNSAPI Website: </a:t>
            </a:r>
            <a:r>
              <a:rPr lang="en-US" sz="2000" dirty="0" smtClean="0">
                <a:hlinkClick r:id="rId2"/>
              </a:rPr>
              <a:t>https://snsapi.ie.cuhk.edu.hk/</a:t>
            </a:r>
            <a:endParaRPr lang="en-US" sz="2000" dirty="0" smtClean="0"/>
          </a:p>
          <a:p>
            <a:r>
              <a:rPr lang="en-US" sz="2000" dirty="0" smtClean="0"/>
              <a:t>SNSAPI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https://github.com/hupili/snsapi/</a:t>
            </a:r>
            <a:endParaRPr lang="en-US" sz="2000" dirty="0" smtClean="0"/>
          </a:p>
          <a:p>
            <a:r>
              <a:rPr lang="en-US" sz="2000" dirty="0" err="1" smtClean="0"/>
              <a:t>SNSRouter</a:t>
            </a:r>
            <a:r>
              <a:rPr lang="en-US" sz="2000" dirty="0" smtClean="0"/>
              <a:t>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https://github.com/hupili/sns-router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0198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LI </a:t>
            </a:r>
            <a:r>
              <a:rPr lang="en-US" sz="2000" dirty="0" err="1" smtClean="0"/>
              <a:t>Junbo</a:t>
            </a:r>
            <a:r>
              <a:rPr lang="en-US" sz="2000" dirty="0" smtClean="0"/>
              <a:t> @ BUPT: Cofounder of SNSAPI project.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Related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57600"/>
            <a:ext cx="8229600" cy="144779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IFTTT: </a:t>
            </a:r>
            <a:r>
              <a:rPr lang="en-US" sz="2000" dirty="0" smtClean="0">
                <a:hlinkClick r:id="rId5"/>
              </a:rPr>
              <a:t>https://ifttt.com/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Yahoo</a:t>
            </a:r>
            <a:r>
              <a:rPr lang="en-US" sz="2000" dirty="0" smtClean="0"/>
              <a:t> Pipe: </a:t>
            </a:r>
            <a:r>
              <a:rPr lang="en-US" sz="2000" dirty="0" smtClean="0">
                <a:hlinkClick r:id="rId6"/>
              </a:rPr>
              <a:t>http://pipes.yahoo.com/pipes/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/>
          <p:cNvGrpSpPr/>
          <p:nvPr/>
        </p:nvGrpSpPr>
        <p:grpSpPr>
          <a:xfrm>
            <a:off x="4581525" y="2971800"/>
            <a:ext cx="3971925" cy="1543050"/>
            <a:chOff x="4581525" y="2971800"/>
            <a:chExt cx="3971925" cy="1543050"/>
          </a:xfrm>
        </p:grpSpPr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3352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39000" y="39624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2971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5" name="Straight Arrow Connector 84"/>
            <p:cNvCxnSpPr>
              <a:stCxn id="31" idx="1"/>
              <a:endCxn id="3081" idx="3"/>
            </p:cNvCxnSpPr>
            <p:nvPr/>
          </p:nvCxnSpPr>
          <p:spPr>
            <a:xfrm flipH="1" flipV="1">
              <a:off x="4581525" y="3486150"/>
              <a:ext cx="2047875" cy="142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4" idx="1"/>
              <a:endCxn id="3081" idx="3"/>
            </p:cNvCxnSpPr>
            <p:nvPr/>
          </p:nvCxnSpPr>
          <p:spPr>
            <a:xfrm flipH="1" flipV="1">
              <a:off x="4581525" y="3486150"/>
              <a:ext cx="2657475" cy="7524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5" idx="1"/>
              <a:endCxn id="3081" idx="3"/>
            </p:cNvCxnSpPr>
            <p:nvPr/>
          </p:nvCxnSpPr>
          <p:spPr>
            <a:xfrm flipH="1">
              <a:off x="4581525" y="3248025"/>
              <a:ext cx="2733675" cy="238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78" name="AutoShape 6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124200"/>
            <a:ext cx="771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8" name="Group 217"/>
          <p:cNvGrpSpPr/>
          <p:nvPr/>
        </p:nvGrpSpPr>
        <p:grpSpPr>
          <a:xfrm>
            <a:off x="1905000" y="1143000"/>
            <a:ext cx="1905000" cy="2343150"/>
            <a:chOff x="1905000" y="1143000"/>
            <a:chExt cx="1905000" cy="234315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1200" y="1143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5000" y="2133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905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295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" name="Straight Arrow Connector 44"/>
            <p:cNvCxnSpPr>
              <a:stCxn id="5" idx="2"/>
              <a:endCxn id="16" idx="1"/>
            </p:cNvCxnSpPr>
            <p:nvPr/>
          </p:nvCxnSpPr>
          <p:spPr>
            <a:xfrm>
              <a:off x="2247900" y="1676400"/>
              <a:ext cx="571500" cy="4953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3"/>
              <a:endCxn id="17" idx="1"/>
            </p:cNvCxnSpPr>
            <p:nvPr/>
          </p:nvCxnSpPr>
          <p:spPr>
            <a:xfrm>
              <a:off x="2514600" y="1409700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" idx="2"/>
              <a:endCxn id="15" idx="0"/>
            </p:cNvCxnSpPr>
            <p:nvPr/>
          </p:nvCxnSpPr>
          <p:spPr>
            <a:xfrm flipH="1">
              <a:off x="2171700" y="1676400"/>
              <a:ext cx="76200" cy="457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6" idx="2"/>
              <a:endCxn id="3081" idx="1"/>
            </p:cNvCxnSpPr>
            <p:nvPr/>
          </p:nvCxnSpPr>
          <p:spPr>
            <a:xfrm>
              <a:off x="3086100" y="2438400"/>
              <a:ext cx="723900" cy="1047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762000" y="2895600"/>
            <a:ext cx="3048000" cy="1524000"/>
            <a:chOff x="762000" y="2895600"/>
            <a:chExt cx="3048000" cy="152400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3200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6800" y="3886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81200" y="3733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33600" y="2971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7800" y="2895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7" name="Straight Arrow Connector 56"/>
            <p:cNvCxnSpPr>
              <a:stCxn id="26" idx="2"/>
              <a:endCxn id="25" idx="0"/>
            </p:cNvCxnSpPr>
            <p:nvPr/>
          </p:nvCxnSpPr>
          <p:spPr>
            <a:xfrm flipH="1">
              <a:off x="2247900" y="3505200"/>
              <a:ext cx="152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0" idx="2"/>
              <a:endCxn id="25" idx="1"/>
            </p:cNvCxnSpPr>
            <p:nvPr/>
          </p:nvCxnSpPr>
          <p:spPr>
            <a:xfrm>
              <a:off x="1714500" y="3429000"/>
              <a:ext cx="266700" cy="571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26" idx="3"/>
              <a:endCxn id="3081" idx="1"/>
            </p:cNvCxnSpPr>
            <p:nvPr/>
          </p:nvCxnSpPr>
          <p:spPr>
            <a:xfrm>
              <a:off x="2667000" y="3238500"/>
              <a:ext cx="1143000" cy="2476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1828800" y="3848100"/>
            <a:ext cx="2366963" cy="2175510"/>
            <a:chOff x="1828800" y="3848100"/>
            <a:chExt cx="2366963" cy="217551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29000" y="49530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48006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62200" y="5486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28800" y="44958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4" name="Straight Arrow Connector 93"/>
            <p:cNvCxnSpPr>
              <a:stCxn id="22" idx="2"/>
            </p:cNvCxnSpPr>
            <p:nvPr/>
          </p:nvCxnSpPr>
          <p:spPr>
            <a:xfrm>
              <a:off x="2095500" y="5033010"/>
              <a:ext cx="266700" cy="529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2" idx="3"/>
              <a:endCxn id="19" idx="1"/>
            </p:cNvCxnSpPr>
            <p:nvPr/>
          </p:nvCxnSpPr>
          <p:spPr>
            <a:xfrm>
              <a:off x="2362200" y="4764405"/>
              <a:ext cx="228600" cy="304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9" idx="2"/>
              <a:endCxn id="20" idx="0"/>
            </p:cNvCxnSpPr>
            <p:nvPr/>
          </p:nvCxnSpPr>
          <p:spPr>
            <a:xfrm flipH="1">
              <a:off x="2628900" y="5337810"/>
              <a:ext cx="228600" cy="148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9" idx="3"/>
              <a:endCxn id="6" idx="1"/>
            </p:cNvCxnSpPr>
            <p:nvPr/>
          </p:nvCxnSpPr>
          <p:spPr>
            <a:xfrm>
              <a:off x="3124200" y="5069205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9" idx="0"/>
              <a:endCxn id="3081" idx="2"/>
            </p:cNvCxnSpPr>
            <p:nvPr/>
          </p:nvCxnSpPr>
          <p:spPr>
            <a:xfrm flipV="1">
              <a:off x="2857500" y="3848100"/>
              <a:ext cx="1338263" cy="952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4195763" y="3848100"/>
            <a:ext cx="1515558" cy="1943100"/>
            <a:chOff x="4195763" y="3848100"/>
            <a:chExt cx="1515558" cy="19431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5257800"/>
              <a:ext cx="529721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7" name="Straight Arrow Connector 166"/>
            <p:cNvCxnSpPr>
              <a:stCxn id="3074" idx="1"/>
              <a:endCxn id="3081" idx="2"/>
            </p:cNvCxnSpPr>
            <p:nvPr/>
          </p:nvCxnSpPr>
          <p:spPr>
            <a:xfrm flipH="1" flipV="1">
              <a:off x="4195763" y="3848100"/>
              <a:ext cx="985837" cy="1676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4195763" y="3848100"/>
            <a:ext cx="604837" cy="2019300"/>
            <a:chOff x="4195763" y="3848100"/>
            <a:chExt cx="604837" cy="201930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67200" y="5334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4" name="Straight Arrow Connector 173"/>
            <p:cNvCxnSpPr>
              <a:stCxn id="3076" idx="0"/>
              <a:endCxn id="3081" idx="2"/>
            </p:cNvCxnSpPr>
            <p:nvPr/>
          </p:nvCxnSpPr>
          <p:spPr>
            <a:xfrm flipH="1" flipV="1">
              <a:off x="4195763" y="3848100"/>
              <a:ext cx="338137" cy="1485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3505200" y="609600"/>
            <a:ext cx="2143125" cy="2514600"/>
            <a:chOff x="3505200" y="609600"/>
            <a:chExt cx="2143125" cy="251460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05200" y="914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14800" y="14478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67200" y="6096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295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9812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6" name="Straight Arrow Connector 65"/>
            <p:cNvCxnSpPr>
              <a:stCxn id="9" idx="2"/>
              <a:endCxn id="36" idx="1"/>
            </p:cNvCxnSpPr>
            <p:nvPr/>
          </p:nvCxnSpPr>
          <p:spPr>
            <a:xfrm>
              <a:off x="3776663" y="1457325"/>
              <a:ext cx="338137" cy="2619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38" idx="1"/>
              <a:endCxn id="36" idx="3"/>
            </p:cNvCxnSpPr>
            <p:nvPr/>
          </p:nvCxnSpPr>
          <p:spPr>
            <a:xfrm flipH="1">
              <a:off x="4657725" y="1566863"/>
              <a:ext cx="447675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3"/>
              <a:endCxn id="39" idx="1"/>
            </p:cNvCxnSpPr>
            <p:nvPr/>
          </p:nvCxnSpPr>
          <p:spPr>
            <a:xfrm>
              <a:off x="4657725" y="1719263"/>
              <a:ext cx="447675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6" idx="2"/>
              <a:endCxn id="3081" idx="0"/>
            </p:cNvCxnSpPr>
            <p:nvPr/>
          </p:nvCxnSpPr>
          <p:spPr>
            <a:xfrm flipH="1">
              <a:off x="4195763" y="1990725"/>
              <a:ext cx="190500" cy="11334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195763" y="3848100"/>
            <a:ext cx="2757487" cy="2343150"/>
            <a:chOff x="4195763" y="3848100"/>
            <a:chExt cx="2757487" cy="234315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0" y="4953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4770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72200" y="5715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864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4" name="Straight Arrow Connector 53"/>
            <p:cNvCxnSpPr>
              <a:stCxn id="4" idx="2"/>
              <a:endCxn id="13" idx="0"/>
            </p:cNvCxnSpPr>
            <p:nvPr/>
          </p:nvCxnSpPr>
          <p:spPr>
            <a:xfrm>
              <a:off x="6334125" y="5429250"/>
              <a:ext cx="76200" cy="285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2"/>
              <a:endCxn id="4" idx="1"/>
            </p:cNvCxnSpPr>
            <p:nvPr/>
          </p:nvCxnSpPr>
          <p:spPr>
            <a:xfrm>
              <a:off x="5724525" y="4895850"/>
              <a:ext cx="371475" cy="2952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4" idx="1"/>
              <a:endCxn id="3081" idx="2"/>
            </p:cNvCxnSpPr>
            <p:nvPr/>
          </p:nvCxnSpPr>
          <p:spPr>
            <a:xfrm flipH="1" flipV="1">
              <a:off x="4195763" y="3848100"/>
              <a:ext cx="1290637" cy="8096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4581525" y="1219200"/>
            <a:ext cx="3267075" cy="2266950"/>
            <a:chOff x="4581525" y="1219200"/>
            <a:chExt cx="3267075" cy="2266950"/>
          </a:xfrm>
        </p:grpSpPr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239000" y="1447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9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1219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0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400800" y="1981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4" name="Straight Arrow Connector 243"/>
            <p:cNvCxnSpPr>
              <a:stCxn id="240" idx="2"/>
              <a:endCxn id="3081" idx="3"/>
            </p:cNvCxnSpPr>
            <p:nvPr/>
          </p:nvCxnSpPr>
          <p:spPr>
            <a:xfrm flipH="1">
              <a:off x="4581525" y="2590800"/>
              <a:ext cx="2124075" cy="8953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3083" idx="2"/>
              <a:endCxn id="240" idx="3"/>
            </p:cNvCxnSpPr>
            <p:nvPr/>
          </p:nvCxnSpPr>
          <p:spPr>
            <a:xfrm flipH="1">
              <a:off x="7010400" y="2057400"/>
              <a:ext cx="533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86200" y="2362201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81600" y="2819400"/>
            <a:ext cx="914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Thanks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Q/A?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0"/>
            <a:ext cx="487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Join SNSAPI development!</a:t>
            </a:r>
          </a:p>
          <a:p>
            <a:r>
              <a:rPr lang="en-US" sz="1400" dirty="0" smtClean="0"/>
              <a:t>   - https://github.com/hupili/snsapi/</a:t>
            </a:r>
            <a:endParaRPr lang="en-US" sz="1400" dirty="0" smtClean="0"/>
          </a:p>
          <a:p>
            <a:r>
              <a:rPr lang="en-US" sz="1400" dirty="0" smtClean="0"/>
              <a:t>   - Towards </a:t>
            </a:r>
            <a:r>
              <a:rPr lang="en-US" sz="1400" dirty="0" smtClean="0"/>
              <a:t>a</a:t>
            </a:r>
            <a:r>
              <a:rPr lang="en-US" sz="1400" dirty="0" smtClean="0"/>
              <a:t> free / safe / reliable Social Network Overlay.</a:t>
            </a:r>
          </a:p>
          <a:p>
            <a:r>
              <a:rPr lang="en-US" sz="1400" dirty="0" smtClean="0"/>
              <a:t>In support of Free Web Action:</a:t>
            </a:r>
          </a:p>
          <a:p>
            <a:r>
              <a:rPr lang="en-US" sz="1400" dirty="0" smtClean="0"/>
              <a:t>   - https</a:t>
            </a:r>
            <a:r>
              <a:rPr lang="en-US" sz="1400" dirty="0" smtClean="0"/>
              <a:t>://www.google.com/takeaction/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 </a:t>
            </a:r>
            <a:r>
              <a:rPr lang="en-US" dirty="0" smtClean="0"/>
              <a:t>echo:</a:t>
            </a:r>
          </a:p>
          <a:p>
            <a:r>
              <a:rPr lang="en-US" dirty="0" smtClean="0"/>
              <a:t>1. Add tag “echo”</a:t>
            </a:r>
          </a:p>
          <a:p>
            <a:r>
              <a:rPr lang="en-US" dirty="0" smtClean="0"/>
              <a:t>2. Specify preference</a:t>
            </a:r>
          </a:p>
          <a:p>
            <a:r>
              <a:rPr lang="en-US" dirty="0" smtClean="0"/>
              <a:t>3. Add feature</a:t>
            </a:r>
          </a:p>
          <a:p>
            <a:r>
              <a:rPr lang="en-US" dirty="0" smtClean="0"/>
              <a:t>4. AUTO train weights</a:t>
            </a:r>
            <a:endParaRPr lang="en-US" dirty="0"/>
          </a:p>
        </p:txBody>
      </p:sp>
      <p:pic>
        <p:nvPicPr>
          <p:cNvPr id="30723" name="Picture 3" descr="W:\research\sns-router\report\pic\echo_fea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475" y="1524000"/>
            <a:ext cx="5267325" cy="4343400"/>
          </a:xfrm>
          <a:prstGeom prst="rect">
            <a:avLst/>
          </a:prstGeom>
          <a:noFill/>
        </p:spPr>
      </p:pic>
      <p:pic>
        <p:nvPicPr>
          <p:cNvPr id="30724" name="Picture 4" descr="W:\research\sns-router\report\pic\echo_ranked_timeline_bef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143000"/>
            <a:ext cx="8743950" cy="538162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4800600" y="3409950"/>
            <a:ext cx="3238500" cy="3295650"/>
            <a:chOff x="685800" y="3562350"/>
            <a:chExt cx="3238500" cy="3295650"/>
          </a:xfrm>
        </p:grpSpPr>
        <p:pic>
          <p:nvPicPr>
            <p:cNvPr id="30722" name="Picture 2" descr="W:\research\sns-router\report\pic\echo_preferenc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3562350"/>
              <a:ext cx="3238500" cy="329565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914400" y="6248400"/>
              <a:ext cx="1600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1143000"/>
            <a:ext cx="3733800" cy="5257800"/>
            <a:chOff x="5410200" y="1143000"/>
            <a:chExt cx="3733800" cy="5257800"/>
          </a:xfrm>
        </p:grpSpPr>
        <p:pic>
          <p:nvPicPr>
            <p:cNvPr id="30725" name="Picture 5" descr="W:\research\sns-router\report\pic\echo_add_ta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10200" y="1143000"/>
              <a:ext cx="3733800" cy="52197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5486400" y="5791200"/>
              <a:ext cx="22860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6576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platforms will echo the message you post there, but they do not give you more information. We want to SOFTLY cancel them.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W:\research\sns-router\report\pic\echo_gd_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715250" cy="2143125"/>
          </a:xfrm>
          <a:prstGeom prst="rect">
            <a:avLst/>
          </a:prstGeom>
          <a:noFill/>
        </p:spPr>
      </p:pic>
      <p:pic>
        <p:nvPicPr>
          <p:cNvPr id="31748" name="Picture 4" descr="W:\research\sns-router\report\pic\echo_gd_i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33600"/>
            <a:ext cx="7772400" cy="2133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00800" y="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Weight Learning</a:t>
            </a:r>
            <a:endParaRPr lang="en-US" dirty="0"/>
          </a:p>
        </p:txBody>
      </p:sp>
      <p:pic>
        <p:nvPicPr>
          <p:cNvPr id="31746" name="Picture 2" descr="W:\research\sns-router\report\pic\echo_gd_i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962400"/>
            <a:ext cx="7677150" cy="21907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2819400" y="1676400"/>
            <a:ext cx="0" cy="403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weight of “echo” feature goes down iteration by iteration. Messages with “echo=1” will be ranked lower. This is auto learned by our RPR-SGD framework.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467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variable [0,1]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the message is from myself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contain_link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the message contain text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TF*IDF for {interesting}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{mark}{gold}{silver}{bronze}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{news}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{nonsense}{shit}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above;</a:t>
                      </a:r>
                      <a:r>
                        <a:rPr lang="en-US" baseline="0" dirty="0" smtClean="0"/>
                        <a:t> regard “user” as “term”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all message (original + </a:t>
                      </a:r>
                      <a:r>
                        <a:rPr lang="en-US" baseline="0" dirty="0" err="1" smtClean="0"/>
                        <a:t>retweet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text_len_clean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without face icon, link, @xxx, and </a:t>
                      </a:r>
                      <a:r>
                        <a:rPr lang="en-US" dirty="0" err="1" smtClean="0"/>
                        <a:t>puctuation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text_orig_len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original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to noise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4343400"/>
          <a:ext cx="617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173480"/>
                <a:gridCol w="1813560"/>
                <a:gridCol w="1691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Round=200K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Round=400K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W(“noise”)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-0.0132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with already trained weights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other features. Largest magnitude is &lt;10.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 1 noise feature, picking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U[0,1]. Init it’s weights by 10.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interface for all components </a:t>
            </a:r>
          </a:p>
          <a:p>
            <a:pPr lvl="1"/>
            <a:r>
              <a:rPr lang="en-US" dirty="0" smtClean="0"/>
              <a:t>e.g. one can outsource computationally intensive training to other servers</a:t>
            </a:r>
          </a:p>
          <a:p>
            <a:r>
              <a:rPr lang="en-US" dirty="0" err="1" smtClean="0"/>
              <a:t>SNSRouter</a:t>
            </a:r>
            <a:r>
              <a:rPr lang="en-US" dirty="0" smtClean="0"/>
              <a:t> as a platform</a:t>
            </a:r>
          </a:p>
          <a:p>
            <a:pPr lvl="1"/>
            <a:r>
              <a:rPr lang="en-US" dirty="0" smtClean="0"/>
              <a:t>e.g. can be used to aggregate multiple channels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regularization to alleviate </a:t>
            </a:r>
            <a:r>
              <a:rPr lang="en-US" dirty="0" err="1" smtClean="0"/>
              <a:t>overfiting</a:t>
            </a:r>
            <a:endParaRPr lang="en-US" dirty="0" smtClean="0"/>
          </a:p>
          <a:p>
            <a:r>
              <a:rPr lang="en-US" dirty="0" smtClean="0"/>
              <a:t>Advanced feature extraction.</a:t>
            </a:r>
          </a:p>
          <a:p>
            <a:r>
              <a:rPr lang="en-US" dirty="0" smtClean="0"/>
              <a:t>SGD can do online training.</a:t>
            </a:r>
          </a:p>
          <a:p>
            <a:pPr lvl="1"/>
            <a:r>
              <a:rPr lang="en-US" dirty="0" smtClean="0"/>
              <a:t>e.g. one sample in, derive some pairs, do SGD on those pairs. </a:t>
            </a:r>
          </a:p>
          <a:p>
            <a:pPr lvl="1"/>
            <a:r>
              <a:rPr lang="en-US" dirty="0" smtClean="0"/>
              <a:t>Naturally time sliding.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Less competitive result (</a:t>
            </a:r>
            <a:r>
              <a:rPr lang="en-US" dirty="0" err="1" smtClean="0"/>
              <a:t>logit</a:t>
            </a:r>
            <a:r>
              <a:rPr lang="en-US" dirty="0" smtClean="0"/>
              <a:t>) or hard to interpret rules (J48)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Hard cut</a:t>
            </a:r>
          </a:p>
          <a:p>
            <a:pPr lvl="1"/>
            <a:r>
              <a:rPr lang="en-US" dirty="0" smtClean="0"/>
              <a:t>Do not output a “likelihood” </a:t>
            </a:r>
          </a:p>
          <a:p>
            <a:r>
              <a:rPr lang="en-US" dirty="0" smtClean="0"/>
              <a:t>Human can only process sequentially</a:t>
            </a:r>
          </a:p>
          <a:p>
            <a:pPr lvl="1"/>
            <a:r>
              <a:rPr lang="en-US" dirty="0" smtClean="0"/>
              <a:t>Accurate classification is not needed.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438400"/>
            <a:ext cx="5638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sample branch for mark (3.0/1.0):</a:t>
            </a:r>
          </a:p>
          <a:p>
            <a:endParaRPr lang="en-US" dirty="0" smtClean="0"/>
          </a:p>
          <a:p>
            <a:r>
              <a:rPr lang="en-US" dirty="0" err="1" smtClean="0"/>
              <a:t>topic_news</a:t>
            </a:r>
            <a:r>
              <a:rPr lang="en-US" dirty="0" smtClean="0"/>
              <a:t> &lt;= 0.00603 &amp;&amp; </a:t>
            </a:r>
            <a:r>
              <a:rPr lang="en-US" dirty="0" err="1" smtClean="0"/>
              <a:t>topic_tech</a:t>
            </a:r>
            <a:r>
              <a:rPr lang="en-US" dirty="0" smtClean="0"/>
              <a:t> &lt;= 0.041455 &amp;&amp; </a:t>
            </a:r>
            <a:r>
              <a:rPr lang="en-US" dirty="0" err="1" smtClean="0"/>
              <a:t>topic_interesting</a:t>
            </a:r>
            <a:r>
              <a:rPr lang="en-US" dirty="0" smtClean="0"/>
              <a:t> &lt;= 0.042225 &amp;&amp; </a:t>
            </a:r>
            <a:r>
              <a:rPr lang="en-US" dirty="0" err="1" smtClean="0"/>
              <a:t>topic_nonsense</a:t>
            </a:r>
            <a:r>
              <a:rPr lang="en-US" dirty="0" smtClean="0"/>
              <a:t> &lt;= 0.010593 &amp;&amp; </a:t>
            </a:r>
            <a:r>
              <a:rPr lang="en-US" dirty="0" err="1" smtClean="0"/>
              <a:t>text_len</a:t>
            </a:r>
            <a:r>
              <a:rPr lang="en-US" dirty="0" smtClean="0"/>
              <a:t> &gt; 0.12 &amp;&amp; id &lt;= 30634 &amp;&amp; </a:t>
            </a:r>
            <a:r>
              <a:rPr lang="en-US" dirty="0" err="1" smtClean="0"/>
              <a:t>user_tech</a:t>
            </a:r>
            <a:r>
              <a:rPr lang="en-US" dirty="0" smtClean="0"/>
              <a:t> &lt;= 0.010894 &amp;&amp; </a:t>
            </a:r>
            <a:r>
              <a:rPr lang="en-US" dirty="0" err="1" smtClean="0"/>
              <a:t>text_len_clean</a:t>
            </a:r>
            <a:r>
              <a:rPr lang="en-US" dirty="0" smtClean="0"/>
              <a:t> &lt;= 0.0575 &amp;&amp; </a:t>
            </a:r>
            <a:r>
              <a:rPr lang="en-US" dirty="0" err="1" smtClean="0"/>
              <a:t>user_tech</a:t>
            </a:r>
            <a:r>
              <a:rPr lang="en-US" dirty="0" smtClean="0"/>
              <a:t> &gt; 0.001621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-- SNSAPI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Platforms</a:t>
            </a:r>
          </a:p>
          <a:p>
            <a:r>
              <a:rPr lang="en-US" dirty="0" smtClean="0"/>
              <a:t>Heterogeneous Interface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Safety!! (they may block your account one day!)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67000" y="2895600"/>
            <a:ext cx="914400" cy="838200"/>
            <a:chOff x="6248400" y="1447800"/>
            <a:chExt cx="914400" cy="838200"/>
          </a:xfrm>
        </p:grpSpPr>
        <p:grpSp>
          <p:nvGrpSpPr>
            <p:cNvPr id="15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7315200" y="2895600"/>
            <a:ext cx="914400" cy="838200"/>
            <a:chOff x="7620000" y="5181600"/>
            <a:chExt cx="914400" cy="838200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1524000" y="2895600"/>
            <a:ext cx="914400" cy="838200"/>
            <a:chOff x="4800600" y="3352800"/>
            <a:chExt cx="914400" cy="838200"/>
          </a:xfrm>
        </p:grpSpPr>
        <p:grpSp>
          <p:nvGrpSpPr>
            <p:cNvPr id="3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9" name="Group 38"/>
          <p:cNvGrpSpPr/>
          <p:nvPr/>
        </p:nvGrpSpPr>
        <p:grpSpPr>
          <a:xfrm>
            <a:off x="4953000" y="2895600"/>
            <a:ext cx="914400" cy="838200"/>
            <a:chOff x="6477000" y="2590800"/>
            <a:chExt cx="914400" cy="838200"/>
          </a:xfrm>
        </p:grpSpPr>
        <p:grpSp>
          <p:nvGrpSpPr>
            <p:cNvPr id="22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8" name="Group 37"/>
          <p:cNvGrpSpPr/>
          <p:nvPr/>
        </p:nvGrpSpPr>
        <p:grpSpPr>
          <a:xfrm>
            <a:off x="3810000" y="2895600"/>
            <a:ext cx="914400" cy="838200"/>
            <a:chOff x="7772400" y="3276600"/>
            <a:chExt cx="914400" cy="838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7" name="Group 36"/>
          <p:cNvGrpSpPr/>
          <p:nvPr/>
        </p:nvGrpSpPr>
        <p:grpSpPr>
          <a:xfrm>
            <a:off x="6172200" y="2895600"/>
            <a:ext cx="914400" cy="838200"/>
            <a:chOff x="7391400" y="1447800"/>
            <a:chExt cx="9144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2743200" y="4800600"/>
            <a:ext cx="2590800" cy="1981200"/>
            <a:chOff x="2743200" y="4495800"/>
            <a:chExt cx="2590800" cy="1981200"/>
          </a:xfrm>
        </p:grpSpPr>
        <p:grpSp>
          <p:nvGrpSpPr>
            <p:cNvPr id="31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Flowchart: Punched Tape 44"/>
          <p:cNvSpPr/>
          <p:nvPr/>
        </p:nvSpPr>
        <p:spPr>
          <a:xfrm>
            <a:off x="5715000" y="4876800"/>
            <a:ext cx="2514600" cy="990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Msg</a:t>
            </a:r>
            <a:r>
              <a:rPr lang="en-US" dirty="0" smtClean="0"/>
              <a:t> = Read(</a:t>
            </a:r>
            <a:r>
              <a:rPr lang="en-US" dirty="0" err="1" smtClean="0"/>
              <a:t>Renren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Write(</a:t>
            </a:r>
            <a:r>
              <a:rPr lang="en-US" dirty="0" err="1" smtClean="0"/>
              <a:t>msg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81800" y="2057400"/>
            <a:ext cx="914400" cy="838200"/>
            <a:chOff x="6248400" y="1447800"/>
            <a:chExt cx="914400" cy="838200"/>
          </a:xfrm>
        </p:grpSpPr>
        <p:grpSp>
          <p:nvGrpSpPr>
            <p:cNvPr id="4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8001000" y="2971800"/>
            <a:ext cx="914400" cy="838200"/>
            <a:chOff x="7620000" y="5181600"/>
            <a:chExt cx="914400" cy="838200"/>
          </a:xfrm>
        </p:grpSpPr>
        <p:grpSp>
          <p:nvGrpSpPr>
            <p:cNvPr id="9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5638800" y="2057400"/>
            <a:ext cx="914400" cy="838200"/>
            <a:chOff x="4800600" y="3352800"/>
            <a:chExt cx="914400" cy="838200"/>
          </a:xfrm>
        </p:grpSpPr>
        <p:grpSp>
          <p:nvGrpSpPr>
            <p:cNvPr id="1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5638800" y="3048000"/>
            <a:ext cx="914400" cy="838200"/>
            <a:chOff x="6477000" y="2590800"/>
            <a:chExt cx="914400" cy="838200"/>
          </a:xfrm>
        </p:grpSpPr>
        <p:grpSp>
          <p:nvGrpSpPr>
            <p:cNvPr id="19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7924800" y="2057400"/>
            <a:ext cx="914400" cy="838200"/>
            <a:chOff x="7772400" y="3276600"/>
            <a:chExt cx="914400" cy="838200"/>
          </a:xfrm>
        </p:grpSpPr>
        <p:grpSp>
          <p:nvGrpSpPr>
            <p:cNvPr id="24" name="Group 23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6858000" y="3048000"/>
            <a:ext cx="914400" cy="838200"/>
            <a:chOff x="7391400" y="1447800"/>
            <a:chExt cx="914400" cy="838200"/>
          </a:xfrm>
        </p:grpSpPr>
        <p:grpSp>
          <p:nvGrpSpPr>
            <p:cNvPr id="29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ounded Rectangle 32"/>
          <p:cNvSpPr/>
          <p:nvPr/>
        </p:nvSpPr>
        <p:spPr>
          <a:xfrm>
            <a:off x="25146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</a:t>
            </a:r>
          </a:p>
        </p:txBody>
      </p:sp>
      <p:grpSp>
        <p:nvGrpSpPr>
          <p:cNvPr id="35" name="Group 33"/>
          <p:cNvGrpSpPr/>
          <p:nvPr/>
        </p:nvGrpSpPr>
        <p:grpSpPr>
          <a:xfrm>
            <a:off x="2514600" y="2438400"/>
            <a:ext cx="1828800" cy="1371600"/>
            <a:chOff x="6248400" y="1447800"/>
            <a:chExt cx="1524000" cy="685800"/>
          </a:xfrm>
        </p:grpSpPr>
        <p:sp>
          <p:nvSpPr>
            <p:cNvPr id="37" name="Rounded Rectangle 36"/>
            <p:cNvSpPr/>
            <p:nvPr/>
          </p:nvSpPr>
          <p:spPr>
            <a:xfrm>
              <a:off x="6248400" y="1600200"/>
              <a:ext cx="1524000" cy="5334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SNSBase</a:t>
              </a:r>
              <a:endParaRPr lang="en-US" dirty="0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6324600" y="1447800"/>
              <a:ext cx="228600" cy="457200"/>
            </a:xfrm>
            <a:prstGeom prst="triangle">
              <a:avLst/>
            </a:prstGeom>
            <a:ln>
              <a:solidFill>
                <a:srgbClr val="FF0000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38800" y="4002742"/>
            <a:ext cx="1143000" cy="874058"/>
            <a:chOff x="2743200" y="4495800"/>
            <a:chExt cx="2590800" cy="1981200"/>
          </a:xfrm>
        </p:grpSpPr>
        <p:grpSp>
          <p:nvGrpSpPr>
            <p:cNvPr id="40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" name="Rounded Rectangle 53"/>
          <p:cNvSpPr/>
          <p:nvPr/>
        </p:nvSpPr>
        <p:spPr>
          <a:xfrm>
            <a:off x="38100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810000" y="6324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514600" y="6324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OAuth</a:t>
            </a:r>
            <a:endParaRPr lang="en-US" dirty="0" smtClean="0"/>
          </a:p>
        </p:txBody>
      </p:sp>
      <p:sp>
        <p:nvSpPr>
          <p:cNvPr id="57" name="Rounded Rectangle 56"/>
          <p:cNvSpPr/>
          <p:nvPr/>
        </p:nvSpPr>
        <p:spPr>
          <a:xfrm>
            <a:off x="25146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1054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Utility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8100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1054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Crypto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514600" y="4419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1981200" y="5105400"/>
            <a:ext cx="381000" cy="1600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419600" y="312420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28600" y="5638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65" name="Left Brace 64"/>
          <p:cNvSpPr/>
          <p:nvPr/>
        </p:nvSpPr>
        <p:spPr>
          <a:xfrm>
            <a:off x="1981200" y="2209800"/>
            <a:ext cx="381000" cy="2743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" y="3276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Interface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419600" y="152400"/>
            <a:ext cx="1447800" cy="762000"/>
            <a:chOff x="4419600" y="152400"/>
            <a:chExt cx="1447800" cy="762000"/>
          </a:xfrm>
        </p:grpSpPr>
        <p:sp>
          <p:nvSpPr>
            <p:cNvPr id="91" name="Rounded Rectangle 90"/>
            <p:cNvSpPr/>
            <p:nvPr/>
          </p:nvSpPr>
          <p:spPr>
            <a:xfrm>
              <a:off x="4419600" y="152400"/>
              <a:ext cx="1447800" cy="762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CLI</a:t>
              </a:r>
              <a:endParaRPr lang="en-US" dirty="0"/>
            </a:p>
          </p:txBody>
        </p:sp>
        <p:pic>
          <p:nvPicPr>
            <p:cNvPr id="23556" name="Picture 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48200" y="2286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" name="Left Brace 91"/>
          <p:cNvSpPr/>
          <p:nvPr/>
        </p:nvSpPr>
        <p:spPr>
          <a:xfrm>
            <a:off x="1981200" y="152400"/>
            <a:ext cx="381000" cy="18288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8600" y="838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SNSAPI Framework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514600" y="990600"/>
            <a:ext cx="5334000" cy="990600"/>
            <a:chOff x="2514600" y="990600"/>
            <a:chExt cx="5334000" cy="990600"/>
          </a:xfrm>
        </p:grpSpPr>
        <p:sp>
          <p:nvSpPr>
            <p:cNvPr id="67" name="Oval 66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sp>
        <p:nvSpPr>
          <p:cNvPr id="111" name="Line Callout 2 110"/>
          <p:cNvSpPr/>
          <p:nvPr/>
        </p:nvSpPr>
        <p:spPr>
          <a:xfrm>
            <a:off x="7086600" y="457200"/>
            <a:ext cx="1752600" cy="381000"/>
          </a:xfrm>
          <a:prstGeom prst="borderCallout2">
            <a:avLst>
              <a:gd name="adj1" fmla="val 46802"/>
              <a:gd name="adj2" fmla="val -202"/>
              <a:gd name="adj3" fmla="val 18750"/>
              <a:gd name="adj4" fmla="val -16667"/>
              <a:gd name="adj5" fmla="val 162371"/>
              <a:gd name="adj6" fmla="val -35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/>
      <p:bldP spid="92" grpId="0" animBg="1"/>
      <p:bldP spid="93" grpId="0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W:\research\sns-router\report\pic\snscl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09600"/>
            <a:ext cx="7019925" cy="5667375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0" y="1066800"/>
            <a:ext cx="3962400" cy="1371600"/>
            <a:chOff x="0" y="1066800"/>
            <a:chExt cx="3962400" cy="1371600"/>
          </a:xfrm>
        </p:grpSpPr>
        <p:sp>
          <p:nvSpPr>
            <p:cNvPr id="7" name="Line Callout 1 6"/>
            <p:cNvSpPr/>
            <p:nvPr/>
          </p:nvSpPr>
          <p:spPr>
            <a:xfrm>
              <a:off x="0" y="1752600"/>
              <a:ext cx="1905000" cy="685800"/>
            </a:xfrm>
            <a:prstGeom prst="borderCallout1">
              <a:avLst>
                <a:gd name="adj1" fmla="val -6891"/>
                <a:gd name="adj2" fmla="val 53206"/>
                <a:gd name="adj3" fmla="val -71432"/>
                <a:gd name="adj4" fmla="val 945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 current loaded channels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1066800"/>
              <a:ext cx="21336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3429000"/>
            <a:ext cx="6858000" cy="1066800"/>
            <a:chOff x="0" y="3429000"/>
            <a:chExt cx="6858000" cy="1066800"/>
          </a:xfrm>
        </p:grpSpPr>
        <p:sp>
          <p:nvSpPr>
            <p:cNvPr id="5" name="Line Callout 1 4"/>
            <p:cNvSpPr/>
            <p:nvPr/>
          </p:nvSpPr>
          <p:spPr>
            <a:xfrm>
              <a:off x="0" y="4114800"/>
              <a:ext cx="1828800" cy="381000"/>
            </a:xfrm>
            <a:prstGeom prst="borderCallout1">
              <a:avLst>
                <a:gd name="adj1" fmla="val -6891"/>
                <a:gd name="adj2" fmla="val 53206"/>
                <a:gd name="adj3" fmla="val -134680"/>
                <a:gd name="adj4" fmla="val 100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statuses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3429000"/>
              <a:ext cx="5029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4648200"/>
            <a:ext cx="7162800" cy="990600"/>
            <a:chOff x="0" y="4648200"/>
            <a:chExt cx="7162800" cy="990600"/>
          </a:xfrm>
        </p:grpSpPr>
        <p:sp>
          <p:nvSpPr>
            <p:cNvPr id="6" name="Line Callout 1 5"/>
            <p:cNvSpPr/>
            <p:nvPr/>
          </p:nvSpPr>
          <p:spPr>
            <a:xfrm>
              <a:off x="0" y="5257800"/>
              <a:ext cx="1828800" cy="381000"/>
            </a:xfrm>
            <a:prstGeom prst="borderCallout1">
              <a:avLst>
                <a:gd name="adj1" fmla="val -6891"/>
                <a:gd name="adj2" fmla="val 50001"/>
                <a:gd name="adj3" fmla="val -113141"/>
                <a:gd name="adj4" fmla="val 975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statuses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4648200"/>
              <a:ext cx="5334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6019800"/>
            <a:ext cx="5257800" cy="838200"/>
            <a:chOff x="0" y="6019800"/>
            <a:chExt cx="5257800" cy="838200"/>
          </a:xfrm>
        </p:grpSpPr>
        <p:sp>
          <p:nvSpPr>
            <p:cNvPr id="4" name="Line Callout 1 3"/>
            <p:cNvSpPr/>
            <p:nvPr/>
          </p:nvSpPr>
          <p:spPr>
            <a:xfrm>
              <a:off x="0" y="6477000"/>
              <a:ext cx="1828800" cy="381000"/>
            </a:xfrm>
            <a:prstGeom prst="borderCallout1">
              <a:avLst>
                <a:gd name="adj1" fmla="val -3814"/>
                <a:gd name="adj2" fmla="val 52565"/>
                <a:gd name="adj3" fmla="val -85449"/>
                <a:gd name="adj4" fmla="val 1014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a status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6019800"/>
              <a:ext cx="3429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866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snscli</a:t>
            </a:r>
            <a:r>
              <a:rPr lang="en-US" dirty="0" smtClean="0"/>
              <a:t> screenshot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267200" y="381000"/>
            <a:ext cx="2133600" cy="1219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Python Functions</a:t>
            </a:r>
            <a:endParaRPr lang="en-US" dirty="0"/>
          </a:p>
        </p:txBody>
      </p:sp>
      <p:sp>
        <p:nvSpPr>
          <p:cNvPr id="18" name="Explosion 1 17"/>
          <p:cNvSpPr/>
          <p:nvPr/>
        </p:nvSpPr>
        <p:spPr>
          <a:xfrm>
            <a:off x="6248400" y="2362200"/>
            <a:ext cx="2133600" cy="1219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STDIN STDOUT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114800"/>
            <a:ext cx="838200" cy="71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1905000" y="5257800"/>
            <a:ext cx="5334000" cy="990600"/>
            <a:chOff x="2514600" y="990600"/>
            <a:chExt cx="5334000" cy="990600"/>
          </a:xfrm>
        </p:grpSpPr>
        <p:sp>
          <p:nvSpPr>
            <p:cNvPr id="5" name="Oval 4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6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7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1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1990726" y="4474030"/>
            <a:ext cx="1971675" cy="783770"/>
            <a:chOff x="1990726" y="4474030"/>
            <a:chExt cx="1971675" cy="783770"/>
          </a:xfrm>
        </p:grpSpPr>
        <p:cxnSp>
          <p:nvCxnSpPr>
            <p:cNvPr id="35" name="Shape 34"/>
            <p:cNvCxnSpPr>
              <a:stCxn id="4" idx="1"/>
              <a:endCxn id="23" idx="0"/>
            </p:cNvCxnSpPr>
            <p:nvPr/>
          </p:nvCxnSpPr>
          <p:spPr>
            <a:xfrm rot="10800000" flipV="1">
              <a:off x="1990726" y="4474030"/>
              <a:ext cx="1971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4" idx="1"/>
              <a:endCxn id="21" idx="0"/>
            </p:cNvCxnSpPr>
            <p:nvPr/>
          </p:nvCxnSpPr>
          <p:spPr>
            <a:xfrm rot="10800000" flipV="1">
              <a:off x="2752726" y="4474030"/>
              <a:ext cx="1209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4" idx="1"/>
              <a:endCxn id="19" idx="0"/>
            </p:cNvCxnSpPr>
            <p:nvPr/>
          </p:nvCxnSpPr>
          <p:spPr>
            <a:xfrm rot="10800000" flipV="1">
              <a:off x="3514726" y="4474030"/>
              <a:ext cx="447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00600" y="4474030"/>
            <a:ext cx="1838325" cy="783770"/>
            <a:chOff x="4800600" y="4474030"/>
            <a:chExt cx="1838325" cy="783770"/>
          </a:xfrm>
        </p:grpSpPr>
        <p:cxnSp>
          <p:nvCxnSpPr>
            <p:cNvPr id="42" name="Shape 41"/>
            <p:cNvCxnSpPr>
              <a:stCxn id="4" idx="3"/>
              <a:endCxn id="17" idx="0"/>
            </p:cNvCxnSpPr>
            <p:nvPr/>
          </p:nvCxnSpPr>
          <p:spPr>
            <a:xfrm>
              <a:off x="4800600" y="4474030"/>
              <a:ext cx="314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>
              <a:stCxn id="4" idx="3"/>
              <a:endCxn id="15" idx="0"/>
            </p:cNvCxnSpPr>
            <p:nvPr/>
          </p:nvCxnSpPr>
          <p:spPr>
            <a:xfrm>
              <a:off x="4800600" y="4474030"/>
              <a:ext cx="1076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hape 67"/>
            <p:cNvCxnSpPr>
              <a:stCxn id="4" idx="3"/>
              <a:endCxn id="13" idx="0"/>
            </p:cNvCxnSpPr>
            <p:nvPr/>
          </p:nvCxnSpPr>
          <p:spPr>
            <a:xfrm>
              <a:off x="4800600" y="4474030"/>
              <a:ext cx="1838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Motivation -- </a:t>
            </a:r>
            <a:r>
              <a:rPr lang="en-US" dirty="0" err="1" smtClean="0"/>
              <a:t>SNSRouter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828800"/>
          </a:xfrm>
        </p:spPr>
        <p:txBody>
          <a:bodyPr/>
          <a:lstStyle/>
          <a:p>
            <a:r>
              <a:rPr lang="en-US" dirty="0" smtClean="0"/>
              <a:t>Too many messages</a:t>
            </a:r>
          </a:p>
          <a:p>
            <a:r>
              <a:rPr lang="en-US" dirty="0" smtClean="0"/>
              <a:t>Different quality. </a:t>
            </a:r>
          </a:p>
          <a:p>
            <a:r>
              <a:rPr lang="en-US" dirty="0" smtClean="0"/>
              <a:t>Noise.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276600"/>
            <a:ext cx="738295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W:\research\sns-router\report\pic\srfe_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43000"/>
            <a:ext cx="3276600" cy="18097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3352800"/>
            <a:ext cx="6324600" cy="1828800"/>
          </a:xfrm>
          <a:prstGeom prst="rect">
            <a:avLst/>
          </a:prstGeom>
        </p:spPr>
        <p:txBody>
          <a:bodyPr/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“bottle” as micro-framework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3000" dirty="0" smtClean="0"/>
              <a:t>FE is all Python; run everywhere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W:\research\sns-router\report\pic\srfe_home_tim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791450" cy="6076950"/>
          </a:xfrm>
          <a:prstGeom prst="rect">
            <a:avLst/>
          </a:prstGeom>
          <a:noFill/>
        </p:spPr>
      </p:pic>
      <p:sp>
        <p:nvSpPr>
          <p:cNvPr id="7" name="Explosion 1 6"/>
          <p:cNvSpPr/>
          <p:nvPr/>
        </p:nvSpPr>
        <p:spPr>
          <a:xfrm>
            <a:off x="5562600" y="762000"/>
            <a:ext cx="25146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276600" y="10668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informative for 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419600" y="3200400"/>
            <a:ext cx="16764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Sounds interesting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267200" y="48006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informative for me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W:\research\sns-router\report\pic\srfe_ranked_timeline.png"/>
          <p:cNvPicPr>
            <a:picLocks noChangeAspect="1" noChangeArrowheads="1"/>
          </p:cNvPicPr>
          <p:nvPr/>
        </p:nvPicPr>
        <p:blipFill>
          <a:blip r:embed="rId2" cstate="print"/>
          <a:srcRect b="3473"/>
          <a:stretch>
            <a:fillRect/>
          </a:stretch>
        </p:blipFill>
        <p:spPr bwMode="auto">
          <a:xfrm>
            <a:off x="685800" y="381000"/>
            <a:ext cx="7800975" cy="6353175"/>
          </a:xfrm>
          <a:prstGeom prst="rect">
            <a:avLst/>
          </a:prstGeom>
          <a:noFill/>
        </p:spPr>
      </p:pic>
      <p:sp>
        <p:nvSpPr>
          <p:cNvPr id="5" name="Explosion 1 4"/>
          <p:cNvSpPr/>
          <p:nvPr/>
        </p:nvSpPr>
        <p:spPr>
          <a:xfrm>
            <a:off x="5257800" y="457200"/>
            <a:ext cx="31242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Ranked !!!!!!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124200" y="1371600"/>
            <a:ext cx="3886200" cy="304800"/>
          </a:xfrm>
          <a:prstGeom prst="wedgeRoundRectCallout">
            <a:avLst>
              <a:gd name="adj1" fmla="val -37066"/>
              <a:gd name="adj2" fmla="val 1971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Recsys</a:t>
            </a:r>
            <a:r>
              <a:rPr lang="en-US" dirty="0" smtClean="0"/>
              <a:t> fits my recent interest!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962400" y="3505200"/>
            <a:ext cx="3886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Industrial news, I may want to follow the link and read further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057400" y="5029200"/>
            <a:ext cx="3505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Tweets from a renowned social network researcher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685</TotalTime>
  <Words>1026</Words>
  <Application>Microsoft Office PowerPoint</Application>
  <PresentationFormat>On-screen Show (4:3)</PresentationFormat>
  <Paragraphs>282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Technic</vt:lpstr>
      <vt:lpstr>Equation</vt:lpstr>
      <vt:lpstr>A Framework for Intelligent Message Routing on SNS</vt:lpstr>
      <vt:lpstr>Slide 2</vt:lpstr>
      <vt:lpstr>Motivation -- SNSAPI</vt:lpstr>
      <vt:lpstr>Slide 4</vt:lpstr>
      <vt:lpstr>Slide 5</vt:lpstr>
      <vt:lpstr>Motivation -- SNSRouter</vt:lpstr>
      <vt:lpstr>Slide 7</vt:lpstr>
      <vt:lpstr>Slide 8</vt:lpstr>
      <vt:lpstr>Slide 9</vt:lpstr>
      <vt:lpstr>Formulation</vt:lpstr>
      <vt:lpstr>Graph Induction</vt:lpstr>
      <vt:lpstr>Formulation</vt:lpstr>
      <vt:lpstr>Transformation</vt:lpstr>
      <vt:lpstr>Training</vt:lpstr>
      <vt:lpstr>Evaluation</vt:lpstr>
      <vt:lpstr>Result – Basic Statistics</vt:lpstr>
      <vt:lpstr>Result – Training with SGD</vt:lpstr>
      <vt:lpstr>Project Output</vt:lpstr>
      <vt:lpstr>Reference</vt:lpstr>
      <vt:lpstr>Thanks</vt:lpstr>
      <vt:lpstr>Add a new feature</vt:lpstr>
      <vt:lpstr>Slide 22</vt:lpstr>
      <vt:lpstr>Features</vt:lpstr>
      <vt:lpstr>Reaction to noise</vt:lpstr>
      <vt:lpstr>Future Works -- System</vt:lpstr>
      <vt:lpstr>Future Works -- Algorithm</vt:lpstr>
      <vt:lpstr>Why not classification?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Intelligent Message Routing</dc:title>
  <dc:creator/>
  <cp:lastModifiedBy>plhu</cp:lastModifiedBy>
  <cp:revision>407</cp:revision>
  <dcterms:created xsi:type="dcterms:W3CDTF">2006-08-16T00:00:00Z</dcterms:created>
  <dcterms:modified xsi:type="dcterms:W3CDTF">2012-12-03T12:45:31Z</dcterms:modified>
</cp:coreProperties>
</file>