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66" r:id="rId11"/>
    <p:sldId id="260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43F8BF-767C-45E1-8C8C-2B86C777A693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92DD24-6C5A-48DE-B29A-1DBE9918C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64637-3C46-4D5D-B867-EF2C7021796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04896-24C8-46B2-9213-58FE3AF5494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F3842-DC86-4F9E-BEE2-C3054EB1C1A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C454C-BF1E-4730-8447-70BDBC0E5208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9014A-EC86-4E74-8376-7ED411E82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C1DF-78D1-4AE5-A5BE-32288CBA41F2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20EFB-251C-4BDD-8BCC-9C6579D6E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CA64D-B298-422A-BB65-D8AFAFE17F7B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76CEB-5AD3-4ED3-9FAC-B6BD3BCFC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3A56-FAFB-4E24-ADBF-9E10298A26B7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29BA1-288B-42EB-A067-DC9ADA3A2D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D85FC-88F0-48B2-8B0B-52ADC0AD98E4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80D1B-990E-4A4B-A7B6-EDF60D6A8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8C2E9-A765-4FB8-A1B6-D850439B3F0F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0D405-5AA2-4B0C-8C1D-A2B0559D8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DCA61-653D-4A42-8F70-F530F8FDC5E0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3CEFF-018C-40EB-A3DD-4161D4669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08413-311D-4A8E-A9D6-D5BFEC64C4E9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E97B-D83E-4416-BEDB-F9CDEBD0D9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54B2-1A65-4774-ABC9-5FD6D92C9735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D6E02-685D-4CCA-98D5-6B7C05418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E69D-7CCB-4B64-8AD0-92C593D3F6A8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9B2C-4E7F-4F9E-8AE9-0299576CE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ECCB2-86F2-4FAE-8F42-FF0C4641D729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393B9-1EC0-4CF9-BE31-4043CE1C3A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10A2-411B-4166-9B98-866D32EAD2BE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BDEE2-29BD-4474-987E-D16B7909F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904BF-F853-456A-9820-5DF02484B312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095-6DDF-4348-90C3-A9A812060C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659D8-0DEC-4B96-AD12-A3A52D668DCC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D7B7-0BF2-42E5-BCB8-A26C1A660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955-8F03-4CE0-9B4B-77682CE21A0D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C2C1E-9431-4AD6-8414-04AA5C3120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1953E-87C5-4900-B0E3-71B6F221D0D0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472D-E5F6-4BB0-9B48-787C70048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3C6C-3DD4-42B0-A784-B94DB8FAAC66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A2355-A2E9-4B03-98E1-97A625D6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21B9-DDD5-4F92-BF63-C737693CE423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2744-D10C-48CC-8FA1-EDF37B7C1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B4DA-11C5-4FEE-836E-23374C395F3E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4823-DA92-4BC0-AE15-548FBDC40F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8F5E8-5751-446B-8481-580A75F617E6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64705-C339-4A8E-82E9-C006B9BDF0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DA56A-96B5-4686-8E25-8CCFDE8E4DFC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4E6F-337A-41AF-A571-640AC45CAF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95635-9DDB-4FCF-982B-7BE214886A63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D1945-886A-49A2-8B32-A6A608ECEF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91CC67-5C48-4F02-A73E-3B216C84A324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AB9EFE-0F89-42F6-8CD2-844B382E44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EC150D-989C-40DA-92FE-D3F81DDB04AC}" type="datetimeFigureOut">
              <a:rPr lang="zh-CN" altLang="en-US"/>
              <a:pPr>
                <a:defRPr/>
              </a:pPr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CC6CB-E888-43CF-9FE5-7F4E012A3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ahnulxy@qq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0</a:t>
            </a:r>
            <a:r>
              <a:rPr lang="en-US" altLang="en-US" smtClean="0">
                <a:ea typeface="宋体" charset="-122"/>
              </a:rPr>
              <a:t>.1 </a:t>
            </a:r>
            <a:r>
              <a:rPr lang="en-US" altLang="zh-CN" smtClean="0"/>
              <a:t>DSGE</a:t>
            </a:r>
            <a:r>
              <a:rPr lang="zh-CN" altLang="en-US" smtClean="0"/>
              <a:t>视频教程介绍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Prologue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I will use English in PPT and PDF notes</a:t>
            </a:r>
          </a:p>
          <a:p>
            <a:r>
              <a:rPr lang="en-US" altLang="zh-CN" sz="2800" smtClean="0"/>
              <a:t>But I will lecture in Chinese. </a:t>
            </a:r>
          </a:p>
          <a:p>
            <a:r>
              <a:rPr lang="en-US" altLang="zh-CN" sz="2800" smtClean="0"/>
              <a:t>This will help you get accustom to English terms in DSGE modeling.</a:t>
            </a:r>
          </a:p>
          <a:p>
            <a:r>
              <a:rPr lang="en-US" altLang="zh-CN" sz="2800" smtClean="0"/>
              <a:t>There could be some typos in notes and verbal errors in lectures, I will make improvement in the next version.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are the topics covered?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There are 5 chapters;</a:t>
            </a:r>
          </a:p>
          <a:p>
            <a:pPr lvl="1"/>
            <a:r>
              <a:rPr lang="en-US" altLang="zh-CN" smtClean="0"/>
              <a:t>Background</a:t>
            </a:r>
          </a:p>
          <a:p>
            <a:pPr lvl="1"/>
            <a:r>
              <a:rPr lang="en-US" altLang="zh-CN" smtClean="0"/>
              <a:t>The solution logic of DSGE models</a:t>
            </a:r>
          </a:p>
          <a:p>
            <a:pPr lvl="1"/>
            <a:r>
              <a:rPr lang="en-US" altLang="zh-CN" smtClean="0"/>
              <a:t>Installation of Dynare</a:t>
            </a:r>
          </a:p>
          <a:p>
            <a:pPr lvl="1"/>
            <a:r>
              <a:rPr lang="en-US" altLang="zh-CN" smtClean="0"/>
              <a:t>Getting to know Dynare</a:t>
            </a:r>
          </a:p>
          <a:p>
            <a:pPr lvl="1"/>
            <a:r>
              <a:rPr lang="en-US" altLang="zh-CN" smtClean="0"/>
              <a:t>RBC and NK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1   DSGE</a:t>
            </a:r>
            <a:r>
              <a:rPr lang="zh-CN" altLang="en-US" smtClean="0"/>
              <a:t>模型简介 </a:t>
            </a:r>
            <a:endParaRPr lang="en-US" altLang="zh-CN" smtClean="0"/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0.1</a:t>
            </a:r>
            <a:r>
              <a:rPr lang="zh-CN" altLang="en-US" smtClean="0"/>
              <a:t>课程介绍</a:t>
            </a:r>
          </a:p>
          <a:p>
            <a:r>
              <a:rPr lang="en-US" altLang="zh-CN" smtClean="0"/>
              <a:t>0.2 DSGE</a:t>
            </a:r>
            <a:r>
              <a:rPr lang="zh-CN" altLang="en-US" smtClean="0"/>
              <a:t>模型发展</a:t>
            </a:r>
            <a:endParaRPr lang="en-US" altLang="zh-CN" smtClean="0"/>
          </a:p>
          <a:p>
            <a:r>
              <a:rPr lang="en-US" altLang="zh-CN" smtClean="0"/>
              <a:t>0.3 DSGE</a:t>
            </a:r>
            <a:r>
              <a:rPr lang="zh-CN" altLang="en-US" smtClean="0"/>
              <a:t>模型几种典型构建</a:t>
            </a:r>
          </a:p>
          <a:p>
            <a:r>
              <a:rPr lang="en-US" altLang="zh-CN" smtClean="0"/>
              <a:t>0.4 </a:t>
            </a:r>
            <a:r>
              <a:rPr lang="zh-CN" altLang="en-US" smtClean="0"/>
              <a:t>宏观经济数据库</a:t>
            </a:r>
            <a:r>
              <a:rPr lang="en-US" altLang="zh-CN" smtClean="0"/>
              <a:t>MMB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2   DSGE</a:t>
            </a:r>
            <a:r>
              <a:rPr lang="zh-CN" altLang="en-US" smtClean="0"/>
              <a:t>模型求解逻辑 </a:t>
            </a:r>
            <a:endParaRPr lang="en-US" altLang="zh-CN" smtClean="0"/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1.1 DSGE</a:t>
            </a:r>
            <a:r>
              <a:rPr lang="zh-CN" altLang="en-US" sz="1800" smtClean="0"/>
              <a:t>一阶求解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1.1.1 </a:t>
            </a:r>
            <a:r>
              <a:rPr lang="zh-CN" altLang="en-US" sz="1800" smtClean="0"/>
              <a:t>一阶求解逻辑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1.1.2 </a:t>
            </a:r>
            <a:r>
              <a:rPr lang="zh-CN" altLang="en-US" sz="1800" smtClean="0"/>
              <a:t>对数线性化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1.1.3 </a:t>
            </a:r>
            <a:r>
              <a:rPr lang="zh-CN" altLang="en-US" sz="1800" smtClean="0"/>
              <a:t>线性模型的状态空间表示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1.1.4 BK</a:t>
            </a:r>
            <a:r>
              <a:rPr lang="zh-CN" altLang="en-US" sz="1800" smtClean="0"/>
              <a:t>方法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1.1.5 Schur</a:t>
            </a:r>
            <a:r>
              <a:rPr lang="zh-CN" altLang="en-US" sz="1800" smtClean="0"/>
              <a:t>方法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1.1.6 Uhlig(1999)</a:t>
            </a:r>
            <a:r>
              <a:rPr lang="zh-CN" altLang="en-US" sz="1800" smtClean="0"/>
              <a:t>方法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1.2 DSGE</a:t>
            </a:r>
            <a:r>
              <a:rPr lang="zh-CN" altLang="en-US" sz="1800" smtClean="0"/>
              <a:t>二阶求解：</a:t>
            </a:r>
            <a:r>
              <a:rPr lang="en-US" altLang="zh-CN" sz="1800" smtClean="0"/>
              <a:t>Dynare</a:t>
            </a:r>
            <a:r>
              <a:rPr lang="zh-CN" altLang="en-US" sz="1800" smtClean="0"/>
              <a:t>求解逻辑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1.2.1 </a:t>
            </a:r>
            <a:r>
              <a:rPr lang="zh-CN" altLang="en-US" sz="1800" smtClean="0"/>
              <a:t>基于扰动项的泰勒近似法：</a:t>
            </a:r>
            <a:r>
              <a:rPr lang="en-US" altLang="zh-CN" sz="1800" smtClean="0"/>
              <a:t>Schmitt-Grohé and Uribe</a:t>
            </a:r>
            <a:r>
              <a:rPr lang="zh-CN" altLang="en-US" sz="1800" smtClean="0"/>
              <a:t>（</a:t>
            </a:r>
            <a:r>
              <a:rPr lang="en-US" altLang="zh-CN" sz="1800" smtClean="0"/>
              <a:t>2004</a:t>
            </a:r>
            <a:r>
              <a:rPr lang="zh-CN" altLang="en-US" sz="1800" smtClean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1.2.2</a:t>
            </a:r>
            <a:r>
              <a:rPr lang="zh-CN" altLang="en-US" sz="1800" smtClean="0"/>
              <a:t>维数诅咒和确定性等价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1.3</a:t>
            </a:r>
            <a:r>
              <a:rPr lang="zh-CN" altLang="en-US" sz="1800" smtClean="0"/>
              <a:t>如何计算稳态值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1.4 </a:t>
            </a:r>
            <a:r>
              <a:rPr lang="zh-CN" altLang="en-US" sz="1800" smtClean="0"/>
              <a:t>如何校准外生技术冲击的参数：</a:t>
            </a:r>
            <a:r>
              <a:rPr lang="en-US" altLang="zh-CN" sz="1800" smtClean="0"/>
              <a:t>Persistence and volatility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Chapter 3     </a:t>
            </a:r>
            <a:r>
              <a:rPr lang="zh-CN" altLang="en-US" smtClean="0"/>
              <a:t>初识</a:t>
            </a:r>
            <a:r>
              <a:rPr lang="en-US" altLang="zh-CN" smtClean="0"/>
              <a:t>Dynare 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安装</a:t>
            </a:r>
            <a:r>
              <a:rPr lang="en-US" altLang="zh-CN" smtClean="0"/>
              <a:t>Dynare</a:t>
            </a:r>
          </a:p>
          <a:p>
            <a:r>
              <a:rPr lang="en-US" altLang="zh-CN" smtClean="0"/>
              <a:t>2.2 </a:t>
            </a:r>
            <a:r>
              <a:rPr lang="zh-CN" altLang="en-US" smtClean="0"/>
              <a:t>配置</a:t>
            </a:r>
            <a:r>
              <a:rPr lang="en-US" altLang="zh-CN" smtClean="0"/>
              <a:t>Dynare</a:t>
            </a:r>
          </a:p>
          <a:p>
            <a:r>
              <a:rPr lang="en-US" altLang="zh-CN" smtClean="0"/>
              <a:t>2.3 </a:t>
            </a:r>
            <a:r>
              <a:rPr lang="zh-CN" altLang="en-US" smtClean="0"/>
              <a:t>运行和编辑</a:t>
            </a:r>
            <a:r>
              <a:rPr lang="en-US" altLang="zh-CN" smtClean="0"/>
              <a:t>Dynare</a:t>
            </a:r>
            <a:r>
              <a:rPr lang="zh-CN" altLang="en-US" smtClean="0"/>
              <a:t>文件</a:t>
            </a:r>
          </a:p>
          <a:p>
            <a:r>
              <a:rPr lang="en-US" altLang="zh-CN" smtClean="0"/>
              <a:t>2.4 Dynare</a:t>
            </a:r>
            <a:r>
              <a:rPr lang="zh-CN" altLang="en-US" smtClean="0"/>
              <a:t>多版本管理</a:t>
            </a:r>
          </a:p>
          <a:p>
            <a:r>
              <a:rPr lang="en-US" altLang="zh-CN" smtClean="0"/>
              <a:t>2.5 </a:t>
            </a:r>
            <a:r>
              <a:rPr lang="zh-CN" altLang="en-US" smtClean="0"/>
              <a:t>获取帮助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4    Dynare</a:t>
            </a:r>
            <a:r>
              <a:rPr lang="zh-CN" altLang="en-US" smtClean="0"/>
              <a:t>进阶 </a:t>
            </a:r>
            <a:endParaRPr lang="en-US" altLang="zh-CN" smtClean="0"/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/>
              <a:t>3.1</a:t>
            </a:r>
            <a:r>
              <a:rPr lang="zh-CN" altLang="en-US" sz="2000" smtClean="0"/>
              <a:t>一个简单的例子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3.2 Dynare</a:t>
            </a:r>
            <a:r>
              <a:rPr lang="zh-CN" altLang="en-US" sz="2000" smtClean="0"/>
              <a:t>变量的分类和书写规范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3.3 Dynare</a:t>
            </a:r>
            <a:r>
              <a:rPr lang="zh-CN" altLang="en-US" sz="2000" smtClean="0"/>
              <a:t>的基本语法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3.4</a:t>
            </a:r>
            <a:r>
              <a:rPr lang="zh-CN" altLang="en-US" sz="2000" smtClean="0"/>
              <a:t>模型均衡条件输入方法：</a:t>
            </a:r>
            <a:r>
              <a:rPr lang="en-US" altLang="zh-CN" sz="2000" smtClean="0"/>
              <a:t>level</a:t>
            </a:r>
            <a:r>
              <a:rPr lang="zh-CN" altLang="en-US" sz="2000" smtClean="0"/>
              <a:t>，</a:t>
            </a:r>
            <a:r>
              <a:rPr lang="en-US" altLang="zh-CN" sz="2000" smtClean="0"/>
              <a:t>log-level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3.5</a:t>
            </a:r>
            <a:r>
              <a:rPr lang="zh-CN" altLang="en-US" sz="2000" smtClean="0"/>
              <a:t>变量存储、调用和列示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3.6 Dynare</a:t>
            </a:r>
            <a:r>
              <a:rPr lang="zh-CN" altLang="en-US" sz="2000" smtClean="0"/>
              <a:t>文件的编译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3.7 Dynare</a:t>
            </a:r>
            <a:r>
              <a:rPr lang="zh-CN" altLang="en-US" sz="2000" smtClean="0"/>
              <a:t>求解表示和状态空间表示的联系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3.8</a:t>
            </a:r>
            <a:r>
              <a:rPr lang="zh-CN" altLang="en-US" sz="2000" smtClean="0"/>
              <a:t>求解结果分析和调用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3.9</a:t>
            </a:r>
            <a:r>
              <a:rPr lang="zh-CN" altLang="en-US" sz="2000" smtClean="0"/>
              <a:t>随机模拟</a:t>
            </a:r>
            <a:r>
              <a:rPr lang="en-US" altLang="zh-CN" sz="2000" smtClean="0"/>
              <a:t>stoch_simul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3.10</a:t>
            </a:r>
            <a:r>
              <a:rPr lang="zh-CN" altLang="en-US" sz="2000" smtClean="0"/>
              <a:t>脉冲响应</a:t>
            </a:r>
            <a:r>
              <a:rPr lang="en-US" altLang="zh-CN" sz="2000" smtClean="0"/>
              <a:t>IRF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3.11</a:t>
            </a:r>
            <a:r>
              <a:rPr lang="zh-CN" altLang="en-US" sz="2000" smtClean="0"/>
              <a:t>参数估计简介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Chapter 5  RBC</a:t>
            </a:r>
            <a:r>
              <a:rPr lang="zh-CN" altLang="en-US" sz="4000" smtClean="0"/>
              <a:t>模型和带价格粘性的</a:t>
            </a:r>
            <a:r>
              <a:rPr lang="en-US" altLang="zh-CN" sz="4000" smtClean="0"/>
              <a:t>NK</a:t>
            </a:r>
            <a:r>
              <a:rPr lang="zh-CN" altLang="en-US" sz="4000" smtClean="0"/>
              <a:t>模型 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/>
              <a:t>4.1.1 RBC</a:t>
            </a:r>
            <a:r>
              <a:rPr lang="zh-CN" altLang="en-US" sz="2000" smtClean="0"/>
              <a:t>模型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4.1.2 CIA</a:t>
            </a:r>
            <a:r>
              <a:rPr lang="zh-CN" altLang="en-US" sz="2000" smtClean="0"/>
              <a:t>（</a:t>
            </a:r>
            <a:r>
              <a:rPr lang="en-US" altLang="zh-CN" sz="2000" smtClean="0"/>
              <a:t>Cash-in-Advance</a:t>
            </a:r>
            <a:r>
              <a:rPr lang="zh-CN" altLang="en-US" sz="2000" smtClean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4.1.3 MIU (Money-in-Utility)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 NK</a:t>
            </a:r>
            <a:r>
              <a:rPr lang="zh-CN" altLang="en-US" sz="2000" smtClean="0"/>
              <a:t>模型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4.4.1</a:t>
            </a:r>
            <a:r>
              <a:rPr lang="zh-CN" altLang="en-US" sz="2000" smtClean="0"/>
              <a:t>粘性价格设定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4.4.2 </a:t>
            </a:r>
            <a:r>
              <a:rPr lang="zh-CN" altLang="en-US" sz="2000" smtClean="0"/>
              <a:t>价格离散核（</a:t>
            </a:r>
            <a:r>
              <a:rPr lang="en-US" altLang="zh-CN" sz="2000" smtClean="0"/>
              <a:t>Price Dispersion</a:t>
            </a:r>
            <a:r>
              <a:rPr lang="zh-CN" altLang="en-US" sz="2000" smtClean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4.4.3 </a:t>
            </a:r>
            <a:r>
              <a:rPr lang="zh-CN" altLang="en-US" sz="2000" smtClean="0"/>
              <a:t>弹性价格模型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4.4.4</a:t>
            </a:r>
            <a:r>
              <a:rPr lang="zh-CN" altLang="en-US" sz="2000" smtClean="0"/>
              <a:t>两种无效率（扭曲）分析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4.4.5 Dynare Code</a:t>
            </a:r>
            <a:r>
              <a:rPr lang="zh-CN" altLang="en-US" sz="2000" smtClean="0"/>
              <a:t>和 </a:t>
            </a:r>
            <a:r>
              <a:rPr lang="en-US" altLang="zh-CN" sz="2000" smtClean="0"/>
              <a:t>IRF</a:t>
            </a:r>
            <a:r>
              <a:rPr lang="zh-CN" altLang="en-US" sz="2000" smtClean="0"/>
              <a:t>分析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4.4.6</a:t>
            </a:r>
            <a:r>
              <a:rPr lang="zh-CN" altLang="en-US" sz="2000" smtClean="0"/>
              <a:t>价格规则和数量规则的比较 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4.6</a:t>
            </a:r>
            <a:r>
              <a:rPr lang="zh-CN" altLang="en-US" sz="2000" smtClean="0"/>
              <a:t>中等规模</a:t>
            </a:r>
            <a:r>
              <a:rPr lang="en-US" altLang="zh-CN" sz="2000" smtClean="0"/>
              <a:t>DSGE</a:t>
            </a:r>
            <a:r>
              <a:rPr lang="zh-CN" altLang="en-US" sz="2000" smtClean="0"/>
              <a:t>模型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The DSGE modeling is a great topic in today’s Macroeconomics. There are many subtopics which could be focused. </a:t>
            </a:r>
          </a:p>
          <a:p>
            <a:pPr marL="457200" indent="-457200"/>
            <a:r>
              <a:rPr lang="en-US" altLang="zh-CN" sz="2400"/>
              <a:t>III. There will be inevitably some typos in the PPT and PDF notes. Please let me know. And there could be some verbal errors or incomplete or vague expressions during lecture. I will improve both notes and lecture in the next version. All comments and suggestions are welcomed! Email: </a:t>
            </a:r>
            <a:r>
              <a:rPr lang="en-US" altLang="zh-CN" sz="2400">
                <a:hlinkClick r:id="rId4"/>
              </a:rPr>
              <a:t>ahnulxy@qq.com</a:t>
            </a:r>
            <a:r>
              <a:rPr lang="en-US" altLang="zh-CN" sz="2400"/>
              <a:t> 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542</Words>
  <Application>Microsoft Office PowerPoint</Application>
  <PresentationFormat>全屏显示(16:9)</PresentationFormat>
  <Paragraphs>68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宋体</vt:lpstr>
      <vt:lpstr>Calibri</vt:lpstr>
      <vt:lpstr>Office 主题</vt:lpstr>
      <vt:lpstr>1_Office 主题</vt:lpstr>
      <vt:lpstr>0.1 DSGE视频教程介绍</vt:lpstr>
      <vt:lpstr>Prologue</vt:lpstr>
      <vt:lpstr>What are the topics covered?</vt:lpstr>
      <vt:lpstr>Chapter 1   DSGE模型简介 </vt:lpstr>
      <vt:lpstr>Chapter 2   DSGE模型求解逻辑 </vt:lpstr>
      <vt:lpstr>Chapter 3     初识Dynare </vt:lpstr>
      <vt:lpstr>Chapter 4    Dynare进阶 </vt:lpstr>
      <vt:lpstr>Chapter 5  RBC模型和带价格粘性的NK模型 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38</cp:revision>
  <dcterms:created xsi:type="dcterms:W3CDTF">2013-02-13T01:22:46Z</dcterms:created>
  <dcterms:modified xsi:type="dcterms:W3CDTF">2015-08-20T08:14:57Z</dcterms:modified>
</cp:coreProperties>
</file>