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61" r:id="rId4"/>
    <p:sldId id="269" r:id="rId5"/>
    <p:sldId id="267" r:id="rId6"/>
    <p:sldId id="273" r:id="rId7"/>
    <p:sldId id="268" r:id="rId8"/>
    <p:sldId id="271" r:id="rId9"/>
    <p:sldId id="270" r:id="rId10"/>
    <p:sldId id="272" r:id="rId11"/>
    <p:sldId id="274" r:id="rId12"/>
    <p:sldId id="275" r:id="rId13"/>
    <p:sldId id="278" r:id="rId14"/>
    <p:sldId id="276" r:id="rId15"/>
    <p:sldId id="277" r:id="rId16"/>
    <p:sldId id="279" r:id="rId17"/>
    <p:sldId id="266" r:id="rId18"/>
    <p:sldId id="260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39" autoAdjust="0"/>
  </p:normalViewPr>
  <p:slideViewPr>
    <p:cSldViewPr>
      <p:cViewPr varScale="1">
        <p:scale>
          <a:sx n="88" d="100"/>
          <a:sy n="88" d="100"/>
        </p:scale>
        <p:origin x="-126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33F9EC-2147-4CE8-9BB1-B16E4F0E4C8E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D369CE7-C41C-4738-87EF-B38334D557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nk_of_Sweden_Prize_in_Economic_Sciences_in_Memory_of_Alfred_Nobe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Finn_E._Kydland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6CEC6D-95F6-475A-97AA-68C270E2215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3A2F86-D785-48CD-BA55-F9AD6524D2A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结构方程模型 </a:t>
            </a:r>
            <a:r>
              <a:rPr lang="en-US" altLang="zh-CN" smtClean="0"/>
              <a:t>are important models in early macroeconomics. The IS-LM model can be a classic example of them. The investment-saving equation and money demand and supply equation are important two equations in the model. The IS-LM model is one of key points in traditional Keynesian Theory. </a:t>
            </a:r>
          </a:p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Neo Classical Models including RBC models</a:t>
            </a:r>
          </a:p>
          <a:p>
            <a:r>
              <a:rPr lang="en-US" altLang="zh-CN" b="1" smtClean="0"/>
              <a:t>Edward Christian Prescott</a:t>
            </a:r>
            <a:r>
              <a:rPr lang="en-US" altLang="zh-CN" smtClean="0"/>
              <a:t> (born December 26, 1940) is an American economist. He received the </a:t>
            </a:r>
            <a:r>
              <a:rPr lang="en-US" altLang="zh-CN" smtClean="0">
                <a:hlinkClick r:id="rId3" tooltip="Bank of Sweden Prize in Economic Sciences in Memory of Alfred Nobel"/>
              </a:rPr>
              <a:t>Nobel Memorial Prize in Economics</a:t>
            </a:r>
            <a:r>
              <a:rPr lang="en-US" altLang="zh-CN" smtClean="0"/>
              <a:t> in 2004, sharing the award with </a:t>
            </a:r>
            <a:r>
              <a:rPr lang="en-US" altLang="zh-CN" smtClean="0">
                <a:hlinkClick r:id="rId4" tooltip="Finn E. Kydland"/>
              </a:rPr>
              <a:t>Finn E. Kydland</a:t>
            </a:r>
            <a:r>
              <a:rPr lang="en-US" altLang="zh-CN" smtClean="0"/>
              <a:t>, "for their contributions to dynamic macroeconomics: the time consistency of economic policy and the driving forces behind business cycles".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http://www.bis.org/publ/work258.pdf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0DD6AA-97D4-4E3D-908D-423A9E57A52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B3257B-5767-4A1F-A2D0-8CE37B493C2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5FFC7-6BEA-4C08-ABB3-D107BC2D9F18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A0D3D-ED9F-49C5-8E6C-11D2B22488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C7FCF-DF5B-47FB-B9A3-8F7C352913DF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A0AD4-A86E-49DE-B5D2-1227377F37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818EC-B62C-441E-A56C-DC3EAAEFDA31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58772-A2DE-477C-B3FC-7CCCD36DE1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00150"/>
            <a:ext cx="8229600" cy="33940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3C3F0-0149-484D-A818-B2284E6B8AB0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31029-2CF6-4D6E-88B9-AC67CFA920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5DF84-4AE1-4D6D-A6D9-85F09444685F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46B1D-E770-4E9D-B803-198CEAF2EA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3FCB2-E9CE-47F8-869E-753C1BED64C5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67300-7CDE-4045-A0D4-70A5818F53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FBBA2-6883-4ECB-B59D-CAC0AD9A97BC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CAA5E-AE99-4FBE-A39F-DABBE3B375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F3B85-57B5-4EA3-8E92-57A77BFF116D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3B5F3-2202-4DA7-9B49-02C53EFF09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7805F-2998-4E77-9166-F93ECEF4BBFF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A1E98-BF6D-4563-8160-706A637D0E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C673E-C976-4F8A-8A22-4DB11CA29377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EF451-4993-4CE3-BAFD-322722B2C7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B01FC-9DC9-4EDA-9F05-FEC69091E848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BCC2E-2576-41B9-93F5-3A20775BAF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E9C59-2FAA-4D3B-B539-16AFD62899E2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5F151-B5F6-434B-9C50-A1EFA5A3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2823-3D36-4561-91C2-87E8A08A5CD2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A8789-4B87-4915-AD4A-F72E88C7D6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284B0-F5DD-4867-8C4B-0322ECFA3847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878CC-C63E-4828-A760-A98B39B1BC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EF70C-86F1-41BC-AE3D-F95617A7BBF1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66D0F-BF7B-4A52-9348-285FAB8D4F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915E3-A69C-447A-B7DC-84B57F920CF7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3AF3A-2E38-4392-B9D6-C35283D102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46C47-66CB-4344-B10E-AF49F1E57E69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2D79B-0A81-4C91-98B6-857848682B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17D09-513F-47AD-9D50-12BA1EEED449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758D8-4C4C-4786-BEAD-7557E75F5C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D497C-8789-4355-BA98-2BB002A776B0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806B6-8326-4B4E-B031-B562CA83D6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EAA64-ED9D-4640-9B01-9F36236E3564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90EDC-0F12-46BB-BA9E-055B9724C1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5514C-B5DA-4B48-85B7-82829E23CFDE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CFF4E-3EC6-444E-A3CC-B98F1AC8D7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869B4-326E-4FA9-A76A-B12F9C6E022E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4C63F-6073-4D38-8B93-07FCCE2676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F86A0-D1E7-47A2-9034-50D54D7C379F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ABACB-3665-4E50-A78A-70A480F46A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8CEE90-A5B4-40F3-871F-1AB6C5CD829B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0554349-D5C7-4B1D-8460-C8CAFB39C7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8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92AEB00-1798-4753-AAB4-80172CDF2A3F}" type="datetimeFigureOut">
              <a:rPr lang="zh-CN" altLang="en-US"/>
              <a:pPr>
                <a:defRPr/>
              </a:pPr>
              <a:t>2015/8/14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F513A2D-E411-49AB-88B6-4A791E4EA5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76" r:id="rId7"/>
    <p:sldLayoutId id="2147483675" r:id="rId8"/>
    <p:sldLayoutId id="2147483674" r:id="rId9"/>
    <p:sldLayoutId id="2147483673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0.2</a:t>
            </a:r>
            <a:r>
              <a:rPr lang="en-US" altLang="en-US" smtClean="0">
                <a:ea typeface="宋体" charset="-122"/>
              </a:rPr>
              <a:t> </a:t>
            </a:r>
            <a:r>
              <a:rPr lang="en-US" altLang="zh-CN" smtClean="0"/>
              <a:t>DSGE </a:t>
            </a:r>
            <a:r>
              <a:rPr lang="zh-CN" altLang="en-US" smtClean="0"/>
              <a:t>模型发展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Key Points in CEE(2005)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/>
              <a:t>Variable utilization rate of capital: which improve the amplification mechanism of the model;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Habit formation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Working capital loan mechanism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Adjustment cost of investment: too much deviation of current investment from last period will cost a lot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Nominal rigidities……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DSGE model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smtClean="0"/>
              <a:t>A lot DSGE models emerges which are used in almost every fields of Macroeconomics. 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A lot of new features and sectors are introduced into the models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Sectors: 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/>
              <a:t>import and export sector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/>
              <a:t>Financial intermediates, like banks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/>
              <a:t>Foreign countries: small open economy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/>
              <a:t>Two countries and three countries models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/>
              <a:t>Trade sector and nontrade sector…… </a:t>
            </a:r>
          </a:p>
          <a:p>
            <a:pPr lvl="1">
              <a:lnSpc>
                <a:spcPct val="80000"/>
              </a:lnSpc>
            </a:pPr>
            <a:endParaRPr lang="en-US" altLang="zh-CN" sz="20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/>
              <a:t>More features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Stochastic volatility: volatility of shocks are non-constant any more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Financial accelerator: BGG(1999)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Labor frictions: Blanchard and Gali(2010)…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Incomplete financial markets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Incomplete exchange rate pass-through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Different Price assumptions(PTM): (LCP and PCP)……</a:t>
            </a:r>
          </a:p>
          <a:p>
            <a:pPr lvl="1">
              <a:lnSpc>
                <a:spcPct val="90000"/>
              </a:lnSpc>
            </a:pPr>
            <a:endParaRPr lang="en-US" altLang="zh-CN" sz="24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NOEM:</a:t>
            </a:r>
            <a:r>
              <a:rPr lang="en-US" altLang="zh-CN" smtClean="0"/>
              <a:t>New Open Economic Model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smtClean="0"/>
              <a:t>Obstfeld, M. and K. Rogoff (1995). "Exchange Rate Dynamics Redux." Journal of Political Economy </a:t>
            </a:r>
            <a:r>
              <a:rPr lang="en-US" altLang="zh-CN" sz="2400" b="1" smtClean="0"/>
              <a:t>103</a:t>
            </a:r>
            <a:r>
              <a:rPr lang="en-US" altLang="zh-CN" sz="2400" smtClean="0"/>
              <a:t> (3): 624-660.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This paper develop an analytically </a:t>
            </a:r>
            <a:r>
              <a:rPr lang="en-US" altLang="zh-CN" sz="2400" b="1" smtClean="0"/>
              <a:t>tractable</a:t>
            </a:r>
            <a:r>
              <a:rPr lang="en-US" altLang="zh-CN" sz="2400" smtClean="0"/>
              <a:t> </a:t>
            </a:r>
            <a:r>
              <a:rPr lang="en-US" altLang="zh-CN" sz="2400" b="1" smtClean="0">
                <a:solidFill>
                  <a:schemeClr val="hlink"/>
                </a:solidFill>
              </a:rPr>
              <a:t>two-country</a:t>
            </a:r>
            <a:r>
              <a:rPr lang="en-US" altLang="zh-CN" sz="2400" smtClean="0"/>
              <a:t> model based on monopolistic competition and sticky nominal prices.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The model offers simple and intuitive predictions about exchange rates and current accounts that sometimes differ sharply from those of either modern flexible-price inter-temporal models or traditional sticky-price Keynesian models. Our analysis leads to a novel perspective on the international welfare spillovers due to monetary and fiscal policies.</a:t>
            </a:r>
          </a:p>
          <a:p>
            <a:pPr>
              <a:lnSpc>
                <a:spcPct val="80000"/>
              </a:lnSpc>
            </a:pPr>
            <a:endParaRPr lang="en-US" altLang="zh-CN" sz="24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Central banks’ DSGE models</a:t>
            </a:r>
          </a:p>
        </p:txBody>
      </p:sp>
      <p:graphicFrame>
        <p:nvGraphicFramePr>
          <p:cNvPr id="47145" name="Group 41"/>
          <p:cNvGraphicFramePr>
            <a:graphicFrameLocks noGrp="1"/>
          </p:cNvGraphicFramePr>
          <p:nvPr>
            <p:ph idx="1"/>
          </p:nvPr>
        </p:nvGraphicFramePr>
        <p:xfrm>
          <a:off x="468313" y="1203325"/>
          <a:ext cx="8229600" cy="3384550"/>
        </p:xfrm>
        <a:graphic>
          <a:graphicData uri="http://schemas.openxmlformats.org/drawingml/2006/table">
            <a:tbl>
              <a:tblPr/>
              <a:tblGrid>
                <a:gridCol w="3683000"/>
                <a:gridCol w="4546600"/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European Central Bank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New Area Wide Model (NAWN)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US Fed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SIGMA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IMF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GEM,GFM,GIMF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Bank of England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BEQM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Central bank of Chile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MAS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Sveriges Riksbank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瑞典央行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RAMSES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Central bank of Peru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MEGA-D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Norges Bank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挪威央行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NEMO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4211638" y="4587875"/>
            <a:ext cx="380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http://www.bis.org/publ/work258.pdf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Further Readings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smtClean="0"/>
              <a:t>Brázdik, F. E. and A. Marsal (2011). "Survey of Research on Financial Sector Modeling within DSGE Models: What Central Banks Can Learn from It.“ SSN,</a:t>
            </a:r>
            <a:r>
              <a:rPr lang="en-US" altLang="zh-CN" sz="2800" b="1" smtClean="0"/>
              <a:t>62</a:t>
            </a:r>
            <a:r>
              <a:rPr lang="en-US" altLang="zh-CN" sz="2800" smtClean="0"/>
              <a:t> (3): 252-277.</a:t>
            </a:r>
          </a:p>
          <a:p>
            <a:pPr>
              <a:lnSpc>
                <a:spcPct val="80000"/>
              </a:lnSpc>
            </a:pPr>
            <a:r>
              <a:rPr lang="en-US" altLang="zh-CN" sz="2800" smtClean="0"/>
              <a:t>BIS Working Papers No 258, 2008,DSGE models and central banks, Camilo E. Tovar </a:t>
            </a:r>
          </a:p>
          <a:p>
            <a:pPr>
              <a:lnSpc>
                <a:spcPct val="80000"/>
              </a:lnSpc>
            </a:pPr>
            <a:r>
              <a:rPr lang="en-US" altLang="zh-CN" sz="2800" smtClean="0"/>
              <a:t>Lane, P. R. (2001). "The new open economy macroeconomics: a survey." Journal of International Economics </a:t>
            </a:r>
            <a:r>
              <a:rPr lang="en-US" altLang="zh-CN" sz="2800" b="1" smtClean="0"/>
              <a:t>54</a:t>
            </a:r>
            <a:r>
              <a:rPr lang="en-US" altLang="zh-CN" sz="2800" smtClean="0"/>
              <a:t> (2): 235-266.</a:t>
            </a:r>
          </a:p>
          <a:p>
            <a:pPr>
              <a:lnSpc>
                <a:spcPct val="80000"/>
              </a:lnSpc>
            </a:pPr>
            <a:endParaRPr lang="en-US" altLang="zh-CN" sz="2800" smtClean="0"/>
          </a:p>
          <a:p>
            <a:pPr>
              <a:lnSpc>
                <a:spcPct val="80000"/>
              </a:lnSpc>
            </a:pP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Summary</a:t>
            </a:r>
          </a:p>
        </p:txBody>
      </p:sp>
      <p:sp>
        <p:nvSpPr>
          <p:cNvPr id="38914" name="文本框 2"/>
          <p:cNvSpPr txBox="1">
            <a:spLocks noChangeArrowheads="1"/>
          </p:cNvSpPr>
          <p:nvPr/>
        </p:nvSpPr>
        <p:spPr bwMode="auto">
          <a:xfrm>
            <a:off x="755650" y="1131888"/>
            <a:ext cx="7704138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sz="2400"/>
              <a:t>I.   Structural Model </a:t>
            </a:r>
            <a:r>
              <a:rPr lang="en-US" altLang="zh-CN" sz="2400">
                <a:sym typeface="Wingdings" pitchFamily="2" charset="2"/>
              </a:rPr>
              <a:t> RBC model NK model  DSGE model NOEM  more complex model</a:t>
            </a:r>
            <a:endParaRPr lang="en-US" altLang="zh-CN" sz="2400"/>
          </a:p>
          <a:p>
            <a:pPr marL="457200" indent="-457200"/>
            <a:endParaRPr lang="en-US" altLang="zh-CN" sz="2400"/>
          </a:p>
          <a:p>
            <a:pPr marL="457200" indent="-457200"/>
            <a:r>
              <a:rPr lang="en-US" altLang="zh-CN" sz="2400"/>
              <a:t>II. You could easily find DSGE model are widely used in every fields of macroeconomics.</a:t>
            </a:r>
          </a:p>
          <a:p>
            <a:pPr marL="457200" indent="-457200"/>
            <a:endParaRPr lang="en-US" altLang="zh-CN" sz="2400"/>
          </a:p>
          <a:p>
            <a:pPr marL="457200" indent="-457200"/>
            <a:endParaRPr lang="en-US" altLang="zh-CN" sz="2400"/>
          </a:p>
          <a:p>
            <a:pPr marL="457200" indent="-457200">
              <a:buFontTx/>
              <a:buAutoNum type="arabicPeriod"/>
            </a:pPr>
            <a:endParaRPr lang="zh-CN" altLang="en-US" sz="36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Thanks</a:t>
            </a:r>
            <a:r>
              <a:rPr lang="zh-CN" altLang="en-US" smtClean="0"/>
              <a:t>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286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A simple introduction to history of DSGE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Recently advance of DSGE: simple descriptions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The DSGE models employed by some Central banks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xfrm>
            <a:off x="468313" y="195263"/>
            <a:ext cx="8229600" cy="857250"/>
          </a:xfrm>
        </p:spPr>
        <p:txBody>
          <a:bodyPr/>
          <a:lstStyle/>
          <a:p>
            <a:r>
              <a:rPr lang="en-US" altLang="zh-CN" smtClean="0"/>
              <a:t>Critiques on Structural Models</a:t>
            </a:r>
          </a:p>
        </p:txBody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smtClean="0"/>
              <a:t>Lucas Critique (Lucas,1976): argues that it is naive to try to predict the effects of a change in economic policy entirely on the basis of relationships observed in historical data, especially highly aggregated historical data (English wiki).</a:t>
            </a:r>
          </a:p>
          <a:p>
            <a:r>
              <a:rPr lang="en-US" altLang="zh-CN" sz="2800" smtClean="0"/>
              <a:t>Sims Critiques: too much identification constraints are imposed which seems to be incredible. </a:t>
            </a:r>
          </a:p>
          <a:p>
            <a:endParaRPr lang="en-US" altLang="zh-CN" sz="28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RBC Models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/>
              <a:t>Kydland, F. E. and E. C. Prescott (1982). "Time to Build and Aggregate Fluctuations." Econometrica </a:t>
            </a:r>
            <a:r>
              <a:rPr lang="en-US" altLang="zh-CN" sz="2800" b="1" smtClean="0"/>
              <a:t>50</a:t>
            </a:r>
            <a:r>
              <a:rPr lang="en-US" altLang="zh-CN" sz="2800" smtClean="0"/>
              <a:t> (6): pp. 1345-1370.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US Data: 1954Q1-1982Q4: Simulation data in most dimensions are consistent with real data. 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Fluctuation of economy is overall result of the optimal response of individual to the exogenous real shock, like technology shocks.</a:t>
            </a:r>
            <a:endParaRPr lang="zh-CN" altLang="en-US" sz="2800" smtClean="0"/>
          </a:p>
          <a:p>
            <a:pPr>
              <a:lnSpc>
                <a:spcPct val="90000"/>
              </a:lnSpc>
            </a:pPr>
            <a:endParaRPr lang="en-US" altLang="zh-CN" sz="2400" smtClean="0"/>
          </a:p>
          <a:p>
            <a:pPr>
              <a:lnSpc>
                <a:spcPct val="90000"/>
              </a:lnSpc>
            </a:pPr>
            <a:endParaRPr lang="en-US" altLang="zh-CN" sz="2400" smtClean="0"/>
          </a:p>
          <a:p>
            <a:pPr>
              <a:lnSpc>
                <a:spcPct val="90000"/>
              </a:lnSpc>
            </a:pPr>
            <a:endParaRPr lang="en-US" altLang="zh-CN" sz="2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Key points in RBC Model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Individual Utility Maximization 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Rational Expectations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Flexible price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Competitive market, market could clear out automatically.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Micro-foundations</a:t>
            </a:r>
          </a:p>
          <a:p>
            <a:pPr>
              <a:lnSpc>
                <a:spcPct val="90000"/>
              </a:lnSpc>
            </a:pPr>
            <a:endParaRPr lang="en-US" altLang="zh-CN" smtClean="0"/>
          </a:p>
          <a:p>
            <a:pPr>
              <a:lnSpc>
                <a:spcPct val="90000"/>
              </a:lnSpc>
            </a:pPr>
            <a:endParaRPr lang="zh-CN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New Keynesian models</a:t>
            </a:r>
          </a:p>
        </p:txBody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Borrow some assumptions from RBC models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Rational expectation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Micro-foundations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Give up some assumptions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Flexible price: sticky price (Menu cost etc.)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Full competition: monopolistic competition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This stickiness assumption borrowed from Traditional Keynesian Theory which assumed price and wage stickiness are to be so and provide no micro evidence.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NK models</a:t>
            </a:r>
          </a:p>
        </p:txBody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NK models use many other market imperfection to explain the fluctuations of economy. </a:t>
            </a:r>
          </a:p>
          <a:p>
            <a:pPr lvl="1"/>
            <a:r>
              <a:rPr lang="en-US" altLang="zh-CN" smtClean="0"/>
              <a:t>Uncertainty and risk</a:t>
            </a:r>
          </a:p>
          <a:p>
            <a:pPr lvl="1"/>
            <a:r>
              <a:rPr lang="en-US" altLang="zh-CN" smtClean="0"/>
              <a:t>Information asymmetric (imperfection)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NK and DSGE models</a:t>
            </a:r>
          </a:p>
        </p:txBody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Generally speaking, we take NK models as DSGE (Dynamic Stochastic General Equilibrium) models because they have the basic characteristics of DSGE models</a:t>
            </a:r>
          </a:p>
          <a:p>
            <a:pPr>
              <a:lnSpc>
                <a:spcPct val="90000"/>
              </a:lnSpc>
            </a:pPr>
            <a:r>
              <a:rPr lang="en-US" altLang="zh-CN" sz="2400" b="1" smtClean="0"/>
              <a:t>Dynamic</a:t>
            </a:r>
            <a:r>
              <a:rPr lang="en-US" altLang="zh-CN" sz="2400" smtClean="0"/>
              <a:t>: t,t+1,t-1, inter-temporal maximization problems;</a:t>
            </a:r>
          </a:p>
          <a:p>
            <a:pPr>
              <a:lnSpc>
                <a:spcPct val="90000"/>
              </a:lnSpc>
            </a:pPr>
            <a:r>
              <a:rPr lang="en-US" altLang="zh-CN" sz="2400" b="1" smtClean="0"/>
              <a:t>Stochastic</a:t>
            </a:r>
            <a:r>
              <a:rPr lang="en-US" altLang="zh-CN" sz="2400" smtClean="0"/>
              <a:t>: there are rational expectation and exogenous shocks that drive the model</a:t>
            </a:r>
          </a:p>
          <a:p>
            <a:pPr>
              <a:lnSpc>
                <a:spcPct val="90000"/>
              </a:lnSpc>
            </a:pPr>
            <a:r>
              <a:rPr lang="en-US" altLang="zh-CN" sz="2400" b="1" smtClean="0"/>
              <a:t>General Equilibrium</a:t>
            </a:r>
            <a:r>
              <a:rPr lang="en-US" altLang="zh-CN" sz="2400" smtClean="0"/>
              <a:t>:  the market are at equilibrium and clear out, the demand = the supply. </a:t>
            </a:r>
          </a:p>
          <a:p>
            <a:pPr>
              <a:lnSpc>
                <a:spcPct val="90000"/>
              </a:lnSpc>
            </a:pP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CEE(2005)</a:t>
            </a:r>
          </a:p>
        </p:txBody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Christiano, L. J. and M. Eichenbaum, et al. (2005). "Nominal Rigidities and the Dynamic Effects of a Shock to Monetary Policy." Journal of Political Economy </a:t>
            </a:r>
            <a:r>
              <a:rPr lang="en-US" altLang="zh-CN" b="1" smtClean="0"/>
              <a:t>113</a:t>
            </a:r>
            <a:r>
              <a:rPr lang="en-US" altLang="zh-CN" smtClean="0"/>
              <a:t> (1): 1-45.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A lot of Key features are developed in this paper which are one of the highest referenced papers in the literature. </a:t>
            </a:r>
          </a:p>
          <a:p>
            <a:pPr>
              <a:lnSpc>
                <a:spcPct val="90000"/>
              </a:lnSpc>
            </a:pPr>
            <a:endParaRPr lang="zh-CN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792</Words>
  <Application>Microsoft Office PowerPoint</Application>
  <PresentationFormat>全屏显示(16:9)</PresentationFormat>
  <Paragraphs>103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Calibri</vt:lpstr>
      <vt:lpstr>Wingdings</vt:lpstr>
      <vt:lpstr>Office 主题</vt:lpstr>
      <vt:lpstr>1_Office 主题</vt:lpstr>
      <vt:lpstr>0.2 DSGE 模型发展</vt:lpstr>
      <vt:lpstr>Outline</vt:lpstr>
      <vt:lpstr>Critiques on Structural Models</vt:lpstr>
      <vt:lpstr>RBC Models</vt:lpstr>
      <vt:lpstr>Key points in RBC Model</vt:lpstr>
      <vt:lpstr>New Keynesian models</vt:lpstr>
      <vt:lpstr>NK models</vt:lpstr>
      <vt:lpstr>NK and DSGE models</vt:lpstr>
      <vt:lpstr>CEE(2005)</vt:lpstr>
      <vt:lpstr>Key Points in CEE(2005)</vt:lpstr>
      <vt:lpstr>DSGE model</vt:lpstr>
      <vt:lpstr>幻灯片 12</vt:lpstr>
      <vt:lpstr>NOEM:New Open Economic Model</vt:lpstr>
      <vt:lpstr>Central banks’ DSGE models</vt:lpstr>
      <vt:lpstr>Further Readings</vt:lpstr>
      <vt:lpstr>Summary</vt:lpstr>
      <vt:lpstr>Thanks！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</dc:title>
  <dc:creator>Administrator</dc:creator>
  <cp:lastModifiedBy>admin</cp:lastModifiedBy>
  <cp:revision>44</cp:revision>
  <dcterms:created xsi:type="dcterms:W3CDTF">2013-02-13T01:22:46Z</dcterms:created>
  <dcterms:modified xsi:type="dcterms:W3CDTF">2015-08-14T08:36:03Z</dcterms:modified>
</cp:coreProperties>
</file>