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14"/>
  </p:notesMasterIdLst>
  <p:sldIdLst>
    <p:sldId id="256" r:id="rId3"/>
    <p:sldId id="261" r:id="rId4"/>
    <p:sldId id="273" r:id="rId5"/>
    <p:sldId id="268" r:id="rId6"/>
    <p:sldId id="269" r:id="rId7"/>
    <p:sldId id="271" r:id="rId8"/>
    <p:sldId id="272" r:id="rId9"/>
    <p:sldId id="267" r:id="rId10"/>
    <p:sldId id="274" r:id="rId11"/>
    <p:sldId id="266" r:id="rId12"/>
    <p:sldId id="260" r:id="rId1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00" autoAdjust="0"/>
  </p:normalViewPr>
  <p:slideViewPr>
    <p:cSldViewPr>
      <p:cViewPr varScale="1">
        <p:scale>
          <a:sx n="88" d="100"/>
          <a:sy n="88" d="100"/>
        </p:scale>
        <p:origin x="-126" y="-17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F144D2FC-D928-4159-A772-DB350B55FD15}" type="datetimeFigureOut">
              <a:rPr lang="zh-CN" altLang="en-US"/>
              <a:pPr>
                <a:defRPr/>
              </a:pPr>
              <a:t>2015/8/20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3C4E835-00EC-41E3-9873-2849910E1A4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headEnd/>
            <a:tailEnd/>
          </a:ln>
        </p:spPr>
      </p:sp>
      <p:sp>
        <p:nvSpPr>
          <p:cNvPr id="276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76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371395-EB03-479A-84C8-AF84F1933441}" type="slidenum">
              <a:rPr lang="zh-CN" altLang="en-US"/>
              <a:pPr fontAlgn="base">
                <a:spcBef>
                  <a:spcPct val="0"/>
                </a:spcBef>
                <a:spcAft>
                  <a:spcPct val="0"/>
                </a:spcAft>
                <a:defRPr/>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p:cNvSpPr>
          <p:nvPr>
            <p:ph type="sldImg"/>
          </p:nvPr>
        </p:nvSpPr>
        <p:spPr bwMode="auto">
          <a:noFill/>
          <a:ln>
            <a:solidFill>
              <a:srgbClr val="000000"/>
            </a:solidFill>
            <a:miter lim="800000"/>
            <a:headEnd/>
            <a:tailEnd/>
          </a:ln>
        </p:spPr>
      </p:sp>
      <p:sp>
        <p:nvSpPr>
          <p:cNvPr id="296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96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19B7C75-5638-430F-B7DB-7C8938E75804}"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TextEdit="1"/>
          </p:cNvSpPr>
          <p:nvPr>
            <p:ph type="sldImg"/>
          </p:nvPr>
        </p:nvSpPr>
        <p:spPr bwMode="auto">
          <a:noFill/>
          <a:ln>
            <a:solidFill>
              <a:srgbClr val="000000"/>
            </a:solidFill>
            <a:miter lim="800000"/>
            <a:headEnd/>
            <a:tailEnd/>
          </a:ln>
        </p:spPr>
      </p:sp>
      <p:sp>
        <p:nvSpPr>
          <p:cNvPr id="32770"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Christiano, L. and R. Motto, et al. (2010). "FINANCIAL FACTORS IN ECONOMIC FLUCTUATIONS." European Central Bank Working Paper Series(No.1192).</a:t>
            </a:r>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TextEdit="1"/>
          </p:cNvSpPr>
          <p:nvPr>
            <p:ph type="sldImg"/>
          </p:nvPr>
        </p:nvSpPr>
        <p:spPr bwMode="auto">
          <a:noFill/>
          <a:ln>
            <a:solidFill>
              <a:srgbClr val="000000"/>
            </a:solidFill>
            <a:miter lim="800000"/>
            <a:headEnd/>
            <a:tailEnd/>
          </a:ln>
        </p:spPr>
      </p:sp>
      <p:sp>
        <p:nvSpPr>
          <p:cNvPr id="37890"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Christiano, L. J. and M. Trabandt, et al. (2011). "Introducing financial frictions and unemployment into a small open economy model." Journal of Economic Dynamics and Control </a:t>
            </a:r>
            <a:r>
              <a:rPr lang="en-US" altLang="zh-CN" b="1" smtClean="0"/>
              <a:t>35</a:t>
            </a:r>
            <a:r>
              <a:rPr lang="en-US" altLang="zh-CN" smtClean="0"/>
              <a:t> (12): 1999-2041.</a:t>
            </a:r>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9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00BF18-1C8F-4EC7-8D5F-67828ECA8AB1}" type="slidenum">
              <a:rPr lang="zh-CN" altLang="en-US"/>
              <a:pPr fontAlgn="base">
                <a:spcBef>
                  <a:spcPct val="0"/>
                </a:spcBef>
                <a:spcAft>
                  <a:spcPct val="0"/>
                </a:spcAft>
                <a:defRPr/>
              </a:pPr>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40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A094E1-D3FA-4D27-8B29-63FD921DCF59}" type="slidenum">
              <a:rPr lang="zh-CN" altLang="en-US"/>
              <a:pPr fontAlgn="base">
                <a:spcBef>
                  <a:spcPct val="0"/>
                </a:spcBef>
                <a:spcAft>
                  <a:spcPct val="0"/>
                </a:spcAft>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1014A94C-AE2F-45D5-933D-4E5413FF6E57}"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2006F8A-93F5-4F21-B486-79E6F3F2F22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2D77435-C1A7-4DC1-B97F-4EB4FD3D87E4}"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AD2CC9-DDF6-46CC-AFFD-A155BD6B449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A23B8E-BBB7-47D0-BAA4-81D0CB3F5C35}"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D6A013-57A9-4C37-B1F5-97A2E6926A4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755A955-21D5-4374-B3B9-1A781A26E0DD}"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3FC7193-CC44-4AD5-BF21-097ACF12457E}"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6ECE79C-9E83-4DC0-AEAA-2C583B9F89C4}"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CBF120-A973-4B81-B63D-195DA68F1892}"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BD653BB-66E5-4D70-8BC7-A8B1432C88FA}"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2CF21A8-94EA-4C08-9953-DF255DC541BE}"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21FD5A23-8A5B-4573-A04F-817AD2643149}" type="datetimeFigureOut">
              <a:rPr lang="zh-CN" altLang="en-US"/>
              <a:pPr>
                <a:defRPr/>
              </a:pPr>
              <a:t>2015/8/20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946569-8E8C-40CB-80DE-B7435618A58E}"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BA2262F-0747-4138-83DA-A40E4D09087C}" type="datetimeFigureOut">
              <a:rPr lang="zh-CN" altLang="en-US"/>
              <a:pPr>
                <a:defRPr/>
              </a:pPr>
              <a:t>2015/8/20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6A80B15-AC55-4F39-AFC0-6CA8DE62A6F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F0F4FC6-1A70-4235-90DC-86B553856A67}" type="datetimeFigureOut">
              <a:rPr lang="zh-CN" altLang="en-US"/>
              <a:pPr>
                <a:defRPr/>
              </a:pPr>
              <a:t>2015/8/20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1AF0E9B-0846-4ADC-902B-B6DCFE4BD3F3}"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583AD1B-6877-4A0F-87DA-F411DD53B76F}" type="datetimeFigureOut">
              <a:rPr lang="zh-CN" altLang="en-US"/>
              <a:pPr>
                <a:defRPr/>
              </a:pPr>
              <a:t>2015/8/20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8FE6D8D-BFF7-4484-96CA-1392EB748933}"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FDDB609-7AEC-4B9B-86F6-93392F154CDF}" type="datetimeFigureOut">
              <a:rPr lang="zh-CN" altLang="en-US"/>
              <a:pPr>
                <a:defRPr/>
              </a:pPr>
              <a:t>2015/8/20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10A98E-BC93-47A4-923C-06E36DFF42EE}"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32F2C4-743F-4AB7-9C57-A21C47949AC7}"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155315-A471-4018-8609-2DDE7C316B2C}" type="slidenum">
              <a:rPr lang="zh-CN" altLang="en-US"/>
              <a:pPr>
                <a:defRPr/>
              </a:pPr>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ABD1D3-45BF-499C-87A6-3EAAABF0D609}" type="datetimeFigureOut">
              <a:rPr lang="zh-CN" altLang="en-US"/>
              <a:pPr>
                <a:defRPr/>
              </a:pPr>
              <a:t>2015/8/20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FDA701-2272-43BB-91CE-92AAE5A8847A}"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F441B87-DF9E-409F-9F7E-F2C2BE166EE2}"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50570BA-E925-4B9B-8FE7-6D891AD360DA}"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7F6BED-F29E-4CCE-8284-B5B14723F08C}"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4ABF918-303A-4B10-9567-4FFED8167C8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EE98E3C-0674-405E-B77E-C34644F81625}" type="datetimeFigureOut">
              <a:rPr lang="zh-CN" altLang="en-US"/>
              <a:pPr>
                <a:defRPr/>
              </a:pPr>
              <a:t>2015/8/20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F70706-4EAD-4712-8014-E4ADD6AC791B}"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C2C0FB5-859A-4BEC-B72C-AD44BF3B887C}" type="datetimeFigureOut">
              <a:rPr lang="zh-CN" altLang="en-US"/>
              <a:pPr>
                <a:defRPr/>
              </a:pPr>
              <a:t>2015/8/20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10FAFDC-758B-403B-A614-FB0C2F7E830F}"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066D2CC-8640-4F09-B9B6-408DC09F5A75}" type="datetimeFigureOut">
              <a:rPr lang="zh-CN" altLang="en-US"/>
              <a:pPr>
                <a:defRPr/>
              </a:pPr>
              <a:t>2015/8/20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43AC552-AD3B-4C12-BCF0-AB05F3173229}"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378D231-4C46-4E1D-BA01-A9F92EED3650}" type="datetimeFigureOut">
              <a:rPr lang="zh-CN" altLang="en-US"/>
              <a:pPr>
                <a:defRPr/>
              </a:pPr>
              <a:t>2015/8/20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51D8DCF-80C2-4426-A2A0-0BAE15BB679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3BC2142-91E2-4AB1-B6B0-9B3E94EC024C}" type="datetimeFigureOut">
              <a:rPr lang="zh-CN" altLang="en-US"/>
              <a:pPr>
                <a:defRPr/>
              </a:pPr>
              <a:t>2015/8/20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9F74853-8151-46AF-ADEB-1649FE8EF73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193E419-E6C8-43EE-8FDD-8F5A2ECF5FF7}" type="datetimeFigureOut">
              <a:rPr lang="zh-CN" altLang="en-US"/>
              <a:pPr>
                <a:defRPr/>
              </a:pPr>
              <a:t>2015/8/20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E9C8007-9D2F-4FED-AC1E-F0BDAE7B15E9}"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F684995-68F4-4C23-BC06-49ED880E6676}" type="datetimeFigureOut">
              <a:rPr lang="zh-CN" altLang="en-US"/>
              <a:pPr>
                <a:defRPr/>
              </a:pPr>
              <a:t>2015/8/20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F31BDD-E10F-4F05-8D8D-8B5A24BB408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0F5ED95-B221-42E1-9786-B0966F172A2D}" type="datetimeFigureOut">
              <a:rPr lang="zh-CN" altLang="en-US"/>
              <a:pPr>
                <a:defRPr/>
              </a:pPr>
              <a:t>2015/8/20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D09A65D-E4CD-4C8A-862C-AAD97D47249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p:cNvSpPr>
          <p:nvPr>
            <p:ph type="title"/>
          </p:nvPr>
        </p:nvSpPr>
        <p:spPr bwMode="auto">
          <a:xfrm>
            <a:off x="457200" y="206375"/>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3315" name="文本占位符 2"/>
          <p:cNvSpPr>
            <a:spLocks noGrp="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BAC34E2C-0AF5-4906-906B-AEFDC61EDFA2}" type="datetimeFigureOut">
              <a:rPr lang="zh-CN" altLang="en-US"/>
              <a:pPr>
                <a:defRPr/>
              </a:pPr>
              <a:t>2015/8/20</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E27322F9-0432-4037-975D-608ACAF4BDA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6626" name="标题 1"/>
          <p:cNvSpPr>
            <a:spLocks noGrp="1"/>
          </p:cNvSpPr>
          <p:nvPr>
            <p:ph type="ctrTitle"/>
          </p:nvPr>
        </p:nvSpPr>
        <p:spPr>
          <a:xfrm>
            <a:off x="685800" y="1598613"/>
            <a:ext cx="7772400" cy="1101725"/>
          </a:xfrm>
        </p:spPr>
        <p:txBody>
          <a:bodyPr/>
          <a:lstStyle/>
          <a:p>
            <a:pPr eaLnBrk="1" hangingPunct="1"/>
            <a:r>
              <a:rPr lang="en-US" altLang="en-US" smtClean="0">
                <a:ea typeface="宋体" charset="-122"/>
              </a:rPr>
              <a:t>0.3 DSGE模型几种典型构建</a:t>
            </a:r>
            <a:endParaRPr lang="zh-CN"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pPr eaLnBrk="1" hangingPunct="1"/>
            <a:r>
              <a:rPr lang="en-US" altLang="zh-CN" smtClean="0"/>
              <a:t>Summary</a:t>
            </a:r>
          </a:p>
        </p:txBody>
      </p:sp>
      <p:sp>
        <p:nvSpPr>
          <p:cNvPr id="39938" name="文本框 2"/>
          <p:cNvSpPr txBox="1">
            <a:spLocks noChangeArrowheads="1"/>
          </p:cNvSpPr>
          <p:nvPr/>
        </p:nvSpPr>
        <p:spPr bwMode="auto">
          <a:xfrm>
            <a:off x="755650" y="1131888"/>
            <a:ext cx="7704138" cy="3197225"/>
          </a:xfrm>
          <a:prstGeom prst="rect">
            <a:avLst/>
          </a:prstGeom>
          <a:noFill/>
          <a:ln w="9525">
            <a:noFill/>
            <a:miter lim="800000"/>
            <a:headEnd/>
            <a:tailEnd/>
          </a:ln>
        </p:spPr>
        <p:txBody>
          <a:bodyPr>
            <a:spAutoFit/>
          </a:bodyPr>
          <a:lstStyle/>
          <a:p>
            <a:pPr marL="457200" indent="-457200"/>
            <a:r>
              <a:rPr lang="en-US" altLang="zh-CN" sz="2400"/>
              <a:t>I. DSGE models can be very simple, and also can be very complicate with hundreds of variables and equations based on the questions in hand.</a:t>
            </a:r>
          </a:p>
          <a:p>
            <a:pPr marL="457200" indent="-457200"/>
            <a:endParaRPr lang="en-US" altLang="zh-CN" sz="2400"/>
          </a:p>
          <a:p>
            <a:pPr marL="457200" indent="-457200"/>
            <a:r>
              <a:rPr lang="en-US" altLang="zh-CN" sz="2400"/>
              <a:t>II. We introduce three simple frameworks which many be useful to help you build your own models.</a:t>
            </a:r>
          </a:p>
          <a:p>
            <a:pPr marL="457200" indent="-457200"/>
            <a:endParaRPr lang="en-US" altLang="zh-CN" sz="2400"/>
          </a:p>
          <a:p>
            <a:pPr marL="457200" indent="-457200">
              <a:buFontTx/>
              <a:buAutoNum type="arabicPeriod"/>
            </a:pPr>
            <a:endParaRPr lang="zh-CN" altLang="en-US" sz="3600">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1986" name="标题 1"/>
          <p:cNvSpPr>
            <a:spLocks noGrp="1"/>
          </p:cNvSpPr>
          <p:nvPr>
            <p:ph type="ctrTitle"/>
          </p:nvPr>
        </p:nvSpPr>
        <p:spPr>
          <a:xfrm>
            <a:off x="685800" y="1598613"/>
            <a:ext cx="7772400" cy="1101725"/>
          </a:xfrm>
        </p:spPr>
        <p:txBody>
          <a:bodyPr/>
          <a:lstStyle/>
          <a:p>
            <a:pPr eaLnBrk="1" hangingPunct="1"/>
            <a:r>
              <a:rPr lang="en-US" altLang="zh-CN" smtClean="0"/>
              <a:t>Thanks</a:t>
            </a:r>
            <a:r>
              <a:rPr lang="zh-CN" altLang="en-US" smtClean="0"/>
              <a:t>！</a:t>
            </a:r>
          </a:p>
        </p:txBody>
      </p:sp>
      <p:sp>
        <p:nvSpPr>
          <p:cNvPr id="3" name="副标题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zh-CN" smtClean="0"/>
              <a:t>Outline</a:t>
            </a:r>
          </a:p>
        </p:txBody>
      </p:sp>
      <p:sp>
        <p:nvSpPr>
          <p:cNvPr id="28674" name="Rectangle 5"/>
          <p:cNvSpPr>
            <a:spLocks noGrp="1" noChangeArrowheads="1"/>
          </p:cNvSpPr>
          <p:nvPr>
            <p:ph type="body" idx="1"/>
          </p:nvPr>
        </p:nvSpPr>
        <p:spPr/>
        <p:txBody>
          <a:bodyPr/>
          <a:lstStyle/>
          <a:p>
            <a:pPr marL="812800" indent="-812800" eaLnBrk="1" hangingPunct="1">
              <a:lnSpc>
                <a:spcPct val="70000"/>
              </a:lnSpc>
              <a:buFontTx/>
              <a:buAutoNum type="romanUcPeriod"/>
            </a:pPr>
            <a:r>
              <a:rPr lang="en-US" altLang="zh-CN" sz="2500" smtClean="0"/>
              <a:t>A very simple framework for closed economy</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A DSGE model with banking sector</a:t>
            </a:r>
          </a:p>
          <a:p>
            <a:pPr marL="812800" indent="-812800" eaLnBrk="1" hangingPunct="1">
              <a:lnSpc>
                <a:spcPct val="70000"/>
              </a:lnSpc>
              <a:buFontTx/>
              <a:buAutoNum type="romanUcPeriod"/>
            </a:pPr>
            <a:endParaRPr lang="en-US" altLang="zh-CN" sz="2500" smtClean="0"/>
          </a:p>
          <a:p>
            <a:pPr marL="812800" indent="-812800" eaLnBrk="1" hangingPunct="1">
              <a:lnSpc>
                <a:spcPct val="70000"/>
              </a:lnSpc>
              <a:buFontTx/>
              <a:buAutoNum type="romanUcPeriod"/>
            </a:pPr>
            <a:r>
              <a:rPr lang="en-US" altLang="zh-CN" sz="2500" smtClean="0"/>
              <a:t>An Open Economy with import and export sector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a:lstStyle/>
          <a:p>
            <a:r>
              <a:rPr lang="en-US" altLang="zh-CN" sz="4000" smtClean="0"/>
              <a:t>A </a:t>
            </a:r>
            <a:r>
              <a:rPr lang="en-US" altLang="zh-CN" sz="4000" b="1" i="1" smtClean="0"/>
              <a:t>Simple</a:t>
            </a:r>
            <a:r>
              <a:rPr lang="en-US" altLang="zh-CN" sz="4000" smtClean="0"/>
              <a:t> Framework for Closed Econ.</a:t>
            </a:r>
          </a:p>
        </p:txBody>
      </p:sp>
      <p:sp>
        <p:nvSpPr>
          <p:cNvPr id="30722" name="Rectangle 3"/>
          <p:cNvSpPr>
            <a:spLocks noGrp="1"/>
          </p:cNvSpPr>
          <p:nvPr>
            <p:ph type="body" idx="1"/>
          </p:nvPr>
        </p:nvSpPr>
        <p:spPr/>
        <p:txBody>
          <a:bodyPr/>
          <a:lstStyle/>
          <a:p>
            <a:r>
              <a:rPr lang="en-US" altLang="zh-CN" smtClean="0"/>
              <a:t>Households</a:t>
            </a:r>
          </a:p>
          <a:p>
            <a:r>
              <a:rPr lang="en-US" altLang="zh-CN" smtClean="0"/>
              <a:t>Firms</a:t>
            </a:r>
          </a:p>
          <a:p>
            <a:pPr lvl="1"/>
            <a:r>
              <a:rPr lang="en-US" altLang="zh-CN" smtClean="0"/>
              <a:t>Final goods firm</a:t>
            </a:r>
          </a:p>
          <a:p>
            <a:pPr lvl="1"/>
            <a:r>
              <a:rPr lang="en-US" altLang="zh-CN" smtClean="0"/>
              <a:t>Immediate goods firm</a:t>
            </a:r>
          </a:p>
          <a:p>
            <a:r>
              <a:rPr lang="en-US" altLang="zh-CN" smtClean="0"/>
              <a:t>Governments</a:t>
            </a:r>
          </a:p>
          <a:p>
            <a:r>
              <a:rPr lang="en-US" altLang="zh-CN" smtClean="0"/>
              <a:t>Monetary Authority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p:txBody>
          <a:bodyPr/>
          <a:lstStyle/>
          <a:p>
            <a:r>
              <a:rPr lang="en-US" altLang="zh-CN" smtClean="0"/>
              <a:t>Model framework in CLM(2010)</a:t>
            </a:r>
          </a:p>
        </p:txBody>
      </p:sp>
      <p:sp>
        <p:nvSpPr>
          <p:cNvPr id="31746" name="Rectangle 3"/>
          <p:cNvSpPr>
            <a:spLocks noGrp="1"/>
          </p:cNvSpPr>
          <p:nvPr>
            <p:ph type="body" idx="1"/>
          </p:nvPr>
        </p:nvSpPr>
        <p:spPr/>
        <p:txBody>
          <a:bodyPr/>
          <a:lstStyle/>
          <a:p>
            <a:r>
              <a:rPr lang="en-US" altLang="zh-CN" sz="2800" smtClean="0"/>
              <a:t>This is a standard monetary DSGE model which includes a banking sector and financial markets;</a:t>
            </a:r>
          </a:p>
          <a:p>
            <a:r>
              <a:rPr lang="zh-CN" altLang="en-US" sz="2800" smtClean="0"/>
              <a:t> </a:t>
            </a:r>
            <a:r>
              <a:rPr lang="en-US" altLang="zh-CN" sz="2800" smtClean="0"/>
              <a:t>Fit the model to Euro Area and US data;</a:t>
            </a:r>
          </a:p>
          <a:p>
            <a:r>
              <a:rPr lang="en-US" altLang="zh-CN" sz="2800" smtClean="0"/>
              <a:t>They found many important results, which including</a:t>
            </a:r>
          </a:p>
          <a:p>
            <a:pPr lvl="1" algn="just"/>
            <a:r>
              <a:rPr lang="en-US" altLang="zh-CN" sz="2400" smtClean="0"/>
              <a:t>Financial intermediation turns an otherwise diversifiable source of idiosyncratic economic uncertainty, the ‘risk shock’, into a systemic force.</a:t>
            </a:r>
          </a:p>
          <a:p>
            <a:endParaRPr lang="zh-CN" altLang="en-US"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p:txBody>
          <a:bodyPr/>
          <a:lstStyle/>
          <a:p>
            <a:r>
              <a:rPr lang="en-US" altLang="zh-CN" smtClean="0"/>
              <a:t>Model framework in CLM(2010)</a:t>
            </a:r>
            <a:endParaRPr lang="zh-CN" altLang="en-US" smtClean="0"/>
          </a:p>
        </p:txBody>
      </p:sp>
      <p:pic>
        <p:nvPicPr>
          <p:cNvPr id="33794" name="Picture 37" descr="图片1"/>
          <p:cNvPicPr>
            <a:picLocks noChangeAspect="1" noChangeArrowheads="1"/>
          </p:cNvPicPr>
          <p:nvPr/>
        </p:nvPicPr>
        <p:blipFill>
          <a:blip r:embed="rId2"/>
          <a:srcRect/>
          <a:stretch>
            <a:fillRect/>
          </a:stretch>
        </p:blipFill>
        <p:spPr bwMode="auto">
          <a:xfrm>
            <a:off x="1763713" y="915988"/>
            <a:ext cx="6115050" cy="3956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468313" y="195263"/>
            <a:ext cx="8229600" cy="857250"/>
          </a:xfrm>
        </p:spPr>
        <p:txBody>
          <a:bodyPr/>
          <a:lstStyle/>
          <a:p>
            <a:endParaRPr lang="zh-CN" altLang="en-US" smtClean="0"/>
          </a:p>
        </p:txBody>
      </p:sp>
      <p:pic>
        <p:nvPicPr>
          <p:cNvPr id="34818" name="Picture 36"/>
          <p:cNvPicPr>
            <a:picLocks noChangeAspect="1" noChangeArrowheads="1"/>
          </p:cNvPicPr>
          <p:nvPr/>
        </p:nvPicPr>
        <p:blipFill>
          <a:blip r:embed="rId2"/>
          <a:srcRect/>
          <a:stretch>
            <a:fillRect/>
          </a:stretch>
        </p:blipFill>
        <p:spPr bwMode="auto">
          <a:xfrm>
            <a:off x="1116013" y="123825"/>
            <a:ext cx="7199312" cy="445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p:txBody>
          <a:bodyPr/>
          <a:lstStyle/>
          <a:p>
            <a:r>
              <a:rPr lang="en-US" altLang="zh-CN" smtClean="0"/>
              <a:t>CTW(2011)</a:t>
            </a:r>
            <a:endParaRPr lang="zh-CN" altLang="en-US" smtClean="0"/>
          </a:p>
        </p:txBody>
      </p:sp>
      <p:sp>
        <p:nvSpPr>
          <p:cNvPr id="35842" name="Rectangle 3"/>
          <p:cNvSpPr>
            <a:spLocks noGrp="1"/>
          </p:cNvSpPr>
          <p:nvPr>
            <p:ph type="body" idx="1"/>
          </p:nvPr>
        </p:nvSpPr>
        <p:spPr/>
        <p:txBody>
          <a:bodyPr/>
          <a:lstStyle/>
          <a:p>
            <a:pPr>
              <a:lnSpc>
                <a:spcPct val="80000"/>
              </a:lnSpc>
            </a:pPr>
            <a:r>
              <a:rPr lang="en-US" altLang="zh-CN" sz="2800" smtClean="0"/>
              <a:t>The model incorporate financing frictions for capital, employment frictions for labor and extend the model into a small open economy setting. </a:t>
            </a:r>
          </a:p>
          <a:p>
            <a:pPr>
              <a:lnSpc>
                <a:spcPct val="80000"/>
              </a:lnSpc>
            </a:pPr>
            <a:r>
              <a:rPr lang="en-US" altLang="zh-CN" sz="2800" smtClean="0"/>
              <a:t>Main results are that (i) a financial shock is pivotal for explaining fluctuations in investment and GDP. (ii) The marginal efficiency of investment shock has negligible importance. (iii) The labor supply shock is unimportant in explaining GDP and no high frequency wage markup shock is needed.</a:t>
            </a:r>
            <a:endParaRPr lang="zh-CN" altLang="en-US"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r>
              <a:rPr lang="en-US" altLang="zh-CN" sz="4000" smtClean="0"/>
              <a:t>Basic model framework in CTW(2011)</a:t>
            </a:r>
          </a:p>
        </p:txBody>
      </p:sp>
      <p:pic>
        <p:nvPicPr>
          <p:cNvPr id="36866" name="Picture 41" descr="图片2"/>
          <p:cNvPicPr>
            <a:picLocks noChangeAspect="1" noChangeArrowheads="1"/>
          </p:cNvPicPr>
          <p:nvPr/>
        </p:nvPicPr>
        <p:blipFill>
          <a:blip r:embed="rId3"/>
          <a:srcRect/>
          <a:stretch>
            <a:fillRect/>
          </a:stretch>
        </p:blipFill>
        <p:spPr bwMode="auto">
          <a:xfrm>
            <a:off x="2195513" y="860425"/>
            <a:ext cx="5894387" cy="428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a:lstStyle/>
          <a:p>
            <a:r>
              <a:rPr lang="en-US" altLang="zh-CN" smtClean="0"/>
              <a:t>Readings</a:t>
            </a:r>
          </a:p>
        </p:txBody>
      </p:sp>
      <p:sp>
        <p:nvSpPr>
          <p:cNvPr id="45059" name="Rectangle 3"/>
          <p:cNvSpPr>
            <a:spLocks noGrp="1"/>
          </p:cNvSpPr>
          <p:nvPr>
            <p:ph type="body" idx="1"/>
          </p:nvPr>
        </p:nvSpPr>
        <p:spPr/>
        <p:txBody>
          <a:bodyPr/>
          <a:lstStyle/>
          <a:p>
            <a:pPr>
              <a:lnSpc>
                <a:spcPct val="80000"/>
              </a:lnSpc>
            </a:pPr>
            <a:r>
              <a:rPr lang="en-US" altLang="zh-CN" sz="2800" smtClean="0"/>
              <a:t>CLM(2010): Christiano, L. and R. Motto, et al. (2010). "FINANCIAL FACTORS IN ECONOMIC FLUCTUATIONS." European Central Bank Working Paper Series(No.1192).</a:t>
            </a:r>
          </a:p>
          <a:p>
            <a:pPr>
              <a:lnSpc>
                <a:spcPct val="80000"/>
              </a:lnSpc>
            </a:pPr>
            <a:r>
              <a:rPr lang="en-US" altLang="zh-CN" sz="2800" smtClean="0"/>
              <a:t>CTW(2011): Christiano, L. J. and M. Trabandt, et al. (2011). "Introducing financial frictions and unemployment into a small open economy model." Journal of Economic Dynamics and Control </a:t>
            </a:r>
            <a:r>
              <a:rPr lang="en-US" altLang="zh-CN" sz="2800" b="1" smtClean="0"/>
              <a:t>35</a:t>
            </a:r>
            <a:r>
              <a:rPr lang="en-US" altLang="zh-CN" sz="2800" smtClean="0"/>
              <a:t> (12): 1999-2041.</a:t>
            </a:r>
            <a:endParaRPr lang="zh-CN" altLang="en-US" sz="2800" smtClean="0"/>
          </a:p>
          <a:p>
            <a:pPr>
              <a:lnSpc>
                <a:spcPct val="80000"/>
              </a:lnSpc>
            </a:pPr>
            <a:endParaRPr lang="zh-CN" altLang="en-US" sz="2800" smtClean="0"/>
          </a:p>
          <a:p>
            <a:pPr>
              <a:lnSpc>
                <a:spcPct val="80000"/>
              </a:lnSpc>
            </a:pPr>
            <a:endParaRPr lang="zh-CN" altLang="en-US" sz="2800" smtClean="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1786</TotalTime>
  <Words>319</Words>
  <Application>Microsoft Office PowerPoint</Application>
  <PresentationFormat>全屏显示(16:9)</PresentationFormat>
  <Paragraphs>38</Paragraphs>
  <Slides>11</Slides>
  <Notes>6</Notes>
  <HiddenSlides>0</HiddenSlides>
  <MMClips>0</MMClips>
  <ScaleCrop>false</ScaleCrop>
  <HeadingPairs>
    <vt:vector size="6" baseType="variant">
      <vt:variant>
        <vt:lpstr>已用的字体</vt:lpstr>
      </vt:variant>
      <vt:variant>
        <vt:i4>3</vt:i4>
      </vt:variant>
      <vt:variant>
        <vt:lpstr>演示文稿设计模板</vt:lpstr>
      </vt:variant>
      <vt:variant>
        <vt:i4>2</vt:i4>
      </vt:variant>
      <vt:variant>
        <vt:lpstr>幻灯片标题</vt:lpstr>
      </vt:variant>
      <vt:variant>
        <vt:i4>11</vt:i4>
      </vt:variant>
    </vt:vector>
  </HeadingPairs>
  <TitlesOfParts>
    <vt:vector size="16" baseType="lpstr">
      <vt:lpstr>Arial</vt:lpstr>
      <vt:lpstr>宋体</vt:lpstr>
      <vt:lpstr>Calibri</vt:lpstr>
      <vt:lpstr>Office 主题</vt:lpstr>
      <vt:lpstr>1_Office 主题</vt:lpstr>
      <vt:lpstr>0.3 DSGE模型几种典型构建</vt:lpstr>
      <vt:lpstr>Outline</vt:lpstr>
      <vt:lpstr>A Simple Framework for Closed Econ.</vt:lpstr>
      <vt:lpstr>Model framework in CLM(2010)</vt:lpstr>
      <vt:lpstr>Model framework in CLM(2010)</vt:lpstr>
      <vt:lpstr>幻灯片 6</vt:lpstr>
      <vt:lpstr>CTW(2011)</vt:lpstr>
      <vt:lpstr>Basic model framework in CTW(2011)</vt:lpstr>
      <vt:lpstr>Readings</vt:lpstr>
      <vt:lpstr>Summary</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首页</dc:title>
  <dc:creator>Administrator</dc:creator>
  <cp:lastModifiedBy>admin</cp:lastModifiedBy>
  <cp:revision>35</cp:revision>
  <dcterms:created xsi:type="dcterms:W3CDTF">2013-02-13T01:22:46Z</dcterms:created>
  <dcterms:modified xsi:type="dcterms:W3CDTF">2015-08-20T09:22:17Z</dcterms:modified>
</cp:coreProperties>
</file>