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1"/>
  </p:notesMasterIdLst>
  <p:sldIdLst>
    <p:sldId id="256" r:id="rId3"/>
    <p:sldId id="261" r:id="rId4"/>
    <p:sldId id="268" r:id="rId5"/>
    <p:sldId id="270" r:id="rId6"/>
    <p:sldId id="271" r:id="rId7"/>
    <p:sldId id="272" r:id="rId8"/>
    <p:sldId id="273" r:id="rId9"/>
    <p:sldId id="274" r:id="rId10"/>
    <p:sldId id="279" r:id="rId11"/>
    <p:sldId id="278" r:id="rId12"/>
    <p:sldId id="275" r:id="rId13"/>
    <p:sldId id="277" r:id="rId14"/>
    <p:sldId id="276" r:id="rId15"/>
    <p:sldId id="269" r:id="rId16"/>
    <p:sldId id="267" r:id="rId17"/>
    <p:sldId id="280" r:id="rId18"/>
    <p:sldId id="266" r:id="rId19"/>
    <p:sldId id="260" r:id="rId20"/>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7336" autoAdjust="0"/>
  </p:normalViewPr>
  <p:slideViewPr>
    <p:cSldViewPr>
      <p:cViewPr varScale="1">
        <p:scale>
          <a:sx n="93" d="100"/>
          <a:sy n="93" d="100"/>
        </p:scale>
        <p:origin x="-498" y="-9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95A18783-8242-4841-9348-25651340CDBE}" type="datetimeFigureOut">
              <a:rPr lang="zh-CN" altLang="en-US"/>
              <a:pPr>
                <a:defRPr/>
              </a:pPr>
              <a:t>2015/8/22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910C3BB6-3127-4E6B-A078-44B1E791B4C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p:cNvSpPr>
          <p:nvPr>
            <p:ph type="sldImg"/>
          </p:nvPr>
        </p:nvSpPr>
        <p:spPr bwMode="auto">
          <a:noFill/>
          <a:ln>
            <a:solidFill>
              <a:srgbClr val="000000"/>
            </a:solidFill>
            <a:miter lim="800000"/>
            <a:headEnd/>
            <a:tailEnd/>
          </a:ln>
        </p:spPr>
      </p:sp>
      <p:sp>
        <p:nvSpPr>
          <p:cNvPr id="2867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765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69A921-79CD-489B-B2A4-4947BBC65DF7}" type="slidenum">
              <a:rPr lang="zh-CN" altLang="en-US"/>
              <a:pPr fontAlgn="base">
                <a:spcBef>
                  <a:spcPct val="0"/>
                </a:spcBef>
                <a:spcAft>
                  <a:spcPct val="0"/>
                </a:spcAft>
                <a:defRPr/>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p:cNvSpPr>
          <p:nvPr>
            <p:ph type="sldImg"/>
          </p:nvPr>
        </p:nvSpPr>
        <p:spPr bwMode="auto">
          <a:noFill/>
          <a:ln>
            <a:solidFill>
              <a:srgbClr val="000000"/>
            </a:solidFill>
            <a:miter lim="800000"/>
            <a:headEnd/>
            <a:tailEnd/>
          </a:ln>
        </p:spPr>
      </p:sp>
      <p:sp>
        <p:nvSpPr>
          <p:cNvPr id="3072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969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31909A-A1AA-47AF-948D-FB61CD677401}" type="slidenum">
              <a:rPr lang="zh-CN" altLang="en-US"/>
              <a:pPr fontAlgn="base">
                <a:spcBef>
                  <a:spcPct val="0"/>
                </a:spcBef>
                <a:spcAft>
                  <a:spcPct val="0"/>
                </a:spcAft>
                <a:defRPr/>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TextEdit="1"/>
          </p:cNvSpPr>
          <p:nvPr>
            <p:ph type="sldImg"/>
          </p:nvPr>
        </p:nvSpPr>
        <p:spPr bwMode="auto">
          <a:noFill/>
          <a:ln>
            <a:solidFill>
              <a:srgbClr val="000000"/>
            </a:solidFill>
            <a:miter lim="800000"/>
            <a:headEnd/>
            <a:tailEnd/>
          </a:ln>
        </p:spPr>
      </p:sp>
      <p:sp>
        <p:nvSpPr>
          <p:cNvPr id="46082" name="Rectangle 3"/>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Under some conditions, the existence of g() function is proven via an</a:t>
            </a:r>
          </a:p>
          <a:p>
            <a:r>
              <a:rPr lang="en-US" altLang="zh-CN" smtClean="0"/>
              <a:t>implicit function theorem. See H. Jin and K. Judd \Solving Dynamic</a:t>
            </a:r>
          </a:p>
          <a:p>
            <a:r>
              <a:rPr lang="en-US" altLang="zh-CN" smtClean="0"/>
              <a:t>Stochastic Models" (http://bucky.stanford.edu/papers/PerturbationMethodRatEx.pdf)</a:t>
            </a:r>
            <a:endParaRPr lang="zh-CN" altLang="en-US" smtClean="0"/>
          </a:p>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98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8A7743A-E358-4DF6-A754-BB7C2E64D6EF}" type="slidenum">
              <a:rPr lang="zh-CN" altLang="en-US"/>
              <a:pPr fontAlgn="base">
                <a:spcBef>
                  <a:spcPct val="0"/>
                </a:spcBef>
                <a:spcAft>
                  <a:spcPct val="0"/>
                </a:spcAft>
                <a:defRPr/>
              </a:pPr>
              <a:t>17</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1"/>
          <p:cNvSpPr>
            <a:spLocks noGrp="1" noRot="1" noChangeAspect="1"/>
          </p:cNvSpPr>
          <p:nvPr>
            <p:ph type="sldImg"/>
          </p:nvPr>
        </p:nvSpPr>
        <p:spPr bwMode="auto">
          <a:noFill/>
          <a:ln>
            <a:solidFill>
              <a:srgbClr val="000000"/>
            </a:solidFill>
            <a:miter lim="800000"/>
            <a:headEnd/>
            <a:tailEnd/>
          </a:ln>
        </p:spPr>
      </p:sp>
      <p:sp>
        <p:nvSpPr>
          <p:cNvPr id="6963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403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066EA4-87C4-42F3-B0EC-59AA7255342A}" type="slidenum">
              <a:rPr lang="zh-CN" altLang="en-US"/>
              <a:pPr fontAlgn="base">
                <a:spcBef>
                  <a:spcPct val="0"/>
                </a:spcBef>
                <a:spcAft>
                  <a:spcPct val="0"/>
                </a:spcAft>
                <a:defRPr/>
              </a:pPr>
              <a:t>18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B01C8A9A-1E77-4ED6-BD89-49C1944F3FB5}" type="datetimeFigureOut">
              <a:rPr lang="zh-CN" altLang="en-US"/>
              <a:pPr>
                <a:defRPr/>
              </a:pPr>
              <a:t>2015/8/22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48404F5-3A2A-4569-B7F4-8E1322D588B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73F1F22-BA20-4280-B38E-8F2847FFF547}" type="datetimeFigureOut">
              <a:rPr lang="zh-CN" altLang="en-US"/>
              <a:pPr>
                <a:defRPr/>
              </a:pPr>
              <a:t>2015/8/22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3927A21-A4EB-4343-A2FC-566D5FF957FB}"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70DE5D5-CB31-4DCE-8B4A-82C8050A49AA}" type="datetimeFigureOut">
              <a:rPr lang="zh-CN" altLang="en-US"/>
              <a:pPr>
                <a:defRPr/>
              </a:pPr>
              <a:t>2015/8/22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24FC068-5106-4BC1-88DF-A3A8678C7F15}"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200150"/>
            <a:ext cx="4038600" cy="3394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D733280B-C4E4-4786-B404-D5CB8474CB3C}" type="datetimeFigureOut">
              <a:rPr lang="zh-CN" altLang="en-US"/>
              <a:pPr>
                <a:defRPr/>
              </a:pPr>
              <a:t>2015/8/22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F58A53F-9ED4-4AD6-B4D9-CA2867E23AFA}"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C48B9C7-BED4-4053-B191-E7A22CA431F2}" type="datetimeFigureOut">
              <a:rPr lang="zh-CN" altLang="en-US"/>
              <a:pPr>
                <a:defRPr/>
              </a:pPr>
              <a:t>2015/8/22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52D42B2-2646-4122-9800-A716536F48FA}"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EB909D8-1518-4A56-AE3D-121EA56EB1E3}" type="datetimeFigureOut">
              <a:rPr lang="zh-CN" altLang="en-US"/>
              <a:pPr>
                <a:defRPr/>
              </a:pPr>
              <a:t>2015/8/22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CFD67A8-5040-4FDF-8735-D94BC140A3C6}"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21722876-A54C-4E0F-9C86-A4E4187401FC}" type="datetimeFigureOut">
              <a:rPr lang="zh-CN" altLang="en-US"/>
              <a:pPr>
                <a:defRPr/>
              </a:pPr>
              <a:t>2015/8/22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E0E7275-CE90-4D7D-81CA-7E2F8F606FC0}"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F26A17E7-7C64-4D02-8B59-8E19016AAA61}" type="datetimeFigureOut">
              <a:rPr lang="zh-CN" altLang="en-US"/>
              <a:pPr>
                <a:defRPr/>
              </a:pPr>
              <a:t>2015/8/22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C99A7D5-B8FA-4FB6-84C3-571191EF0880}"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451F1EB2-DC27-4A0D-B668-B9C8BB8579C1}" type="datetimeFigureOut">
              <a:rPr lang="zh-CN" altLang="en-US"/>
              <a:pPr>
                <a:defRPr/>
              </a:pPr>
              <a:t>2015/8/22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A049D4D-F75E-4AF1-884C-37984D770E60}"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86CA0088-C2BA-4EC0-B808-8D7B9F61BDFC}" type="datetimeFigureOut">
              <a:rPr lang="zh-CN" altLang="en-US"/>
              <a:pPr>
                <a:defRPr/>
              </a:pPr>
              <a:t>2015/8/22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81BBA9D-6243-4A02-8F1A-821D4390B511}"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504D579-7125-4153-A49A-6AB0C4C0EED3}" type="datetimeFigureOut">
              <a:rPr lang="zh-CN" altLang="en-US"/>
              <a:pPr>
                <a:defRPr/>
              </a:pPr>
              <a:t>2015/8/22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073D8B1F-5445-434F-90C2-6CFBC7A5320E}"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9780BCA-4E19-4782-ADFC-088B2D0C8B23}" type="datetimeFigureOut">
              <a:rPr lang="zh-CN" altLang="en-US"/>
              <a:pPr>
                <a:defRPr/>
              </a:pPr>
              <a:t>2015/8/22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4F0B378-A8BC-41CF-A625-CC7989075317}" type="slidenum">
              <a:rPr lang="zh-CN" altLang="en-US"/>
              <a:pPr>
                <a:defRPr/>
              </a:pPr>
              <a:t>‹#›</a:t>
            </a:fld>
            <a:endParaRPr lang="zh-CN" alt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BBACA04-F06D-4016-B853-8408E62C92A3}" type="datetimeFigureOut">
              <a:rPr lang="zh-CN" altLang="en-US"/>
              <a:pPr>
                <a:defRPr/>
              </a:pPr>
              <a:t>2015/8/22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25BD6F7-D238-4BEB-95F7-27946AA3A25D}"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EA47BEE-39D9-4173-87F7-E793683052A5}" type="datetimeFigureOut">
              <a:rPr lang="zh-CN" altLang="en-US"/>
              <a:pPr>
                <a:defRPr/>
              </a:pPr>
              <a:t>2015/8/22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42257B9-EDDE-40D5-8E18-42791E78A700}"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7E26868-E603-4B1B-98F1-B011ED3B95F8}" type="datetimeFigureOut">
              <a:rPr lang="zh-CN" altLang="en-US"/>
              <a:pPr>
                <a:defRPr/>
              </a:pPr>
              <a:t>2015/8/22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C95709A-1BB5-410B-8306-B24CB577567D}" type="slidenum">
              <a:rPr lang="zh-CN" altLang="en-US"/>
              <a:pPr>
                <a:defRPr/>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D209D54-DCC4-44CC-8248-6E24789BA9C7}" type="datetimeFigureOut">
              <a:rPr lang="zh-CN" altLang="en-US"/>
              <a:pPr>
                <a:defRPr/>
              </a:pPr>
              <a:t>2015/8/22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4EE6719-885B-46FD-B584-85596BE30AC8}"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3A218441-648A-43CD-B01B-420F853B26BD}" type="datetimeFigureOut">
              <a:rPr lang="zh-CN" altLang="en-US"/>
              <a:pPr>
                <a:defRPr/>
              </a:pPr>
              <a:t>2015/8/22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0FEF704-DF23-4452-ABF4-CC0E74D78010}"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310E50C6-B5DC-45C6-BD73-84EFDCF59A7F}" type="datetimeFigureOut">
              <a:rPr lang="zh-CN" altLang="en-US"/>
              <a:pPr>
                <a:defRPr/>
              </a:pPr>
              <a:t>2015/8/22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9EB53DE-F64A-4B1D-A49B-8DD4CEBB5592}"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BB65D13C-DBBA-4623-AC75-2884AC15F645}" type="datetimeFigureOut">
              <a:rPr lang="zh-CN" altLang="en-US"/>
              <a:pPr>
                <a:defRPr/>
              </a:pPr>
              <a:t>2015/8/22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44A80A7-5FEF-4268-BB63-70FEF01F3F48}"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322C1D07-3172-4B89-ABBA-DCC8CD84F195}" type="datetimeFigureOut">
              <a:rPr lang="zh-CN" altLang="en-US"/>
              <a:pPr>
                <a:defRPr/>
              </a:pPr>
              <a:t>2015/8/22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D0C5A88-36A4-448C-BC58-7F704F8C3817}"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E81A3A2-D234-4596-ACF0-F0ECE8FF726D}" type="datetimeFigureOut">
              <a:rPr lang="zh-CN" altLang="en-US"/>
              <a:pPr>
                <a:defRPr/>
              </a:pPr>
              <a:t>2015/8/22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5C1A184-878F-4A71-B585-0FAB5C969173}"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112E9EA-9A05-4829-BAF6-5AD4D15AE071}" type="datetimeFigureOut">
              <a:rPr lang="zh-CN" altLang="en-US"/>
              <a:pPr>
                <a:defRPr/>
              </a:pPr>
              <a:t>2015/8/22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BB9CF7B-CF11-4B85-AB9C-6FF56F3CDF3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18C5ED9-1AF2-45D4-A3A4-E64D5409C3B9}" type="datetimeFigureOut">
              <a:rPr lang="zh-CN" altLang="en-US"/>
              <a:pPr>
                <a:defRPr/>
              </a:pPr>
              <a:t>2015/8/22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11497FD-880B-4EB3-893C-89658A14BC93}"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D2EA1129-C77E-45E3-967C-4DCCFD5E7693}" type="datetimeFigureOut">
              <a:rPr lang="zh-CN" altLang="en-US"/>
              <a:pPr>
                <a:defRPr/>
              </a:pPr>
              <a:t>2015/8/22</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6B0D78BF-AC2D-4637-A46C-C61A5BB241D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2" r:id="rId11"/>
    <p:sldLayoutId id="2147483661"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4338" name="标题占位符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4339" name="文本占位符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a:defRPr/>
            </a:pPr>
            <a:fld id="{F6DB5F09-A76B-4274-83F9-4466CF8F0252}" type="datetimeFigureOut">
              <a:rPr lang="zh-CN" altLang="en-US"/>
              <a:pPr>
                <a:defRPr/>
              </a:pPr>
              <a:t>2015/8/22</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defRPr>
            </a:lvl1pPr>
          </a:lstStyle>
          <a:p>
            <a:pPr>
              <a:defRPr/>
            </a:pPr>
            <a:fld id="{D43FCD7C-B78D-490E-AC97-250CA9CD7C8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3.xml.rels><?xml version="1.0" encoding="UTF-8" standalone="yes"?>
<Relationships xmlns="http://schemas.openxmlformats.org/package/2006/relationships"><Relationship Id="rId2" Type="http://schemas.openxmlformats.org/officeDocument/2006/relationships/hyperlink" Target="http://www.columbia.edu/~mu2166/2nd_order.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18.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vmlDrawing" Target="../drawings/vmlDrawing13.v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4.v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650" name="标题 1"/>
          <p:cNvSpPr>
            <a:spLocks noGrp="1"/>
          </p:cNvSpPr>
          <p:nvPr>
            <p:ph type="ctrTitle"/>
          </p:nvPr>
        </p:nvSpPr>
        <p:spPr>
          <a:xfrm>
            <a:off x="685800" y="1598613"/>
            <a:ext cx="7772400" cy="1101725"/>
          </a:xfrm>
        </p:spPr>
        <p:txBody>
          <a:bodyPr/>
          <a:lstStyle/>
          <a:p>
            <a:pPr eaLnBrk="1" hangingPunct="1"/>
            <a:r>
              <a:rPr lang="en-US" altLang="zh-CN" smtClean="0"/>
              <a:t>1.2.1 </a:t>
            </a:r>
            <a:r>
              <a:rPr lang="zh-CN" altLang="en-US" smtClean="0"/>
              <a:t>基于扰动项的泰勒近似法 </a:t>
            </a:r>
          </a:p>
        </p:txBody>
      </p:sp>
      <p:sp>
        <p:nvSpPr>
          <p:cNvPr id="3" name="副标题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9" name="Rectangle 2"/>
          <p:cNvSpPr>
            <a:spLocks noGrp="1"/>
          </p:cNvSpPr>
          <p:nvPr>
            <p:ph type="title"/>
          </p:nvPr>
        </p:nvSpPr>
        <p:spPr/>
        <p:txBody>
          <a:bodyPr/>
          <a:lstStyle/>
          <a:p>
            <a:r>
              <a:rPr lang="en-US" altLang="zh-CN" sz="4000" smtClean="0"/>
              <a:t>How 1</a:t>
            </a:r>
            <a:r>
              <a:rPr lang="en-US" altLang="zh-CN" sz="4000" baseline="30000" smtClean="0"/>
              <a:t>st</a:t>
            </a:r>
            <a:r>
              <a:rPr lang="en-US" altLang="zh-CN" sz="4000" smtClean="0"/>
              <a:t> order appro. Implemented?</a:t>
            </a:r>
          </a:p>
        </p:txBody>
      </p:sp>
      <p:sp>
        <p:nvSpPr>
          <p:cNvPr id="49160" name="Rectangle 3"/>
          <p:cNvSpPr>
            <a:spLocks noGrp="1"/>
          </p:cNvSpPr>
          <p:nvPr>
            <p:ph type="body" idx="1"/>
          </p:nvPr>
        </p:nvSpPr>
        <p:spPr>
          <a:xfrm>
            <a:off x="468313" y="1203325"/>
            <a:ext cx="8229600" cy="3394075"/>
          </a:xfrm>
        </p:spPr>
        <p:txBody>
          <a:bodyPr/>
          <a:lstStyle/>
          <a:p>
            <a:r>
              <a:rPr lang="en-US" altLang="zh-CN" smtClean="0"/>
              <a:t>If we have the solution function (policy function), then </a:t>
            </a:r>
          </a:p>
          <a:p>
            <a:endParaRPr lang="en-US" altLang="zh-CN" smtClean="0"/>
          </a:p>
          <a:p>
            <a:r>
              <a:rPr lang="en-US" altLang="zh-CN" smtClean="0"/>
              <a:t>Let</a:t>
            </a:r>
          </a:p>
          <a:p>
            <a:r>
              <a:rPr lang="en-US" altLang="zh-CN" smtClean="0"/>
              <a:t>The problem boils down to</a:t>
            </a:r>
          </a:p>
        </p:txBody>
      </p:sp>
      <p:graphicFrame>
        <p:nvGraphicFramePr>
          <p:cNvPr id="49156" name="Object 4"/>
          <p:cNvGraphicFramePr>
            <a:graphicFrameLocks noChangeAspect="1"/>
          </p:cNvGraphicFramePr>
          <p:nvPr/>
        </p:nvGraphicFramePr>
        <p:xfrm>
          <a:off x="3419475" y="1717675"/>
          <a:ext cx="2736850" cy="782638"/>
        </p:xfrm>
        <a:graphic>
          <a:graphicData uri="http://schemas.openxmlformats.org/presentationml/2006/ole">
            <p:oleObj spid="_x0000_s49156" name="Equation" r:id="rId3" imgW="1866600" imgH="533160" progId="Equation.DSMT4">
              <p:embed/>
            </p:oleObj>
          </a:graphicData>
        </a:graphic>
      </p:graphicFrame>
      <p:graphicFrame>
        <p:nvGraphicFramePr>
          <p:cNvPr id="49157" name="Object 5"/>
          <p:cNvGraphicFramePr>
            <a:graphicFrameLocks noChangeAspect="1"/>
          </p:cNvGraphicFramePr>
          <p:nvPr/>
        </p:nvGraphicFramePr>
        <p:xfrm>
          <a:off x="1547813" y="2932113"/>
          <a:ext cx="6875462" cy="490537"/>
        </p:xfrm>
        <a:graphic>
          <a:graphicData uri="http://schemas.openxmlformats.org/presentationml/2006/ole">
            <p:oleObj spid="_x0000_s49157" name="Equation" r:id="rId4" imgW="4279680" imgH="304560" progId="Equation.DSMT4">
              <p:embed/>
            </p:oleObj>
          </a:graphicData>
        </a:graphic>
      </p:graphicFrame>
      <p:graphicFrame>
        <p:nvGraphicFramePr>
          <p:cNvPr id="49158" name="Object 6"/>
          <p:cNvGraphicFramePr>
            <a:graphicFrameLocks noChangeAspect="1"/>
          </p:cNvGraphicFramePr>
          <p:nvPr/>
        </p:nvGraphicFramePr>
        <p:xfrm>
          <a:off x="4140200" y="3867150"/>
          <a:ext cx="2951163" cy="471488"/>
        </p:xfrm>
        <a:graphic>
          <a:graphicData uri="http://schemas.openxmlformats.org/presentationml/2006/ole">
            <p:oleObj spid="_x0000_s49158" name="Equation" r:id="rId5" imgW="1587240" imgH="253800" progId="Equation.DSMT4">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p:cNvSpPr>
          <p:nvPr>
            <p:ph type="title"/>
          </p:nvPr>
        </p:nvSpPr>
        <p:spPr/>
        <p:txBody>
          <a:bodyPr/>
          <a:lstStyle/>
          <a:p>
            <a:r>
              <a:rPr lang="en-US" altLang="zh-CN" sz="4000" smtClean="0"/>
              <a:t>Schmitt-Grohé and Uribe,2004,JEDC</a:t>
            </a:r>
            <a:endParaRPr lang="zh-CN" altLang="en-US" sz="4000" smtClean="0"/>
          </a:p>
        </p:txBody>
      </p:sp>
      <p:sp>
        <p:nvSpPr>
          <p:cNvPr id="60418" name="Rectangle 3"/>
          <p:cNvSpPr>
            <a:spLocks noGrp="1"/>
          </p:cNvSpPr>
          <p:nvPr>
            <p:ph type="body" idx="1"/>
          </p:nvPr>
        </p:nvSpPr>
        <p:spPr/>
        <p:txBody>
          <a:bodyPr/>
          <a:lstStyle/>
          <a:p>
            <a:r>
              <a:rPr lang="en-US" altLang="zh-CN" smtClean="0"/>
              <a:t>Schmitt-Grohé and Uribe</a:t>
            </a:r>
            <a:r>
              <a:rPr lang="zh-CN" altLang="en-US" smtClean="0"/>
              <a:t>（</a:t>
            </a:r>
            <a:r>
              <a:rPr lang="en-US" altLang="zh-CN" smtClean="0"/>
              <a:t>2004,JEDC</a:t>
            </a:r>
            <a:r>
              <a:rPr lang="zh-CN" altLang="en-US" smtClean="0"/>
              <a:t>） </a:t>
            </a:r>
            <a:r>
              <a:rPr lang="en-US" altLang="zh-CN" smtClean="0"/>
              <a:t>gives a detailed explanation of both 1</a:t>
            </a:r>
            <a:r>
              <a:rPr lang="en-US" altLang="zh-CN" baseline="30000" smtClean="0"/>
              <a:t>st</a:t>
            </a:r>
            <a:r>
              <a:rPr lang="en-US" altLang="zh-CN" smtClean="0"/>
              <a:t> and 2</a:t>
            </a:r>
            <a:r>
              <a:rPr lang="en-US" altLang="zh-CN" baseline="30000" smtClean="0"/>
              <a:t>nd</a:t>
            </a:r>
            <a:r>
              <a:rPr lang="en-US" altLang="zh-CN" smtClean="0"/>
              <a:t> perturbation methods (</a:t>
            </a:r>
            <a:r>
              <a:rPr lang="en-US" altLang="zh-CN" smtClean="0">
                <a:solidFill>
                  <a:schemeClr val="hlink"/>
                </a:solidFill>
              </a:rPr>
              <a:t>Taylor expansion</a:t>
            </a:r>
            <a:r>
              <a:rPr lang="en-US" altLang="zh-CN" smtClean="0"/>
              <a:t>) and Matlab code is implemented as well.</a:t>
            </a:r>
          </a:p>
          <a:p>
            <a:r>
              <a:rPr lang="en-US" altLang="zh-CN" smtClean="0"/>
              <a:t>The m file of Dynare which implement this method is  </a:t>
            </a:r>
            <a:r>
              <a:rPr lang="en-US" altLang="zh-CN" i="1" smtClean="0">
                <a:solidFill>
                  <a:schemeClr val="hlink"/>
                </a:solidFill>
              </a:rPr>
              <a:t>stochastic_solvers.m</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2"/>
          <p:cNvSpPr>
            <a:spLocks noGrp="1"/>
          </p:cNvSpPr>
          <p:nvPr>
            <p:ph type="title"/>
          </p:nvPr>
        </p:nvSpPr>
        <p:spPr/>
        <p:txBody>
          <a:bodyPr/>
          <a:lstStyle/>
          <a:p>
            <a:r>
              <a:rPr lang="en-US" altLang="zh-CN" sz="4000" smtClean="0"/>
              <a:t>How 2</a:t>
            </a:r>
            <a:r>
              <a:rPr lang="en-US" altLang="zh-CN" sz="4000" baseline="30000" smtClean="0"/>
              <a:t>nd</a:t>
            </a:r>
            <a:r>
              <a:rPr lang="en-US" altLang="zh-CN" sz="4000" smtClean="0"/>
              <a:t> order approx. method works?</a:t>
            </a:r>
          </a:p>
        </p:txBody>
      </p:sp>
      <p:sp>
        <p:nvSpPr>
          <p:cNvPr id="50182" name="Rectangle 3"/>
          <p:cNvSpPr>
            <a:spLocks noGrp="1"/>
          </p:cNvSpPr>
          <p:nvPr>
            <p:ph type="body" idx="1"/>
          </p:nvPr>
        </p:nvSpPr>
        <p:spPr/>
        <p:txBody>
          <a:bodyPr/>
          <a:lstStyle/>
          <a:p>
            <a:r>
              <a:rPr lang="en-US" altLang="zh-CN" smtClean="0"/>
              <a:t>We need recover the coefficient matrices in the following 2</a:t>
            </a:r>
            <a:r>
              <a:rPr lang="en-US" altLang="zh-CN" baseline="30000" smtClean="0"/>
              <a:t>nd</a:t>
            </a:r>
            <a:r>
              <a:rPr lang="en-US" altLang="zh-CN" smtClean="0"/>
              <a:t> approx. solution:</a:t>
            </a:r>
          </a:p>
          <a:p>
            <a:endParaRPr lang="en-US" altLang="zh-CN" smtClean="0"/>
          </a:p>
          <a:p>
            <a:r>
              <a:rPr lang="en-US" altLang="zh-CN" smtClean="0"/>
              <a:t>And again the coefficient matrices above are obtained by taking 1</a:t>
            </a:r>
            <a:r>
              <a:rPr lang="en-US" altLang="zh-CN" baseline="30000" smtClean="0"/>
              <a:t>st</a:t>
            </a:r>
            <a:r>
              <a:rPr lang="en-US" altLang="zh-CN" smtClean="0"/>
              <a:t> and 2</a:t>
            </a:r>
            <a:r>
              <a:rPr lang="en-US" altLang="zh-CN" baseline="30000" smtClean="0"/>
              <a:t>nd</a:t>
            </a:r>
            <a:r>
              <a:rPr lang="en-US" altLang="zh-CN" smtClean="0"/>
              <a:t> derivatives to function </a:t>
            </a:r>
            <a:r>
              <a:rPr lang="en-US" altLang="zh-CN" i="1" smtClean="0">
                <a:solidFill>
                  <a:schemeClr val="hlink"/>
                </a:solidFill>
              </a:rPr>
              <a:t>F </a:t>
            </a:r>
            <a:r>
              <a:rPr lang="en-US" altLang="zh-CN" smtClean="0"/>
              <a:t>above</a:t>
            </a:r>
            <a:r>
              <a:rPr lang="en-US" altLang="zh-CN" i="1" smtClean="0">
                <a:solidFill>
                  <a:schemeClr val="hlink"/>
                </a:solidFill>
              </a:rPr>
              <a:t> </a:t>
            </a:r>
            <a:r>
              <a:rPr lang="en-US" altLang="zh-CN" smtClean="0">
                <a:solidFill>
                  <a:schemeClr val="hlink"/>
                </a:solidFill>
              </a:rPr>
              <a:t>w.r.t. </a:t>
            </a:r>
            <a:r>
              <a:rPr lang="en-US" altLang="zh-CN" i="1" smtClean="0">
                <a:solidFill>
                  <a:schemeClr val="hlink"/>
                </a:solidFill>
              </a:rPr>
              <a:t>y,u</a:t>
            </a:r>
            <a:r>
              <a:rPr lang="en-US" altLang="zh-CN" smtClean="0">
                <a:solidFill>
                  <a:schemeClr val="hlink"/>
                </a:solidFill>
              </a:rPr>
              <a:t> </a:t>
            </a:r>
            <a:r>
              <a:rPr lang="en-US" altLang="zh-CN" smtClean="0"/>
              <a:t>and</a:t>
            </a:r>
            <a:r>
              <a:rPr lang="en-US" altLang="zh-CN" smtClean="0">
                <a:solidFill>
                  <a:schemeClr val="hlink"/>
                </a:solidFill>
              </a:rPr>
              <a:t> </a:t>
            </a:r>
            <a:r>
              <a:rPr lang="en-US" altLang="zh-CN" i="1" smtClean="0">
                <a:solidFill>
                  <a:schemeClr val="hlink"/>
                </a:solidFill>
              </a:rPr>
              <a:t>sigma.</a:t>
            </a:r>
            <a:endParaRPr lang="en-US" altLang="zh-CN" i="1" smtClean="0"/>
          </a:p>
          <a:p>
            <a:endParaRPr lang="en-US" altLang="zh-CN" smtClean="0"/>
          </a:p>
        </p:txBody>
      </p:sp>
      <p:graphicFrame>
        <p:nvGraphicFramePr>
          <p:cNvPr id="50180" name="Object 4"/>
          <p:cNvGraphicFramePr>
            <a:graphicFrameLocks noChangeAspect="1"/>
          </p:cNvGraphicFramePr>
          <p:nvPr/>
        </p:nvGraphicFramePr>
        <p:xfrm>
          <a:off x="684213" y="2284413"/>
          <a:ext cx="7713662" cy="439737"/>
        </p:xfrm>
        <a:graphic>
          <a:graphicData uri="http://schemas.openxmlformats.org/presentationml/2006/ole">
            <p:oleObj spid="_x0000_s50180" name="Equation" r:id="rId3" imgW="4457520" imgH="253800" progId="Equation.DSMT4">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p:cNvSpPr>
          <p:nvPr>
            <p:ph type="title"/>
          </p:nvPr>
        </p:nvSpPr>
        <p:spPr/>
        <p:txBody>
          <a:bodyPr/>
          <a:lstStyle/>
          <a:p>
            <a:r>
              <a:rPr lang="en-US" altLang="zh-CN" sz="4000" smtClean="0"/>
              <a:t>How coefficient matrices recovered?</a:t>
            </a:r>
          </a:p>
        </p:txBody>
      </p:sp>
      <p:sp>
        <p:nvSpPr>
          <p:cNvPr id="62466" name="Rectangle 3"/>
          <p:cNvSpPr>
            <a:spLocks noGrp="1"/>
          </p:cNvSpPr>
          <p:nvPr>
            <p:ph type="body" idx="1"/>
          </p:nvPr>
        </p:nvSpPr>
        <p:spPr/>
        <p:txBody>
          <a:bodyPr/>
          <a:lstStyle/>
          <a:p>
            <a:pPr>
              <a:lnSpc>
                <a:spcPct val="90000"/>
              </a:lnSpc>
            </a:pPr>
            <a:r>
              <a:rPr lang="en-US" altLang="zh-CN" smtClean="0"/>
              <a:t>Details in recovering these matrices are beyond our scope.</a:t>
            </a:r>
          </a:p>
          <a:p>
            <a:pPr>
              <a:lnSpc>
                <a:spcPct val="90000"/>
              </a:lnSpc>
            </a:pPr>
            <a:r>
              <a:rPr lang="en-US" altLang="zh-CN" smtClean="0"/>
              <a:t>You many read the source codes in Schmitt-Grohé and Uribe</a:t>
            </a:r>
            <a:r>
              <a:rPr lang="zh-CN" altLang="en-US" smtClean="0"/>
              <a:t>（</a:t>
            </a:r>
            <a:r>
              <a:rPr lang="en-US" altLang="zh-CN" smtClean="0"/>
              <a:t>2004,JEDC</a:t>
            </a:r>
            <a:r>
              <a:rPr lang="zh-CN" altLang="en-US" smtClean="0"/>
              <a:t>） </a:t>
            </a:r>
            <a:r>
              <a:rPr lang="en-US" altLang="zh-CN" smtClean="0"/>
              <a:t>for more information at: </a:t>
            </a:r>
            <a:r>
              <a:rPr lang="en-US" altLang="zh-CN" smtClean="0">
                <a:hlinkClick r:id="rId2"/>
              </a:rPr>
              <a:t>http://www.columbia.edu/~mu2166/2nd_order.htm</a:t>
            </a:r>
            <a:r>
              <a:rPr lang="en-US" altLang="zh-CN" smtClean="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2" name="Rectangle 2"/>
          <p:cNvSpPr>
            <a:spLocks noGrp="1"/>
          </p:cNvSpPr>
          <p:nvPr>
            <p:ph type="title"/>
          </p:nvPr>
        </p:nvSpPr>
        <p:spPr/>
        <p:txBody>
          <a:bodyPr/>
          <a:lstStyle/>
          <a:p>
            <a:r>
              <a:rPr lang="en-US" altLang="zh-CN" smtClean="0"/>
              <a:t>1</a:t>
            </a:r>
            <a:r>
              <a:rPr lang="en-US" altLang="zh-CN" baseline="30000" smtClean="0"/>
              <a:t>st</a:t>
            </a:r>
            <a:r>
              <a:rPr lang="en-US" altLang="zh-CN" smtClean="0"/>
              <a:t> order approximation</a:t>
            </a:r>
            <a:endParaRPr lang="zh-CN" altLang="en-US" smtClean="0"/>
          </a:p>
        </p:txBody>
      </p:sp>
      <p:sp>
        <p:nvSpPr>
          <p:cNvPr id="36873" name="Rectangle 3"/>
          <p:cNvSpPr>
            <a:spLocks noGrp="1"/>
          </p:cNvSpPr>
          <p:nvPr>
            <p:ph type="body" idx="1"/>
          </p:nvPr>
        </p:nvSpPr>
        <p:spPr/>
        <p:txBody>
          <a:bodyPr/>
          <a:lstStyle/>
          <a:p>
            <a:pPr>
              <a:lnSpc>
                <a:spcPct val="80000"/>
              </a:lnSpc>
            </a:pPr>
            <a:endParaRPr lang="zh-CN" altLang="en-US" sz="2800" smtClean="0"/>
          </a:p>
          <a:p>
            <a:pPr>
              <a:lnSpc>
                <a:spcPct val="80000"/>
              </a:lnSpc>
            </a:pPr>
            <a:endParaRPr lang="zh-CN" altLang="en-US" sz="2800" smtClean="0"/>
          </a:p>
          <a:p>
            <a:pPr>
              <a:lnSpc>
                <a:spcPct val="80000"/>
              </a:lnSpc>
            </a:pPr>
            <a:endParaRPr lang="zh-CN" altLang="en-US" sz="2800" smtClean="0"/>
          </a:p>
          <a:p>
            <a:pPr>
              <a:lnSpc>
                <a:spcPct val="80000"/>
              </a:lnSpc>
            </a:pPr>
            <a:r>
              <a:rPr lang="en-US" altLang="zh-CN" sz="2800" smtClean="0"/>
              <a:t>Where </a:t>
            </a:r>
          </a:p>
          <a:p>
            <a:pPr>
              <a:lnSpc>
                <a:spcPct val="80000"/>
              </a:lnSpc>
            </a:pPr>
            <a:r>
              <a:rPr lang="en-US" altLang="zh-CN" sz="2800" smtClean="0"/>
              <a:t>Dynare uses the method proposed by Klein (2000) and Sims (2002).</a:t>
            </a:r>
          </a:p>
          <a:p>
            <a:pPr>
              <a:lnSpc>
                <a:spcPct val="80000"/>
              </a:lnSpc>
            </a:pPr>
            <a:r>
              <a:rPr lang="en-US" altLang="zh-CN" sz="2800" smtClean="0"/>
              <a:t>DYNARE computes also theoretical moments and IRFs.</a:t>
            </a:r>
            <a:endParaRPr lang="zh-CN" altLang="en-US" sz="2800" smtClean="0"/>
          </a:p>
        </p:txBody>
      </p:sp>
      <p:graphicFrame>
        <p:nvGraphicFramePr>
          <p:cNvPr id="36868" name="Object 4"/>
          <p:cNvGraphicFramePr>
            <a:graphicFrameLocks noChangeAspect="1"/>
          </p:cNvGraphicFramePr>
          <p:nvPr/>
        </p:nvGraphicFramePr>
        <p:xfrm>
          <a:off x="3132138" y="1635125"/>
          <a:ext cx="2559050" cy="1023938"/>
        </p:xfrm>
        <a:graphic>
          <a:graphicData uri="http://schemas.openxmlformats.org/presentationml/2006/ole">
            <p:oleObj spid="_x0000_s36868" name="Equation" r:id="rId3" imgW="1206360" imgH="482400" progId="Equation.DSMT4">
              <p:embed/>
            </p:oleObj>
          </a:graphicData>
        </a:graphic>
      </p:graphicFrame>
      <p:graphicFrame>
        <p:nvGraphicFramePr>
          <p:cNvPr id="36871" name="Object 7"/>
          <p:cNvGraphicFramePr>
            <a:graphicFrameLocks noChangeAspect="1"/>
          </p:cNvGraphicFramePr>
          <p:nvPr/>
        </p:nvGraphicFramePr>
        <p:xfrm>
          <a:off x="2051050" y="2643188"/>
          <a:ext cx="1181100" cy="393700"/>
        </p:xfrm>
        <a:graphic>
          <a:graphicData uri="http://schemas.openxmlformats.org/presentationml/2006/ole">
            <p:oleObj spid="_x0000_s36871" name="Equation" r:id="rId4" imgW="685800" imgH="228600" progId="Equation.DSMT4">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p:cNvSpPr>
          <p:nvPr>
            <p:ph type="title"/>
          </p:nvPr>
        </p:nvSpPr>
        <p:spPr/>
        <p:txBody>
          <a:bodyPr/>
          <a:lstStyle/>
          <a:p>
            <a:r>
              <a:rPr lang="en-US" altLang="zh-CN" smtClean="0"/>
              <a:t>2</a:t>
            </a:r>
            <a:r>
              <a:rPr lang="en-US" altLang="zh-CN" baseline="30000" smtClean="0"/>
              <a:t>nd</a:t>
            </a:r>
            <a:r>
              <a:rPr lang="en-US" altLang="zh-CN" smtClean="0"/>
              <a:t> Approximation</a:t>
            </a:r>
          </a:p>
        </p:txBody>
      </p:sp>
      <p:sp>
        <p:nvSpPr>
          <p:cNvPr id="34822" name="Rectangle 3"/>
          <p:cNvSpPr>
            <a:spLocks noGrp="1"/>
          </p:cNvSpPr>
          <p:nvPr>
            <p:ph type="body" idx="1"/>
          </p:nvPr>
        </p:nvSpPr>
        <p:spPr/>
        <p:txBody>
          <a:bodyPr/>
          <a:lstStyle/>
          <a:p>
            <a:pPr>
              <a:lnSpc>
                <a:spcPct val="90000"/>
              </a:lnSpc>
            </a:pPr>
            <a:r>
              <a:rPr lang="en-US" altLang="zh-CN" sz="2400" smtClean="0"/>
              <a:t>Two features:</a:t>
            </a:r>
          </a:p>
          <a:p>
            <a:pPr lvl="1">
              <a:lnSpc>
                <a:spcPct val="90000"/>
              </a:lnSpc>
            </a:pPr>
            <a:r>
              <a:rPr lang="en-US" altLang="zh-CN" sz="2000" smtClean="0"/>
              <a:t>decision rules and transition functions are 2nd order polynomials</a:t>
            </a:r>
          </a:p>
          <a:p>
            <a:pPr lvl="1">
              <a:lnSpc>
                <a:spcPct val="90000"/>
              </a:lnSpc>
            </a:pPr>
            <a:r>
              <a:rPr lang="en-US" altLang="zh-CN" sz="2000" smtClean="0"/>
              <a:t>departure from certainty equivalence: the variance of future shocks matters</a:t>
            </a:r>
          </a:p>
          <a:p>
            <a:pPr>
              <a:lnSpc>
                <a:spcPct val="90000"/>
              </a:lnSpc>
            </a:pPr>
            <a:r>
              <a:rPr lang="en-US" altLang="zh-CN" sz="2400" smtClean="0"/>
              <a:t>Decision rules and transition equations of the form</a:t>
            </a:r>
          </a:p>
          <a:p>
            <a:pPr>
              <a:lnSpc>
                <a:spcPct val="90000"/>
              </a:lnSpc>
            </a:pPr>
            <a:endParaRPr lang="en-US" altLang="zh-CN" sz="2400" smtClean="0"/>
          </a:p>
          <a:p>
            <a:pPr>
              <a:lnSpc>
                <a:spcPct val="90000"/>
              </a:lnSpc>
            </a:pPr>
            <a:r>
              <a:rPr lang="en-US" altLang="zh-CN" sz="2400" smtClean="0"/>
              <a:t>Method suggested by K. Judd, developed by C. Sims (2002), S. Schmitt-Grohe and M. Uribe (2004,JEDC), F. Collard and M. Juillard(2001,JEDC).</a:t>
            </a:r>
            <a:endParaRPr lang="zh-CN" altLang="en-US" sz="2400" smtClean="0"/>
          </a:p>
        </p:txBody>
      </p:sp>
      <p:graphicFrame>
        <p:nvGraphicFramePr>
          <p:cNvPr id="34820" name="Object 4"/>
          <p:cNvGraphicFramePr>
            <a:graphicFrameLocks noChangeAspect="1"/>
          </p:cNvGraphicFramePr>
          <p:nvPr/>
        </p:nvGraphicFramePr>
        <p:xfrm>
          <a:off x="1187450" y="3003550"/>
          <a:ext cx="6408738" cy="352425"/>
        </p:xfrm>
        <a:graphic>
          <a:graphicData uri="http://schemas.openxmlformats.org/presentationml/2006/ole">
            <p:oleObj spid="_x0000_s34820" name="Equation" r:id="rId3" imgW="4394160" imgH="241200" progId="Equation.DSMT4">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p:cNvSpPr>
          <p:nvPr>
            <p:ph type="title" idx="4294967295"/>
          </p:nvPr>
        </p:nvSpPr>
        <p:spPr/>
        <p:txBody>
          <a:bodyPr/>
          <a:lstStyle/>
          <a:p>
            <a:r>
              <a:rPr lang="en-US" altLang="zh-CN" smtClean="0"/>
              <a:t>Other 2</a:t>
            </a:r>
            <a:r>
              <a:rPr lang="en-US" altLang="zh-CN" baseline="30000" smtClean="0"/>
              <a:t>nd</a:t>
            </a:r>
            <a:r>
              <a:rPr lang="en-US" altLang="zh-CN" smtClean="0"/>
              <a:t> methods</a:t>
            </a:r>
          </a:p>
        </p:txBody>
      </p:sp>
      <p:sp>
        <p:nvSpPr>
          <p:cNvPr id="65538" name="Rectangle 3"/>
          <p:cNvSpPr>
            <a:spLocks noGrp="1"/>
          </p:cNvSpPr>
          <p:nvPr>
            <p:ph type="body" idx="4294967295"/>
          </p:nvPr>
        </p:nvSpPr>
        <p:spPr/>
        <p:txBody>
          <a:bodyPr/>
          <a:lstStyle/>
          <a:p>
            <a:pPr>
              <a:lnSpc>
                <a:spcPct val="90000"/>
              </a:lnSpc>
            </a:pPr>
            <a:r>
              <a:rPr lang="en-US" altLang="zh-CN" sz="2400" smtClean="0"/>
              <a:t>Bias reduction procedure: </a:t>
            </a:r>
            <a:r>
              <a:rPr lang="en-US" altLang="zh-CN" sz="1800" smtClean="0"/>
              <a:t>Collard and Juillard(2001): this method having the objective of fitting a 2</a:t>
            </a:r>
            <a:r>
              <a:rPr lang="en-US" altLang="zh-CN" sz="1800" baseline="30000" smtClean="0"/>
              <a:t>nd</a:t>
            </a:r>
            <a:r>
              <a:rPr lang="en-US" altLang="zh-CN" sz="1800" smtClean="0"/>
              <a:t> order polynomial approximation to the policy function for a specific value of the standard deviation of the vector of exogenous shocks which is strictly greater than zero</a:t>
            </a:r>
            <a:r>
              <a:rPr lang="en-US" altLang="zh-CN" sz="2400" smtClean="0"/>
              <a:t>. </a:t>
            </a:r>
          </a:p>
          <a:p>
            <a:pPr>
              <a:lnSpc>
                <a:spcPct val="90000"/>
              </a:lnSpc>
            </a:pPr>
            <a:r>
              <a:rPr lang="en-US" altLang="zh-CN" sz="2400" smtClean="0"/>
              <a:t>This method makes the coefficients of the approximated solution that are linear and quadratic in the state vector functions of the size of the volatility of the exogenous shocks. This is opposite to the results we get by perturbation method.</a:t>
            </a:r>
          </a:p>
          <a:p>
            <a:pPr>
              <a:lnSpc>
                <a:spcPct val="90000"/>
              </a:lnSpc>
            </a:pPr>
            <a:r>
              <a:rPr lang="en-US" altLang="zh-CN" sz="2400" smtClean="0"/>
              <a:t>This method is essentially different from Perturbation method (Taylor expansion) we used here.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p:cNvSpPr>
          <p:nvPr>
            <p:ph type="title"/>
          </p:nvPr>
        </p:nvSpPr>
        <p:spPr/>
        <p:txBody>
          <a:bodyPr/>
          <a:lstStyle/>
          <a:p>
            <a:pPr eaLnBrk="1" hangingPunct="1"/>
            <a:r>
              <a:rPr lang="en-US" altLang="zh-CN" smtClean="0"/>
              <a:t>Summary</a:t>
            </a:r>
          </a:p>
        </p:txBody>
      </p:sp>
      <p:sp>
        <p:nvSpPr>
          <p:cNvPr id="66562" name="文本框 2"/>
          <p:cNvSpPr txBox="1">
            <a:spLocks noChangeArrowheads="1"/>
          </p:cNvSpPr>
          <p:nvPr/>
        </p:nvSpPr>
        <p:spPr bwMode="auto">
          <a:xfrm>
            <a:off x="755650" y="1131888"/>
            <a:ext cx="7704138" cy="3562350"/>
          </a:xfrm>
          <a:prstGeom prst="rect">
            <a:avLst/>
          </a:prstGeom>
          <a:noFill/>
          <a:ln w="9525">
            <a:noFill/>
            <a:miter lim="800000"/>
            <a:headEnd/>
            <a:tailEnd/>
          </a:ln>
        </p:spPr>
        <p:txBody>
          <a:bodyPr>
            <a:spAutoFit/>
          </a:bodyPr>
          <a:lstStyle/>
          <a:p>
            <a:pPr marL="457200" indent="-457200"/>
            <a:r>
              <a:rPr lang="en-US" altLang="zh-CN" sz="2400"/>
              <a:t>I. Perturbation Method is used in finding out the 1</a:t>
            </a:r>
            <a:r>
              <a:rPr lang="en-US" altLang="zh-CN" sz="2400" baseline="30000"/>
              <a:t>st</a:t>
            </a:r>
            <a:r>
              <a:rPr lang="en-US" altLang="zh-CN" sz="2400"/>
              <a:t> and  2</a:t>
            </a:r>
            <a:r>
              <a:rPr lang="en-US" altLang="zh-CN" sz="2400" baseline="30000"/>
              <a:t>nd</a:t>
            </a:r>
            <a:r>
              <a:rPr lang="en-US" altLang="zh-CN" sz="2400"/>
              <a:t> approximation solution. </a:t>
            </a:r>
          </a:p>
          <a:p>
            <a:pPr marL="457200" indent="-457200"/>
            <a:endParaRPr lang="en-US" altLang="zh-CN" sz="2400"/>
          </a:p>
          <a:p>
            <a:pPr marL="457200" indent="-457200"/>
            <a:r>
              <a:rPr lang="en-US" altLang="zh-CN" sz="2400"/>
              <a:t>II. By solving linear equations, we recover the coefficients matrices in 1</a:t>
            </a:r>
            <a:r>
              <a:rPr lang="en-US" altLang="zh-CN" sz="2400" baseline="30000"/>
              <a:t>st</a:t>
            </a:r>
            <a:r>
              <a:rPr lang="en-US" altLang="zh-CN" sz="2400"/>
              <a:t> and 2</a:t>
            </a:r>
            <a:r>
              <a:rPr lang="en-US" altLang="zh-CN" sz="2400" baseline="30000"/>
              <a:t>nd</a:t>
            </a:r>
            <a:r>
              <a:rPr lang="en-US" altLang="zh-CN" sz="2400"/>
              <a:t> approximation solution.</a:t>
            </a:r>
          </a:p>
          <a:p>
            <a:pPr marL="457200" indent="-457200"/>
            <a:endParaRPr lang="en-US" altLang="zh-CN" sz="2400"/>
          </a:p>
          <a:p>
            <a:pPr marL="457200" indent="-457200"/>
            <a:r>
              <a:rPr lang="en-US" altLang="zh-CN" sz="2400"/>
              <a:t>III. Other methods</a:t>
            </a:r>
          </a:p>
          <a:p>
            <a:pPr marL="457200" indent="-457200">
              <a:buFontTx/>
              <a:buAutoNum type="arabicPeriod"/>
            </a:pPr>
            <a:endParaRPr lang="zh-CN" altLang="en-US" sz="3600">
              <a:latin typeface="Calibri"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8610" name="标题 1"/>
          <p:cNvSpPr>
            <a:spLocks noGrp="1"/>
          </p:cNvSpPr>
          <p:nvPr>
            <p:ph type="ctrTitle"/>
          </p:nvPr>
        </p:nvSpPr>
        <p:spPr>
          <a:xfrm>
            <a:off x="685800" y="1598613"/>
            <a:ext cx="7772400" cy="1101725"/>
          </a:xfrm>
        </p:spPr>
        <p:txBody>
          <a:bodyPr/>
          <a:lstStyle/>
          <a:p>
            <a:pPr eaLnBrk="1" hangingPunct="1"/>
            <a:r>
              <a:rPr lang="en-US" altLang="zh-CN" smtClean="0"/>
              <a:t>Thanks</a:t>
            </a:r>
            <a:r>
              <a:rPr lang="zh-CN" altLang="en-US" smtClean="0"/>
              <a:t>！</a:t>
            </a:r>
          </a:p>
        </p:txBody>
      </p:sp>
      <p:sp>
        <p:nvSpPr>
          <p:cNvPr id="68611" name="副标题 2"/>
          <p:cNvSpPr>
            <a:spLocks noGrp="1"/>
          </p:cNvSpPr>
          <p:nvPr>
            <p:ph type="subTitle" idx="1"/>
          </p:nvPr>
        </p:nvSpPr>
        <p:spPr/>
        <p:txBody>
          <a:bodyPr/>
          <a:lstStyle/>
          <a:p>
            <a:pPr eaLnBrk="1" hangingPunct="1"/>
            <a:endParaRPr lang="en-US" altLang="zh-CN" smtClean="0">
              <a:solidFill>
                <a:srgbClr val="898989"/>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altLang="zh-CN" smtClean="0"/>
              <a:t>Outline</a:t>
            </a:r>
          </a:p>
        </p:txBody>
      </p:sp>
      <p:sp>
        <p:nvSpPr>
          <p:cNvPr id="29698" name="Rectangle 5"/>
          <p:cNvSpPr>
            <a:spLocks noGrp="1" noChangeArrowheads="1"/>
          </p:cNvSpPr>
          <p:nvPr>
            <p:ph type="body" idx="1"/>
          </p:nvPr>
        </p:nvSpPr>
        <p:spPr/>
        <p:txBody>
          <a:bodyPr/>
          <a:lstStyle/>
          <a:p>
            <a:pPr marL="812800" indent="-812800" eaLnBrk="1" hangingPunct="1">
              <a:lnSpc>
                <a:spcPct val="70000"/>
              </a:lnSpc>
              <a:buFontTx/>
              <a:buAutoNum type="romanUcPeriod"/>
            </a:pPr>
            <a:r>
              <a:rPr lang="en-US" altLang="zh-CN" sz="2500" smtClean="0"/>
              <a:t>How Dynare computes 1</a:t>
            </a:r>
            <a:r>
              <a:rPr lang="en-US" altLang="zh-CN" sz="2500" baseline="30000" smtClean="0"/>
              <a:t>st</a:t>
            </a:r>
            <a:r>
              <a:rPr lang="en-US" altLang="zh-CN" sz="2500" smtClean="0"/>
              <a:t> order solution</a:t>
            </a:r>
          </a:p>
          <a:p>
            <a:pPr marL="812800" indent="-812800" eaLnBrk="1" hangingPunct="1">
              <a:lnSpc>
                <a:spcPct val="70000"/>
              </a:lnSpc>
              <a:buFontTx/>
              <a:buAutoNum type="romanUcPeriod"/>
            </a:pPr>
            <a:endParaRPr lang="en-US" altLang="zh-CN" sz="2500" smtClean="0"/>
          </a:p>
          <a:p>
            <a:pPr marL="812800" indent="-812800" eaLnBrk="1" hangingPunct="1">
              <a:lnSpc>
                <a:spcPct val="70000"/>
              </a:lnSpc>
              <a:buFontTx/>
              <a:buAutoNum type="romanUcPeriod"/>
            </a:pPr>
            <a:r>
              <a:rPr lang="en-US" altLang="zh-CN" sz="2500" smtClean="0"/>
              <a:t>How Dynare computes 2</a:t>
            </a:r>
            <a:r>
              <a:rPr lang="en-US" altLang="zh-CN" sz="2500" baseline="30000" smtClean="0"/>
              <a:t>nd</a:t>
            </a:r>
            <a:r>
              <a:rPr lang="en-US" altLang="zh-CN" sz="2500" smtClean="0"/>
              <a:t> order solution</a:t>
            </a:r>
          </a:p>
          <a:p>
            <a:pPr marL="812800" indent="-812800" eaLnBrk="1" hangingPunct="1">
              <a:lnSpc>
                <a:spcPct val="70000"/>
              </a:lnSpc>
              <a:buFontTx/>
              <a:buAutoNum type="romanUcPeriod"/>
            </a:pPr>
            <a:endParaRPr lang="en-US" altLang="zh-CN" sz="2500" smtClean="0"/>
          </a:p>
          <a:p>
            <a:pPr marL="812800" indent="-812800" eaLnBrk="1" hangingPunct="1">
              <a:lnSpc>
                <a:spcPct val="70000"/>
              </a:lnSpc>
              <a:buFontTx/>
              <a:buAutoNum type="romanUcPeriod"/>
            </a:pPr>
            <a:r>
              <a:rPr lang="en-US" altLang="zh-CN" sz="2500" smtClean="0"/>
              <a:t>Other related problems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Rectangle 2"/>
          <p:cNvSpPr>
            <a:spLocks noGrp="1"/>
          </p:cNvSpPr>
          <p:nvPr>
            <p:ph type="title"/>
          </p:nvPr>
        </p:nvSpPr>
        <p:spPr/>
        <p:txBody>
          <a:bodyPr/>
          <a:lstStyle/>
          <a:p>
            <a:r>
              <a:rPr lang="en-US" altLang="zh-CN" smtClean="0"/>
              <a:t>The General Problem</a:t>
            </a:r>
            <a:endParaRPr lang="zh-CN" altLang="en-US" smtClean="0"/>
          </a:p>
        </p:txBody>
      </p:sp>
      <p:sp>
        <p:nvSpPr>
          <p:cNvPr id="35847" name="Rectangle 3"/>
          <p:cNvSpPr>
            <a:spLocks noGrp="1"/>
          </p:cNvSpPr>
          <p:nvPr>
            <p:ph type="body" idx="1"/>
          </p:nvPr>
        </p:nvSpPr>
        <p:spPr/>
        <p:txBody>
          <a:bodyPr/>
          <a:lstStyle/>
          <a:p>
            <a:r>
              <a:rPr lang="en-US" altLang="zh-CN" sz="2800" smtClean="0"/>
              <a:t>For a rational expectation model: </a:t>
            </a:r>
          </a:p>
          <a:p>
            <a:endParaRPr lang="en-US" altLang="zh-CN" sz="2800" smtClean="0"/>
          </a:p>
          <a:p>
            <a:endParaRPr lang="en-US" altLang="zh-CN" sz="2800" smtClean="0"/>
          </a:p>
          <a:p>
            <a:endParaRPr lang="en-US" altLang="zh-CN" sz="2800" smtClean="0"/>
          </a:p>
          <a:p>
            <a:r>
              <a:rPr lang="en-US" altLang="zh-CN" sz="2800" smtClean="0"/>
              <a:t>y is endogenous variables; u exogenous shocks; shock u_t  are observed at the beginning of period t.</a:t>
            </a:r>
          </a:p>
          <a:p>
            <a:endParaRPr lang="en-US" altLang="zh-CN" sz="2800" smtClean="0"/>
          </a:p>
        </p:txBody>
      </p:sp>
      <p:graphicFrame>
        <p:nvGraphicFramePr>
          <p:cNvPr id="35844" name="Object 4"/>
          <p:cNvGraphicFramePr>
            <a:graphicFrameLocks noChangeAspect="1"/>
          </p:cNvGraphicFramePr>
          <p:nvPr/>
        </p:nvGraphicFramePr>
        <p:xfrm>
          <a:off x="6516688" y="1708150"/>
          <a:ext cx="2017712" cy="1543050"/>
        </p:xfrm>
        <a:graphic>
          <a:graphicData uri="http://schemas.openxmlformats.org/presentationml/2006/ole">
            <p:oleObj spid="_x0000_s35844" name="Equation" r:id="rId3" imgW="1079280" imgH="825480" progId="Equation.DSMT4">
              <p:embed/>
            </p:oleObj>
          </a:graphicData>
        </a:graphic>
      </p:graphicFrame>
      <p:graphicFrame>
        <p:nvGraphicFramePr>
          <p:cNvPr id="35845" name="Object 5"/>
          <p:cNvGraphicFramePr>
            <a:graphicFrameLocks noChangeAspect="1"/>
          </p:cNvGraphicFramePr>
          <p:nvPr/>
        </p:nvGraphicFramePr>
        <p:xfrm>
          <a:off x="1403350" y="2211388"/>
          <a:ext cx="3254375" cy="468312"/>
        </p:xfrm>
        <a:graphic>
          <a:graphicData uri="http://schemas.openxmlformats.org/presentationml/2006/ole">
            <p:oleObj spid="_x0000_s35845" name="Equation" r:id="rId4" imgW="1587240" imgH="228600" progId="Equation.DSMT4">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p:cNvSpPr>
          <p:nvPr>
            <p:ph type="title"/>
          </p:nvPr>
        </p:nvSpPr>
        <p:spPr/>
        <p:txBody>
          <a:bodyPr/>
          <a:lstStyle/>
          <a:p>
            <a:r>
              <a:rPr lang="en-US" altLang="zh-CN" smtClean="0"/>
              <a:t>The General Problem</a:t>
            </a:r>
            <a:endParaRPr lang="zh-CN" altLang="en-US" smtClean="0"/>
          </a:p>
        </p:txBody>
      </p:sp>
      <p:sp>
        <p:nvSpPr>
          <p:cNvPr id="37894" name="Rectangle 3"/>
          <p:cNvSpPr>
            <a:spLocks noGrp="1"/>
          </p:cNvSpPr>
          <p:nvPr>
            <p:ph type="body" idx="1"/>
          </p:nvPr>
        </p:nvSpPr>
        <p:spPr/>
        <p:txBody>
          <a:bodyPr/>
          <a:lstStyle/>
          <a:p>
            <a:pPr>
              <a:lnSpc>
                <a:spcPct val="90000"/>
              </a:lnSpc>
            </a:pPr>
            <a:r>
              <a:rPr lang="en-US" altLang="zh-CN" smtClean="0"/>
              <a:t>In a stochastic model, the unknowns are the decision functions:</a:t>
            </a:r>
          </a:p>
          <a:p>
            <a:pPr>
              <a:lnSpc>
                <a:spcPct val="90000"/>
              </a:lnSpc>
            </a:pPr>
            <a:endParaRPr lang="en-US" altLang="zh-CN" smtClean="0"/>
          </a:p>
          <a:p>
            <a:pPr>
              <a:lnSpc>
                <a:spcPct val="90000"/>
              </a:lnSpc>
            </a:pPr>
            <a:r>
              <a:rPr lang="en-US" altLang="zh-CN" smtClean="0"/>
              <a:t>For a large class of DSGE models, DYNARE computes approximated decision rules and transition equations by a perturbation approach.</a:t>
            </a:r>
            <a:endParaRPr lang="zh-CN" altLang="en-US" smtClean="0"/>
          </a:p>
        </p:txBody>
      </p:sp>
      <p:graphicFrame>
        <p:nvGraphicFramePr>
          <p:cNvPr id="37892" name="Object 4"/>
          <p:cNvGraphicFramePr>
            <a:graphicFrameLocks noChangeAspect="1"/>
          </p:cNvGraphicFramePr>
          <p:nvPr/>
        </p:nvGraphicFramePr>
        <p:xfrm>
          <a:off x="3419475" y="1995488"/>
          <a:ext cx="2125663" cy="531812"/>
        </p:xfrm>
        <a:graphic>
          <a:graphicData uri="http://schemas.openxmlformats.org/presentationml/2006/ole">
            <p:oleObj spid="_x0000_s37892" name="Equation" r:id="rId3" imgW="914400" imgH="228600" progId="Equation.DSMT4">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1" name="Rectangle 2"/>
          <p:cNvSpPr>
            <a:spLocks noGrp="1"/>
          </p:cNvSpPr>
          <p:nvPr>
            <p:ph type="title"/>
          </p:nvPr>
        </p:nvSpPr>
        <p:spPr>
          <a:xfrm>
            <a:off x="457200" y="206375"/>
            <a:ext cx="8686800" cy="857250"/>
          </a:xfrm>
        </p:spPr>
        <p:txBody>
          <a:bodyPr/>
          <a:lstStyle/>
          <a:p>
            <a:r>
              <a:rPr lang="en-US" altLang="zh-CN" sz="4000" smtClean="0"/>
              <a:t>Perturbation: Stochastic scale variables</a:t>
            </a:r>
            <a:endParaRPr lang="zh-CN" altLang="en-US" sz="4000" smtClean="0"/>
          </a:p>
        </p:txBody>
      </p:sp>
      <p:sp>
        <p:nvSpPr>
          <p:cNvPr id="38922" name="Rectangle 6"/>
          <p:cNvSpPr>
            <a:spLocks noGrp="1"/>
          </p:cNvSpPr>
          <p:nvPr>
            <p:ph type="body" idx="1"/>
          </p:nvPr>
        </p:nvSpPr>
        <p:spPr>
          <a:xfrm>
            <a:off x="468313" y="1203325"/>
            <a:ext cx="8229600" cy="3394075"/>
          </a:xfrm>
        </p:spPr>
        <p:txBody>
          <a:bodyPr/>
          <a:lstStyle/>
          <a:p>
            <a:r>
              <a:rPr lang="en-US" altLang="zh-CN" smtClean="0"/>
              <a:t>At time t, only y_t+1 is only unknown stochastic variable and implicitly u_t+1. </a:t>
            </a:r>
          </a:p>
          <a:p>
            <a:r>
              <a:rPr lang="en-US" altLang="zh-CN" smtClean="0"/>
              <a:t>We introduce a stochastic scale variable which can be seen a scaling parameter: sigma and auxiliary shock epsilon_t (i.i.d) so that,</a:t>
            </a:r>
          </a:p>
        </p:txBody>
      </p:sp>
      <p:graphicFrame>
        <p:nvGraphicFramePr>
          <p:cNvPr id="38916" name="Object 4"/>
          <p:cNvGraphicFramePr>
            <a:graphicFrameLocks noChangeAspect="1"/>
          </p:cNvGraphicFramePr>
          <p:nvPr>
            <p:ph idx="4294967295"/>
          </p:nvPr>
        </p:nvGraphicFramePr>
        <p:xfrm>
          <a:off x="3276600" y="842963"/>
          <a:ext cx="3313113" cy="477837"/>
        </p:xfrm>
        <a:graphic>
          <a:graphicData uri="http://schemas.openxmlformats.org/presentationml/2006/ole">
            <p:oleObj spid="_x0000_s38916" name="Equation" r:id="rId3" imgW="1587240" imgH="228600" progId="Equation.DSMT4">
              <p:embed/>
            </p:oleObj>
          </a:graphicData>
        </a:graphic>
      </p:graphicFrame>
      <p:graphicFrame>
        <p:nvGraphicFramePr>
          <p:cNvPr id="38919" name="Object 7"/>
          <p:cNvGraphicFramePr>
            <a:graphicFrameLocks noChangeAspect="1"/>
          </p:cNvGraphicFramePr>
          <p:nvPr/>
        </p:nvGraphicFramePr>
        <p:xfrm>
          <a:off x="2965450" y="1584325"/>
          <a:ext cx="114300" cy="177800"/>
        </p:xfrm>
        <a:graphic>
          <a:graphicData uri="http://schemas.openxmlformats.org/presentationml/2006/ole">
            <p:oleObj spid="_x0000_s38919" name="Equation" r:id="rId4" imgW="114120" imgH="177480" progId="Equation.DSMT4">
              <p:embed/>
            </p:oleObj>
          </a:graphicData>
        </a:graphic>
      </p:graphicFrame>
      <p:graphicFrame>
        <p:nvGraphicFramePr>
          <p:cNvPr id="38920" name="Object 8"/>
          <p:cNvGraphicFramePr>
            <a:graphicFrameLocks noChangeAspect="1"/>
          </p:cNvGraphicFramePr>
          <p:nvPr/>
        </p:nvGraphicFramePr>
        <p:xfrm>
          <a:off x="3995738" y="4011613"/>
          <a:ext cx="1439862" cy="488950"/>
        </p:xfrm>
        <a:graphic>
          <a:graphicData uri="http://schemas.openxmlformats.org/presentationml/2006/ole">
            <p:oleObj spid="_x0000_s38920" name="Equation" r:id="rId5" imgW="672840" imgH="228600" progId="Equation.DSMT4">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Grp="1"/>
          </p:cNvSpPr>
          <p:nvPr>
            <p:ph type="title"/>
          </p:nvPr>
        </p:nvSpPr>
        <p:spPr/>
        <p:txBody>
          <a:bodyPr/>
          <a:lstStyle/>
          <a:p>
            <a:r>
              <a:rPr lang="en-US" altLang="zh-CN" smtClean="0"/>
              <a:t>Remark</a:t>
            </a:r>
          </a:p>
        </p:txBody>
      </p:sp>
      <p:sp>
        <p:nvSpPr>
          <p:cNvPr id="43014" name="Rectangle 3"/>
          <p:cNvSpPr>
            <a:spLocks noGrp="1"/>
          </p:cNvSpPr>
          <p:nvPr>
            <p:ph type="body" sz="half" idx="1"/>
          </p:nvPr>
        </p:nvSpPr>
        <p:spPr>
          <a:xfrm>
            <a:off x="468313" y="1635125"/>
            <a:ext cx="8002587" cy="2814638"/>
          </a:xfrm>
        </p:spPr>
        <p:txBody>
          <a:bodyPr/>
          <a:lstStyle/>
          <a:p>
            <a:pPr>
              <a:lnSpc>
                <a:spcPct val="80000"/>
              </a:lnSpc>
            </a:pPr>
            <a:r>
              <a:rPr lang="en-US" altLang="zh-CN" sz="2400" smtClean="0"/>
              <a:t>The exogenous shocks may appear only at the current period</a:t>
            </a:r>
          </a:p>
          <a:p>
            <a:pPr>
              <a:lnSpc>
                <a:spcPct val="80000"/>
              </a:lnSpc>
            </a:pPr>
            <a:r>
              <a:rPr lang="en-US" altLang="zh-CN" sz="2400" smtClean="0"/>
              <a:t>There is no deterministic exogenous variables</a:t>
            </a:r>
          </a:p>
          <a:p>
            <a:pPr>
              <a:lnSpc>
                <a:spcPct val="80000"/>
              </a:lnSpc>
            </a:pPr>
            <a:r>
              <a:rPr lang="en-US" altLang="zh-CN" sz="2400" smtClean="0"/>
              <a:t>Not all variables are necessarily present with a lead and a lag</a:t>
            </a:r>
          </a:p>
          <a:p>
            <a:pPr>
              <a:lnSpc>
                <a:spcPct val="80000"/>
              </a:lnSpc>
            </a:pPr>
            <a:r>
              <a:rPr lang="en-US" altLang="zh-CN" sz="2400" smtClean="0"/>
              <a:t>Some variables will sometimes present with both a lead and a lag at the same time, such as consumption with habit formation. </a:t>
            </a:r>
          </a:p>
        </p:txBody>
      </p:sp>
      <p:graphicFrame>
        <p:nvGraphicFramePr>
          <p:cNvPr id="43012" name="Object 4"/>
          <p:cNvGraphicFramePr>
            <a:graphicFrameLocks noChangeAspect="1"/>
          </p:cNvGraphicFramePr>
          <p:nvPr>
            <p:ph sz="half" idx="2"/>
          </p:nvPr>
        </p:nvGraphicFramePr>
        <p:xfrm>
          <a:off x="2843213" y="1131888"/>
          <a:ext cx="3240087" cy="466725"/>
        </p:xfrm>
        <a:graphic>
          <a:graphicData uri="http://schemas.openxmlformats.org/presentationml/2006/ole">
            <p:oleObj spid="_x0000_s43012" name="Equation" r:id="rId3" imgW="1587240" imgH="228600" progId="Equation.DSMT4">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2"/>
          <p:cNvSpPr>
            <a:spLocks noGrp="1"/>
          </p:cNvSpPr>
          <p:nvPr>
            <p:ph type="title"/>
          </p:nvPr>
        </p:nvSpPr>
        <p:spPr/>
        <p:txBody>
          <a:bodyPr/>
          <a:lstStyle/>
          <a:p>
            <a:r>
              <a:rPr lang="en-US" altLang="zh-CN" smtClean="0"/>
              <a:t>Solution function</a:t>
            </a:r>
          </a:p>
        </p:txBody>
      </p:sp>
      <p:sp>
        <p:nvSpPr>
          <p:cNvPr id="45062" name="Rectangle 3"/>
          <p:cNvSpPr>
            <a:spLocks noGrp="1"/>
          </p:cNvSpPr>
          <p:nvPr>
            <p:ph type="body" sz="half" idx="1"/>
          </p:nvPr>
        </p:nvSpPr>
        <p:spPr>
          <a:xfrm>
            <a:off x="468313" y="1851025"/>
            <a:ext cx="7715250" cy="2457450"/>
          </a:xfrm>
        </p:spPr>
        <p:txBody>
          <a:bodyPr/>
          <a:lstStyle/>
          <a:p>
            <a:pPr>
              <a:lnSpc>
                <a:spcPct val="90000"/>
              </a:lnSpc>
            </a:pPr>
            <a:r>
              <a:rPr lang="en-US" altLang="zh-CN" sz="2400" smtClean="0"/>
              <a:t>Where sigma is the stochastic scale of the model.</a:t>
            </a:r>
          </a:p>
          <a:p>
            <a:pPr>
              <a:lnSpc>
                <a:spcPct val="90000"/>
              </a:lnSpc>
            </a:pPr>
            <a:r>
              <a:rPr lang="en-US" altLang="zh-CN" sz="2400" smtClean="0"/>
              <a:t>If  sigma= 0, the model is deterministic. </a:t>
            </a:r>
          </a:p>
          <a:p>
            <a:pPr>
              <a:lnSpc>
                <a:spcPct val="90000"/>
              </a:lnSpc>
            </a:pPr>
            <a:r>
              <a:rPr lang="en-US" altLang="zh-CN" sz="2400" smtClean="0"/>
              <a:t>For  sigma&gt; 0, the model is stochastic.</a:t>
            </a:r>
          </a:p>
          <a:p>
            <a:pPr>
              <a:lnSpc>
                <a:spcPct val="90000"/>
              </a:lnSpc>
            </a:pPr>
            <a:r>
              <a:rPr lang="en-US" altLang="zh-CN" sz="2400" smtClean="0"/>
              <a:t>The function is </a:t>
            </a:r>
            <a:r>
              <a:rPr lang="en-US" altLang="zh-CN" sz="2400" smtClean="0">
                <a:solidFill>
                  <a:schemeClr val="hlink"/>
                </a:solidFill>
              </a:rPr>
              <a:t>unknown</a:t>
            </a:r>
            <a:r>
              <a:rPr lang="en-US" altLang="zh-CN" sz="2400" smtClean="0"/>
              <a:t>, that is to say that we do not know its analytical form and most time it is nonlinear and do not have analytical form.  </a:t>
            </a:r>
            <a:r>
              <a:rPr lang="en-US" altLang="zh-CN" sz="2400" smtClean="0">
                <a:solidFill>
                  <a:schemeClr val="hlink"/>
                </a:solidFill>
              </a:rPr>
              <a:t>What we should do?</a:t>
            </a:r>
          </a:p>
        </p:txBody>
      </p:sp>
      <p:graphicFrame>
        <p:nvGraphicFramePr>
          <p:cNvPr id="45060" name="Object 4"/>
          <p:cNvGraphicFramePr>
            <a:graphicFrameLocks noChangeAspect="1"/>
          </p:cNvGraphicFramePr>
          <p:nvPr>
            <p:ph sz="half" idx="2"/>
          </p:nvPr>
        </p:nvGraphicFramePr>
        <p:xfrm>
          <a:off x="3276600" y="1347788"/>
          <a:ext cx="2016125" cy="427037"/>
        </p:xfrm>
        <a:graphic>
          <a:graphicData uri="http://schemas.openxmlformats.org/presentationml/2006/ole">
            <p:oleObj spid="_x0000_s45060" name="Equation" r:id="rId4" imgW="1079280" imgH="228600" progId="Equation.DSMT4">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p:txBody>
          <a:bodyPr/>
          <a:lstStyle/>
          <a:p>
            <a:r>
              <a:rPr lang="en-US" altLang="zh-CN" smtClean="0"/>
              <a:t>1</a:t>
            </a:r>
            <a:r>
              <a:rPr lang="en-US" altLang="zh-CN" baseline="30000" smtClean="0"/>
              <a:t>st</a:t>
            </a:r>
            <a:r>
              <a:rPr lang="en-US" altLang="zh-CN" smtClean="0"/>
              <a:t> order approximation</a:t>
            </a:r>
            <a:endParaRPr lang="zh-CN" altLang="en-US" smtClean="0"/>
          </a:p>
        </p:txBody>
      </p:sp>
      <p:sp>
        <p:nvSpPr>
          <p:cNvPr id="47106" name="Rectangle 3"/>
          <p:cNvSpPr>
            <a:spLocks noGrp="1"/>
          </p:cNvSpPr>
          <p:nvPr>
            <p:ph type="body" idx="1"/>
          </p:nvPr>
        </p:nvSpPr>
        <p:spPr/>
        <p:txBody>
          <a:bodyPr/>
          <a:lstStyle/>
          <a:p>
            <a:pPr>
              <a:lnSpc>
                <a:spcPct val="80000"/>
              </a:lnSpc>
            </a:pPr>
            <a:r>
              <a:rPr lang="en-US" altLang="zh-CN" sz="2000" smtClean="0"/>
              <a:t>find out the 1</a:t>
            </a:r>
            <a:r>
              <a:rPr lang="en-US" altLang="zh-CN" sz="2000" baseline="30000" smtClean="0"/>
              <a:t>st</a:t>
            </a:r>
            <a:r>
              <a:rPr lang="en-US" altLang="zh-CN" sz="2000" smtClean="0"/>
              <a:t> order </a:t>
            </a:r>
            <a:r>
              <a:rPr lang="en-US" altLang="zh-CN" sz="2000" smtClean="0">
                <a:solidFill>
                  <a:schemeClr val="hlink"/>
                </a:solidFill>
              </a:rPr>
              <a:t>Taylor approximation</a:t>
            </a:r>
            <a:r>
              <a:rPr lang="en-US" altLang="zh-CN" sz="2000" smtClean="0"/>
              <a:t> of the solution (policy) function: </a:t>
            </a:r>
          </a:p>
          <a:p>
            <a:pPr>
              <a:lnSpc>
                <a:spcPct val="80000"/>
              </a:lnSpc>
            </a:pPr>
            <a:r>
              <a:rPr lang="en-US" altLang="zh-CN" sz="2000" smtClean="0"/>
              <a:t> by writing the linear model (focs) into structural state space representation and </a:t>
            </a:r>
          </a:p>
          <a:p>
            <a:pPr>
              <a:lnSpc>
                <a:spcPct val="80000"/>
              </a:lnSpc>
            </a:pPr>
            <a:r>
              <a:rPr lang="en-US" altLang="zh-CN" sz="2000" smtClean="0"/>
              <a:t>then use Klein's approach and the Real generalized Schur decomposition to find out </a:t>
            </a:r>
            <a:r>
              <a:rPr lang="en-US" altLang="zh-CN" sz="2000" smtClean="0">
                <a:solidFill>
                  <a:schemeClr val="hlink"/>
                </a:solidFill>
              </a:rPr>
              <a:t>each coefficients</a:t>
            </a:r>
            <a:r>
              <a:rPr lang="en-US" altLang="zh-CN" sz="2000" smtClean="0"/>
              <a:t> in 1</a:t>
            </a:r>
            <a:r>
              <a:rPr lang="en-US" altLang="zh-CN" sz="2000" baseline="30000" smtClean="0"/>
              <a:t>st</a:t>
            </a:r>
            <a:r>
              <a:rPr lang="en-US" altLang="zh-CN" sz="2000" smtClean="0"/>
              <a:t> approximation solution as we done before.</a:t>
            </a:r>
          </a:p>
          <a:p>
            <a:pPr>
              <a:lnSpc>
                <a:spcPct val="80000"/>
              </a:lnSpc>
            </a:pPr>
            <a:r>
              <a:rPr lang="en-US" altLang="zh-CN" sz="2000" smtClean="0"/>
              <a:t>This solution verifies Blanchard and Kahn conditions for the existence of a unique stable trajectory.</a:t>
            </a:r>
          </a:p>
          <a:p>
            <a:pPr>
              <a:lnSpc>
                <a:spcPct val="80000"/>
              </a:lnSpc>
            </a:pPr>
            <a:r>
              <a:rPr lang="en-US" altLang="zh-CN" sz="2000" smtClean="0"/>
              <a:t>Dynare reports an error if these conditions are not satisfied in a given model.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7" name="Rectangle 2"/>
          <p:cNvSpPr>
            <a:spLocks noGrp="1"/>
          </p:cNvSpPr>
          <p:nvPr>
            <p:ph type="title"/>
          </p:nvPr>
        </p:nvSpPr>
        <p:spPr/>
        <p:txBody>
          <a:bodyPr/>
          <a:lstStyle/>
          <a:p>
            <a:r>
              <a:rPr lang="en-US" altLang="zh-CN" smtClean="0"/>
              <a:t>Specifically</a:t>
            </a:r>
          </a:p>
        </p:txBody>
      </p:sp>
      <p:sp>
        <p:nvSpPr>
          <p:cNvPr id="58378" name="Rectangle 3"/>
          <p:cNvSpPr>
            <a:spLocks noGrp="1"/>
          </p:cNvSpPr>
          <p:nvPr>
            <p:ph type="body" sz="half" idx="1"/>
          </p:nvPr>
        </p:nvSpPr>
        <p:spPr>
          <a:xfrm>
            <a:off x="457200" y="1200150"/>
            <a:ext cx="7715250" cy="3394075"/>
          </a:xfrm>
        </p:spPr>
        <p:txBody>
          <a:bodyPr/>
          <a:lstStyle/>
          <a:p>
            <a:r>
              <a:rPr lang="en-US" altLang="zh-CN" sz="2800" smtClean="0"/>
              <a:t>We need to recover the matrix </a:t>
            </a:r>
            <a:r>
              <a:rPr lang="en-US" altLang="zh-CN" sz="2800" i="1" smtClean="0">
                <a:solidFill>
                  <a:schemeClr val="hlink"/>
                </a:solidFill>
              </a:rPr>
              <a:t>A</a:t>
            </a:r>
            <a:r>
              <a:rPr lang="en-US" altLang="zh-CN" sz="2800" smtClean="0"/>
              <a:t> and </a:t>
            </a:r>
            <a:r>
              <a:rPr lang="en-US" altLang="zh-CN" sz="2800" i="1" smtClean="0">
                <a:solidFill>
                  <a:schemeClr val="hlink"/>
                </a:solidFill>
              </a:rPr>
              <a:t>B</a:t>
            </a:r>
            <a:r>
              <a:rPr lang="en-US" altLang="zh-CN" sz="2800" smtClean="0"/>
              <a:t> here:</a:t>
            </a:r>
          </a:p>
          <a:p>
            <a:endParaRPr lang="en-US" altLang="zh-CN" sz="2800" smtClean="0"/>
          </a:p>
          <a:p>
            <a:endParaRPr lang="en-US" altLang="zh-CN" sz="2800" smtClean="0"/>
          </a:p>
          <a:p>
            <a:r>
              <a:rPr lang="en-US" altLang="zh-CN" sz="2800" smtClean="0"/>
              <a:t>The matrix </a:t>
            </a:r>
            <a:r>
              <a:rPr lang="en-US" altLang="zh-CN" sz="2800" i="1" smtClean="0">
                <a:solidFill>
                  <a:schemeClr val="hlink"/>
                </a:solidFill>
              </a:rPr>
              <a:t>A </a:t>
            </a:r>
            <a:r>
              <a:rPr lang="en-US" altLang="zh-CN" sz="2800" smtClean="0"/>
              <a:t>and</a:t>
            </a:r>
            <a:r>
              <a:rPr lang="en-US" altLang="zh-CN" sz="2800" i="1" smtClean="0">
                <a:solidFill>
                  <a:schemeClr val="hlink"/>
                </a:solidFill>
              </a:rPr>
              <a:t> B</a:t>
            </a:r>
            <a:r>
              <a:rPr lang="en-US" altLang="zh-CN" sz="2800" smtClean="0"/>
              <a:t> are obtained by taking 1</a:t>
            </a:r>
            <a:r>
              <a:rPr lang="en-US" altLang="zh-CN" sz="2800" baseline="30000" smtClean="0"/>
              <a:t>st</a:t>
            </a:r>
            <a:r>
              <a:rPr lang="en-US" altLang="zh-CN" sz="2800" smtClean="0"/>
              <a:t>  derivative to function </a:t>
            </a:r>
            <a:r>
              <a:rPr lang="en-US" altLang="zh-CN" sz="2800" i="1" smtClean="0">
                <a:solidFill>
                  <a:schemeClr val="hlink"/>
                </a:solidFill>
              </a:rPr>
              <a:t>F (see next slide) </a:t>
            </a:r>
            <a:r>
              <a:rPr lang="en-US" altLang="zh-CN" sz="2800" smtClean="0">
                <a:solidFill>
                  <a:schemeClr val="hlink"/>
                </a:solidFill>
              </a:rPr>
              <a:t>w.r.t. y,u </a:t>
            </a:r>
            <a:r>
              <a:rPr lang="en-US" altLang="zh-CN" sz="2800" smtClean="0"/>
              <a:t>and</a:t>
            </a:r>
            <a:r>
              <a:rPr lang="en-US" altLang="zh-CN" sz="2800" smtClean="0">
                <a:solidFill>
                  <a:schemeClr val="hlink"/>
                </a:solidFill>
              </a:rPr>
              <a:t> sigma</a:t>
            </a:r>
          </a:p>
          <a:p>
            <a:endParaRPr lang="en-US" altLang="zh-CN" sz="2800" smtClean="0"/>
          </a:p>
        </p:txBody>
      </p:sp>
      <p:graphicFrame>
        <p:nvGraphicFramePr>
          <p:cNvPr id="58372" name="Object 4"/>
          <p:cNvGraphicFramePr>
            <a:graphicFrameLocks noChangeAspect="1"/>
          </p:cNvGraphicFramePr>
          <p:nvPr/>
        </p:nvGraphicFramePr>
        <p:xfrm>
          <a:off x="2843213" y="1635125"/>
          <a:ext cx="2941637" cy="1233488"/>
        </p:xfrm>
        <a:graphic>
          <a:graphicData uri="http://schemas.openxmlformats.org/presentationml/2006/ole">
            <p:oleObj spid="_x0000_s58372" name="Equation" r:id="rId3" imgW="1726920" imgH="723600" progId="Equation.DSMT4">
              <p:embed/>
            </p:oleObj>
          </a:graphicData>
        </a:graphic>
      </p:graphicFrame>
      <p:graphicFrame>
        <p:nvGraphicFramePr>
          <p:cNvPr id="58373" name="Object 5"/>
          <p:cNvGraphicFramePr>
            <a:graphicFrameLocks noChangeAspect="1"/>
          </p:cNvGraphicFramePr>
          <p:nvPr/>
        </p:nvGraphicFramePr>
        <p:xfrm>
          <a:off x="6300788" y="2066925"/>
          <a:ext cx="1368425" cy="455613"/>
        </p:xfrm>
        <a:graphic>
          <a:graphicData uri="http://schemas.openxmlformats.org/presentationml/2006/ole">
            <p:oleObj spid="_x0000_s58373" name="Equation" r:id="rId4" imgW="685800" imgH="228600" progId="Equation.DSMT4">
              <p:embed/>
            </p:oleObj>
          </a:graphicData>
        </a:graphic>
      </p:graphicFrame>
      <p:graphicFrame>
        <p:nvGraphicFramePr>
          <p:cNvPr id="58374" name="Object 6"/>
          <p:cNvGraphicFramePr>
            <a:graphicFrameLocks noChangeAspect="1"/>
          </p:cNvGraphicFramePr>
          <p:nvPr>
            <p:ph sz="half" idx="2"/>
          </p:nvPr>
        </p:nvGraphicFramePr>
        <p:xfrm>
          <a:off x="3924300" y="3651250"/>
          <a:ext cx="2952750" cy="471488"/>
        </p:xfrm>
        <a:graphic>
          <a:graphicData uri="http://schemas.openxmlformats.org/presentationml/2006/ole">
            <p:oleObj spid="_x0000_s58374" name="Equation" r:id="rId5" imgW="1587240" imgH="253800" progId="Equation.DSMT4">
              <p:embed/>
            </p:oleObj>
          </a:graphicData>
        </a:graphic>
      </p:graphicFrame>
      <p:graphicFrame>
        <p:nvGraphicFramePr>
          <p:cNvPr id="58376" name="Object 8"/>
          <p:cNvGraphicFramePr>
            <a:graphicFrameLocks noChangeAspect="1"/>
          </p:cNvGraphicFramePr>
          <p:nvPr/>
        </p:nvGraphicFramePr>
        <p:xfrm>
          <a:off x="6300788" y="2427288"/>
          <a:ext cx="792162" cy="407987"/>
        </p:xfrm>
        <a:graphic>
          <a:graphicData uri="http://schemas.openxmlformats.org/presentationml/2006/ole">
            <p:oleObj spid="_x0000_s58376" name="Equation" r:id="rId6" imgW="444240" imgH="228600" progId="Equation.DSMT4">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2001</TotalTime>
  <Words>711</Words>
  <Application>Microsoft Office PowerPoint</Application>
  <PresentationFormat>全屏显示(16:9)</PresentationFormat>
  <Paragraphs>88</Paragraphs>
  <Slides>18</Slides>
  <Notes>5</Notes>
  <HiddenSlides>0</HiddenSlides>
  <MMClips>0</MMClips>
  <ScaleCrop>false</ScaleCrop>
  <HeadingPairs>
    <vt:vector size="8" baseType="variant">
      <vt:variant>
        <vt:lpstr>已用的字体</vt:lpstr>
      </vt:variant>
      <vt:variant>
        <vt:i4>3</vt:i4>
      </vt:variant>
      <vt:variant>
        <vt:lpstr>演示文稿设计模板</vt:lpstr>
      </vt:variant>
      <vt:variant>
        <vt:i4>2</vt:i4>
      </vt:variant>
      <vt:variant>
        <vt:lpstr>嵌入 OLE 服务器</vt:lpstr>
      </vt:variant>
      <vt:variant>
        <vt:i4>1</vt:i4>
      </vt:variant>
      <vt:variant>
        <vt:lpstr>幻灯片标题</vt:lpstr>
      </vt:variant>
      <vt:variant>
        <vt:i4>18</vt:i4>
      </vt:variant>
    </vt:vector>
  </HeadingPairs>
  <TitlesOfParts>
    <vt:vector size="24" baseType="lpstr">
      <vt:lpstr>Arial</vt:lpstr>
      <vt:lpstr>宋体</vt:lpstr>
      <vt:lpstr>Calibri</vt:lpstr>
      <vt:lpstr>Office 主题</vt:lpstr>
      <vt:lpstr>1_Office 主题</vt:lpstr>
      <vt:lpstr>Equation</vt:lpstr>
      <vt:lpstr>1.2.1 基于扰动项的泰勒近似法 </vt:lpstr>
      <vt:lpstr>Outline</vt:lpstr>
      <vt:lpstr>The General Problem</vt:lpstr>
      <vt:lpstr>The General Problem</vt:lpstr>
      <vt:lpstr>Perturbation: Stochastic scale variables</vt:lpstr>
      <vt:lpstr>Remark</vt:lpstr>
      <vt:lpstr>Solution function</vt:lpstr>
      <vt:lpstr>1st order approximation</vt:lpstr>
      <vt:lpstr>Specifically</vt:lpstr>
      <vt:lpstr>How 1st order appro. Implemented?</vt:lpstr>
      <vt:lpstr>Schmitt-Grohé and Uribe,2004,JEDC</vt:lpstr>
      <vt:lpstr>How 2nd order approx. method works?</vt:lpstr>
      <vt:lpstr>How coefficient matrices recovered?</vt:lpstr>
      <vt:lpstr>1st order approximation</vt:lpstr>
      <vt:lpstr>2nd Approximation</vt:lpstr>
      <vt:lpstr>Other 2nd methods</vt:lpstr>
      <vt:lpstr>Summary</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首页</dc:title>
  <dc:creator>Administrator</dc:creator>
  <cp:lastModifiedBy>admin</cp:lastModifiedBy>
  <cp:revision>57</cp:revision>
  <dcterms:created xsi:type="dcterms:W3CDTF">2013-02-13T01:22:46Z</dcterms:created>
  <dcterms:modified xsi:type="dcterms:W3CDTF">2015-08-22T03:26:54Z</dcterms:modified>
</cp:coreProperties>
</file>