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5"/>
  </p:notesMasterIdLst>
  <p:sldIdLst>
    <p:sldId id="256" r:id="rId3"/>
    <p:sldId id="261" r:id="rId4"/>
    <p:sldId id="267" r:id="rId5"/>
    <p:sldId id="268" r:id="rId6"/>
    <p:sldId id="269" r:id="rId7"/>
    <p:sldId id="271" r:id="rId8"/>
    <p:sldId id="270" r:id="rId9"/>
    <p:sldId id="272" r:id="rId10"/>
    <p:sldId id="273" r:id="rId11"/>
    <p:sldId id="274" r:id="rId12"/>
    <p:sldId id="266" r:id="rId13"/>
    <p:sldId id="260" r:id="rId14"/>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202" autoAdjust="0"/>
  </p:normalViewPr>
  <p:slideViewPr>
    <p:cSldViewPr>
      <p:cViewPr varScale="1">
        <p:scale>
          <a:sx n="89" d="100"/>
          <a:sy n="89" d="100"/>
        </p:scale>
        <p:origin x="-618" y="-10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3B75C2BD-D45B-41C3-9B4A-6AC7A92187AD}" type="datetimeFigureOut">
              <a:rPr lang="zh-CN" altLang="en-US"/>
              <a:pPr>
                <a:defRPr/>
              </a:pPr>
              <a:t>2015/8/22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D2584502-6841-4CE3-B248-15BCE750154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headEnd/>
            <a:tailEnd/>
          </a:ln>
        </p:spPr>
      </p:sp>
      <p:sp>
        <p:nvSpPr>
          <p:cNvPr id="2765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765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AA6CAFA-67DE-43B0-A22B-2219DF5D6C6B}" type="slidenum">
              <a:rPr lang="zh-CN" altLang="en-US"/>
              <a:pPr fontAlgn="base">
                <a:spcBef>
                  <a:spcPct val="0"/>
                </a:spcBef>
                <a:spcAft>
                  <a:spcPct val="0"/>
                </a:spcAft>
                <a:defRPr/>
              </a:pPr>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p:cNvSpPr>
          <p:nvPr>
            <p:ph type="sldImg"/>
          </p:nvPr>
        </p:nvSpPr>
        <p:spPr bwMode="auto">
          <a:noFill/>
          <a:ln>
            <a:solidFill>
              <a:srgbClr val="000000"/>
            </a:solidFill>
            <a:miter lim="800000"/>
            <a:headEnd/>
            <a:tailEnd/>
          </a:ln>
        </p:spPr>
      </p:sp>
      <p:sp>
        <p:nvSpPr>
          <p:cNvPr id="2969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969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D122EF5-A86F-45DF-8AF6-AC16DA75CC5D}" type="slidenum">
              <a:rPr lang="zh-CN" altLang="en-US"/>
              <a:pPr fontAlgn="base">
                <a:spcBef>
                  <a:spcPct val="0"/>
                </a:spcBef>
                <a:spcAft>
                  <a:spcPct val="0"/>
                </a:spcAft>
                <a:defRPr/>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TextEdit="1"/>
          </p:cNvSpPr>
          <p:nvPr>
            <p:ph type="sldImg"/>
          </p:nvPr>
        </p:nvSpPr>
        <p:spPr bwMode="auto">
          <a:noFill/>
          <a:ln>
            <a:solidFill>
              <a:srgbClr val="000000"/>
            </a:solidFill>
            <a:miter lim="800000"/>
            <a:headEnd/>
            <a:tailEnd/>
          </a:ln>
        </p:spPr>
      </p:sp>
      <p:sp>
        <p:nvSpPr>
          <p:cNvPr id="44034" name="Rectangle 3"/>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Defintion from Wiki</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p:cNvSpPr>
            <a:spLocks noGrp="1" noRot="1" noChangeAspect="1"/>
          </p:cNvSpPr>
          <p:nvPr>
            <p:ph type="sldImg"/>
          </p:nvPr>
        </p:nvSpPr>
        <p:spPr bwMode="auto">
          <a:noFill/>
          <a:ln>
            <a:solidFill>
              <a:srgbClr val="000000"/>
            </a:solidFill>
            <a:miter lim="800000"/>
            <a:headEnd/>
            <a:tailEnd/>
          </a:ln>
        </p:spPr>
      </p:sp>
      <p:sp>
        <p:nvSpPr>
          <p:cNvPr id="4710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198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783CD5B-8CF1-40E8-A7FD-8C448C1E6575}" type="slidenum">
              <a:rPr lang="zh-CN" altLang="en-US"/>
              <a:pPr fontAlgn="base">
                <a:spcBef>
                  <a:spcPct val="0"/>
                </a:spcBef>
                <a:spcAft>
                  <a:spcPct val="0"/>
                </a:spcAft>
                <a:defRPr/>
              </a:pPr>
              <a:t>11</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p:cNvSpPr>
            <a:spLocks noGrp="1" noRot="1" noChangeAspect="1"/>
          </p:cNvSpPr>
          <p:nvPr>
            <p:ph type="sldImg"/>
          </p:nvPr>
        </p:nvSpPr>
        <p:spPr bwMode="auto">
          <a:noFill/>
          <a:ln>
            <a:solidFill>
              <a:srgbClr val="000000"/>
            </a:solidFill>
            <a:miter lim="800000"/>
            <a:headEnd/>
            <a:tailEnd/>
          </a:ln>
        </p:spPr>
      </p:sp>
      <p:sp>
        <p:nvSpPr>
          <p:cNvPr id="491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403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1EB7605-1274-4C02-9932-37868760E3D1}" type="slidenum">
              <a:rPr lang="zh-CN" altLang="en-US"/>
              <a:pPr fontAlgn="base">
                <a:spcBef>
                  <a:spcPct val="0"/>
                </a:spcBef>
                <a:spcAft>
                  <a:spcPct val="0"/>
                </a:spcAft>
                <a:defRPr/>
              </a:pPr>
              <a:t>12</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DB00D589-7FE8-4163-9638-157F01CE0F56}" type="datetimeFigureOut">
              <a:rPr lang="zh-CN" altLang="en-US"/>
              <a:pPr>
                <a:defRPr/>
              </a:pPr>
              <a:t>2015/8/22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41557B6-14CB-4A52-92C9-F3A0F5AA6855}"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67D25D4-6D7A-4FD9-8F91-49D0EF26FA74}" type="datetimeFigureOut">
              <a:rPr lang="zh-CN" altLang="en-US"/>
              <a:pPr>
                <a:defRPr/>
              </a:pPr>
              <a:t>2015/8/22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D6334F2-37DE-4E3C-8793-9EFA097EC038}"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1034CF1-30D5-4190-9898-7CE6CA91454C}" type="datetimeFigureOut">
              <a:rPr lang="zh-CN" altLang="en-US"/>
              <a:pPr>
                <a:defRPr/>
              </a:pPr>
              <a:t>2015/8/22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8C35988-2EED-4194-8860-BC701E819DCC}"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007F95D7-442C-4068-AA14-C5193C9444E7}" type="datetimeFigureOut">
              <a:rPr lang="zh-CN" altLang="en-US"/>
              <a:pPr>
                <a:defRPr/>
              </a:pPr>
              <a:t>2015/8/22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51A2851-6E07-4C47-911D-F4945D8B05B7}"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4E5445F-497F-4DA8-A039-577BC62EBF84}" type="datetimeFigureOut">
              <a:rPr lang="zh-CN" altLang="en-US"/>
              <a:pPr>
                <a:defRPr/>
              </a:pPr>
              <a:t>2015/8/22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3B57C1-90CD-44F9-BE0A-93D59181D723}"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24AC292E-2F79-475B-AD3A-EC1D110D74A1}" type="datetimeFigureOut">
              <a:rPr lang="zh-CN" altLang="en-US"/>
              <a:pPr>
                <a:defRPr/>
              </a:pPr>
              <a:t>2015/8/22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84F9A79-C544-4BF8-B615-87FCE9777C71}"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EA3A36E0-A2D3-49A6-B100-A999378F3355}" type="datetimeFigureOut">
              <a:rPr lang="zh-CN" altLang="en-US"/>
              <a:pPr>
                <a:defRPr/>
              </a:pPr>
              <a:t>2015/8/22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C396355-6369-4D63-8A82-4430831CB8B0}"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C80D772E-7718-46AB-831F-8896EA583E73}" type="datetimeFigureOut">
              <a:rPr lang="zh-CN" altLang="en-US"/>
              <a:pPr>
                <a:defRPr/>
              </a:pPr>
              <a:t>2015/8/22</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725EF929-F0CD-434C-975F-6916DACCFD88}"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6304436-EDBB-4607-9E8B-B90268BEA02B}" type="datetimeFigureOut">
              <a:rPr lang="zh-CN" altLang="en-US"/>
              <a:pPr>
                <a:defRPr/>
              </a:pPr>
              <a:t>2015/8/22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ED7EA73F-854F-4648-9224-BC25FC9C1625}"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36B684C-0C75-40F6-8863-B6CF78674C3A}" type="datetimeFigureOut">
              <a:rPr lang="zh-CN" altLang="en-US"/>
              <a:pPr>
                <a:defRPr/>
              </a:pPr>
              <a:t>2015/8/22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73B2582-3964-4B26-A61C-C1B7D349D237}"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55B8839-65A2-46CE-97D8-07AFAAE300DF}" type="datetimeFigureOut">
              <a:rPr lang="zh-CN" altLang="en-US"/>
              <a:pPr>
                <a:defRPr/>
              </a:pPr>
              <a:t>2015/8/22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B76C270-4B1D-475B-BE95-016FC244335E}"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22CB0C1-EBB6-4595-8538-4C7F38307301}" type="datetimeFigureOut">
              <a:rPr lang="zh-CN" altLang="en-US"/>
              <a:pPr>
                <a:defRPr/>
              </a:pPr>
              <a:t>2015/8/22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10A02B1-1175-46C1-8197-06AD07CEA663}" type="slidenum">
              <a:rPr lang="zh-CN" altLang="en-US"/>
              <a:pPr>
                <a:defRPr/>
              </a:pPr>
              <a:t>‹#›</a:t>
            </a:fld>
            <a:endParaRPr lang="zh-CN" alt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4312435-BBA5-4EFF-AAB0-76216B1F0285}" type="datetimeFigureOut">
              <a:rPr lang="zh-CN" altLang="en-US"/>
              <a:pPr>
                <a:defRPr/>
              </a:pPr>
              <a:t>2015/8/22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317BB2A-FF99-40A1-87F3-C13ADE23081D}" type="slidenum">
              <a:rPr lang="zh-CN" altLang="en-US"/>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CB1AFB2-6FB0-45CD-B7A2-20A8E60CA2FF}" type="datetimeFigureOut">
              <a:rPr lang="zh-CN" altLang="en-US"/>
              <a:pPr>
                <a:defRPr/>
              </a:pPr>
              <a:t>2015/8/22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DCBA928-5A13-4B07-8890-3E9C8628331E}" type="slidenum">
              <a:rPr lang="zh-CN" altLang="en-US"/>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898C933-7D6E-407B-8F06-FAE51B4D4649}" type="datetimeFigureOut">
              <a:rPr lang="zh-CN" altLang="en-US"/>
              <a:pPr>
                <a:defRPr/>
              </a:pPr>
              <a:t>2015/8/22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703B04D-A06E-4F73-8804-EC8D0B8FBBEF}"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7984D69-110F-4F20-A254-3151FA6823BC}" type="datetimeFigureOut">
              <a:rPr lang="zh-CN" altLang="en-US"/>
              <a:pPr>
                <a:defRPr/>
              </a:pPr>
              <a:t>2015/8/22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69DFA39-AC9F-4F75-AB3D-F4133312E48C}"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AE2BD846-92F3-42EC-8D5E-6A1ABFBACC6A}" type="datetimeFigureOut">
              <a:rPr lang="zh-CN" altLang="en-US"/>
              <a:pPr>
                <a:defRPr/>
              </a:pPr>
              <a:t>2015/8/22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523A350-7A0C-45B6-898C-419C21953FBC}"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7D4041D6-EE6D-4AFA-A62F-1D97F9BEDADA}" type="datetimeFigureOut">
              <a:rPr lang="zh-CN" altLang="en-US"/>
              <a:pPr>
                <a:defRPr/>
              </a:pPr>
              <a:t>2015/8/22</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65F08892-D83A-49E5-A599-99B023755075}"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8D1EC057-D060-47E7-B287-0D34718EA1BA}" type="datetimeFigureOut">
              <a:rPr lang="zh-CN" altLang="en-US"/>
              <a:pPr>
                <a:defRPr/>
              </a:pPr>
              <a:t>2015/8/22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7EADD3E-9A1A-4176-BE8D-E7E66E2BA62F}"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6E9F8FA-F495-40A6-A587-D8AE311FB98E}" type="datetimeFigureOut">
              <a:rPr lang="zh-CN" altLang="en-US"/>
              <a:pPr>
                <a:defRPr/>
              </a:pPr>
              <a:t>2015/8/22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9353EE7-8F83-4BBA-9B7B-00D14CBE45E1}"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AA582E4-8937-4CEF-A60A-641E94BC18F6}" type="datetimeFigureOut">
              <a:rPr lang="zh-CN" altLang="en-US"/>
              <a:pPr>
                <a:defRPr/>
              </a:pPr>
              <a:t>2015/8/22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13BEBAD-9622-4DAF-B92C-5EA16E546444}"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76001CA-C13C-4F55-8448-0A94EDC52244}" type="datetimeFigureOut">
              <a:rPr lang="zh-CN" altLang="en-US"/>
              <a:pPr>
                <a:defRPr/>
              </a:pPr>
              <a:t>2015/8/22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3E28480-771C-44A8-B176-BE342C6DB94F}"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5B4AB30E-4AD2-4388-9868-E83976992C4A}" type="datetimeFigureOut">
              <a:rPr lang="zh-CN" altLang="en-US"/>
              <a:pPr>
                <a:defRPr/>
              </a:pPr>
              <a:t>2015/8/22</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C013BA4D-E241-4B75-AE5E-5DFF3D3DDD0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3314" name="标题占位符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3315" name="文本占位符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defRPr>
            </a:lvl1pPr>
          </a:lstStyle>
          <a:p>
            <a:pPr>
              <a:defRPr/>
            </a:pPr>
            <a:fld id="{C0975017-C3C6-4886-A1FA-1C70E2B51486}" type="datetimeFigureOut">
              <a:rPr lang="zh-CN" altLang="en-US"/>
              <a:pPr>
                <a:defRPr/>
              </a:pPr>
              <a:t>2015/8/22</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defRPr>
            </a:lvl1pPr>
          </a:lstStyle>
          <a:p>
            <a:pPr>
              <a:defRPr/>
            </a:pPr>
            <a:fld id="{0B95AEC3-8852-4C7C-A538-1B411BD9727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2" r:id="rId1"/>
    <p:sldLayoutId id="2147483681" r:id="rId2"/>
    <p:sldLayoutId id="2147483680" r:id="rId3"/>
    <p:sldLayoutId id="2147483679" r:id="rId4"/>
    <p:sldLayoutId id="2147483678" r:id="rId5"/>
    <p:sldLayoutId id="2147483677" r:id="rId6"/>
    <p:sldLayoutId id="2147483676" r:id="rId7"/>
    <p:sldLayoutId id="2147483675" r:id="rId8"/>
    <p:sldLayoutId id="2147483674" r:id="rId9"/>
    <p:sldLayoutId id="2147483673" r:id="rId10"/>
    <p:sldLayoutId id="2147483672"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6626" name="标题 1"/>
          <p:cNvSpPr>
            <a:spLocks noGrp="1"/>
          </p:cNvSpPr>
          <p:nvPr>
            <p:ph type="ctrTitle"/>
          </p:nvPr>
        </p:nvSpPr>
        <p:spPr>
          <a:xfrm>
            <a:off x="685800" y="1598613"/>
            <a:ext cx="7772400" cy="1101725"/>
          </a:xfrm>
        </p:spPr>
        <p:txBody>
          <a:bodyPr/>
          <a:lstStyle/>
          <a:p>
            <a:pPr eaLnBrk="1" hangingPunct="1"/>
            <a:r>
              <a:rPr lang="en-US" altLang="zh-CN" smtClean="0"/>
              <a:t>1.2.2</a:t>
            </a:r>
            <a:r>
              <a:rPr lang="zh-CN" altLang="en-US" smtClean="0"/>
              <a:t>确定性等价和维数诅咒</a:t>
            </a:r>
          </a:p>
        </p:txBody>
      </p:sp>
      <p:sp>
        <p:nvSpPr>
          <p:cNvPr id="3" name="副标题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p:cNvSpPr>
          <p:nvPr>
            <p:ph type="title"/>
          </p:nvPr>
        </p:nvSpPr>
        <p:spPr/>
        <p:txBody>
          <a:bodyPr/>
          <a:lstStyle/>
          <a:p>
            <a:r>
              <a:rPr lang="en-US" altLang="zh-CN" smtClean="0"/>
              <a:t>Perturbation Method</a:t>
            </a:r>
          </a:p>
        </p:txBody>
      </p:sp>
      <p:sp>
        <p:nvSpPr>
          <p:cNvPr id="45058" name="Rectangle 3"/>
          <p:cNvSpPr>
            <a:spLocks noGrp="1"/>
          </p:cNvSpPr>
          <p:nvPr>
            <p:ph type="body" idx="1"/>
          </p:nvPr>
        </p:nvSpPr>
        <p:spPr/>
        <p:txBody>
          <a:bodyPr/>
          <a:lstStyle/>
          <a:p>
            <a:r>
              <a:rPr lang="en-US" altLang="zh-CN" smtClean="0"/>
              <a:t>Perturbation method based on Taylor expansion is immune to the CD problem. </a:t>
            </a:r>
          </a:p>
          <a:p>
            <a:r>
              <a:rPr lang="en-US" altLang="zh-CN" sz="2800" smtClean="0"/>
              <a:t>Schmitt-Grohé and Uribe(2004) shows that solving 2</a:t>
            </a:r>
            <a:r>
              <a:rPr lang="en-US" altLang="zh-CN" sz="2800" baseline="30000" smtClean="0"/>
              <a:t>nd</a:t>
            </a:r>
            <a:r>
              <a:rPr lang="en-US" altLang="zh-CN" sz="2800" smtClean="0"/>
              <a:t> or higher order of approximation problem will simply entails solving a system of linear equations, and hence immune to the CD problems which is unlike VFI methods.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p:cNvSpPr>
          <p:nvPr>
            <p:ph type="title"/>
          </p:nvPr>
        </p:nvSpPr>
        <p:spPr/>
        <p:txBody>
          <a:bodyPr/>
          <a:lstStyle/>
          <a:p>
            <a:pPr eaLnBrk="1" hangingPunct="1"/>
            <a:r>
              <a:rPr lang="en-US" altLang="zh-CN" smtClean="0"/>
              <a:t>Summary</a:t>
            </a:r>
          </a:p>
        </p:txBody>
      </p:sp>
      <p:sp>
        <p:nvSpPr>
          <p:cNvPr id="46082" name="文本框 2"/>
          <p:cNvSpPr txBox="1">
            <a:spLocks noChangeArrowheads="1"/>
          </p:cNvSpPr>
          <p:nvPr/>
        </p:nvSpPr>
        <p:spPr bwMode="auto">
          <a:xfrm>
            <a:off x="755650" y="1131888"/>
            <a:ext cx="7704138" cy="3013075"/>
          </a:xfrm>
          <a:prstGeom prst="rect">
            <a:avLst/>
          </a:prstGeom>
          <a:noFill/>
          <a:ln w="9525">
            <a:noFill/>
            <a:miter lim="800000"/>
            <a:headEnd/>
            <a:tailEnd/>
          </a:ln>
        </p:spPr>
        <p:txBody>
          <a:bodyPr>
            <a:spAutoFit/>
          </a:bodyPr>
          <a:lstStyle/>
          <a:p>
            <a:pPr marL="457200" indent="-457200"/>
            <a:r>
              <a:rPr lang="en-US" altLang="zh-CN" sz="2400"/>
              <a:t>I. 1</a:t>
            </a:r>
            <a:r>
              <a:rPr lang="en-US" altLang="zh-CN" sz="2400" baseline="30000"/>
              <a:t>st</a:t>
            </a:r>
            <a:r>
              <a:rPr lang="en-US" altLang="zh-CN" sz="2400"/>
              <a:t> order Taylor approximation method show certainty equivalence property and this limit this method to apply certain kind of problems like welfare evaluation and risk premia in stochastic environment. </a:t>
            </a:r>
          </a:p>
          <a:p>
            <a:pPr marL="457200" indent="-457200"/>
            <a:endParaRPr lang="en-US" altLang="zh-CN" sz="2400"/>
          </a:p>
          <a:p>
            <a:pPr marL="457200" indent="-457200"/>
            <a:r>
              <a:rPr lang="en-US" altLang="zh-CN" sz="2400"/>
              <a:t>II. 2</a:t>
            </a:r>
            <a:r>
              <a:rPr lang="en-US" altLang="zh-CN" sz="2400" baseline="30000"/>
              <a:t>nd</a:t>
            </a:r>
            <a:r>
              <a:rPr lang="en-US" altLang="zh-CN" sz="2400"/>
              <a:t> order Taylor approximation method can overcome this limitation well.</a:t>
            </a:r>
            <a:endParaRPr lang="zh-CN" altLang="en-US" sz="3600">
              <a:latin typeface="Calibri"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8130" name="标题 1"/>
          <p:cNvSpPr>
            <a:spLocks noGrp="1"/>
          </p:cNvSpPr>
          <p:nvPr>
            <p:ph type="ctrTitle"/>
          </p:nvPr>
        </p:nvSpPr>
        <p:spPr>
          <a:xfrm>
            <a:off x="685800" y="1598613"/>
            <a:ext cx="7772400" cy="1101725"/>
          </a:xfrm>
        </p:spPr>
        <p:txBody>
          <a:bodyPr/>
          <a:lstStyle/>
          <a:p>
            <a:pPr eaLnBrk="1" hangingPunct="1"/>
            <a:r>
              <a:rPr lang="en-US" altLang="zh-CN" smtClean="0"/>
              <a:t>Thanks</a:t>
            </a:r>
            <a:r>
              <a:rPr lang="zh-CN" altLang="en-US" smtClean="0"/>
              <a:t>！</a:t>
            </a:r>
          </a:p>
        </p:txBody>
      </p:sp>
      <p:sp>
        <p:nvSpPr>
          <p:cNvPr id="3" name="副标题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en-US" altLang="zh-CN" smtClean="0"/>
              <a:t>Outline</a:t>
            </a:r>
          </a:p>
        </p:txBody>
      </p:sp>
      <p:sp>
        <p:nvSpPr>
          <p:cNvPr id="28674" name="Rectangle 5"/>
          <p:cNvSpPr>
            <a:spLocks noGrp="1" noChangeArrowheads="1"/>
          </p:cNvSpPr>
          <p:nvPr>
            <p:ph type="body" idx="1"/>
          </p:nvPr>
        </p:nvSpPr>
        <p:spPr/>
        <p:txBody>
          <a:bodyPr/>
          <a:lstStyle/>
          <a:p>
            <a:pPr marL="812800" indent="-812800" eaLnBrk="1" hangingPunct="1">
              <a:lnSpc>
                <a:spcPct val="70000"/>
              </a:lnSpc>
              <a:buFontTx/>
              <a:buAutoNum type="romanUcPeriod"/>
            </a:pPr>
            <a:r>
              <a:rPr lang="en-US" altLang="zh-CN" sz="2500" smtClean="0"/>
              <a:t>Certainty Equivalence</a:t>
            </a:r>
          </a:p>
          <a:p>
            <a:pPr marL="812800" indent="-812800" eaLnBrk="1" hangingPunct="1">
              <a:lnSpc>
                <a:spcPct val="70000"/>
              </a:lnSpc>
              <a:buFontTx/>
              <a:buAutoNum type="romanUcPeriod"/>
            </a:pPr>
            <a:r>
              <a:rPr lang="en-US" altLang="zh-CN" sz="2500" smtClean="0"/>
              <a:t>Spurious welfare problem</a:t>
            </a:r>
          </a:p>
          <a:p>
            <a:pPr marL="812800" indent="-812800" eaLnBrk="1" hangingPunct="1">
              <a:lnSpc>
                <a:spcPct val="70000"/>
              </a:lnSpc>
              <a:buFontTx/>
              <a:buAutoNum type="romanUcPeriod"/>
            </a:pPr>
            <a:r>
              <a:rPr lang="en-US" altLang="zh-CN" sz="2500" smtClean="0"/>
              <a:t>Curse of Dimensionality</a:t>
            </a:r>
          </a:p>
          <a:p>
            <a:pPr marL="812800" indent="-812800" eaLnBrk="1" hangingPunct="1">
              <a:lnSpc>
                <a:spcPct val="70000"/>
              </a:lnSpc>
              <a:buFontTx/>
              <a:buAutoNum type="romanUcPeriod"/>
            </a:pPr>
            <a:endParaRPr lang="en-US" altLang="zh-CN" sz="25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p:txBody>
          <a:bodyPr/>
          <a:lstStyle/>
          <a:p>
            <a:r>
              <a:rPr lang="en-US" altLang="zh-CN" sz="4500" smtClean="0"/>
              <a:t>Certainty Equivalence</a:t>
            </a:r>
            <a:endParaRPr lang="zh-CN" altLang="en-US" sz="4500" smtClean="0"/>
          </a:p>
        </p:txBody>
      </p:sp>
      <p:sp>
        <p:nvSpPr>
          <p:cNvPr id="30722" name="Rectangle 3"/>
          <p:cNvSpPr>
            <a:spLocks noGrp="1"/>
          </p:cNvSpPr>
          <p:nvPr>
            <p:ph type="body" idx="1"/>
          </p:nvPr>
        </p:nvSpPr>
        <p:spPr/>
        <p:txBody>
          <a:bodyPr/>
          <a:lstStyle/>
          <a:p>
            <a:pPr>
              <a:lnSpc>
                <a:spcPct val="90000"/>
              </a:lnSpc>
            </a:pPr>
            <a:r>
              <a:rPr lang="en-US" altLang="zh-CN" sz="2400" smtClean="0"/>
              <a:t>In Perturbation method, CE means uncertainty from exogenous shocks does not matter. </a:t>
            </a:r>
          </a:p>
          <a:p>
            <a:pPr>
              <a:lnSpc>
                <a:spcPct val="90000"/>
              </a:lnSpc>
            </a:pPr>
            <a:r>
              <a:rPr lang="en-US" altLang="zh-CN" sz="2400" smtClean="0"/>
              <a:t>In particular, the 1</a:t>
            </a:r>
            <a:r>
              <a:rPr lang="en-US" altLang="zh-CN" sz="2400" baseline="30000" smtClean="0"/>
              <a:t>st</a:t>
            </a:r>
            <a:r>
              <a:rPr lang="en-US" altLang="zh-CN" sz="2400" smtClean="0"/>
              <a:t> order approximation to the unconditional means of endogenous variables coincides with their non-stochastic steady states values.</a:t>
            </a:r>
          </a:p>
          <a:p>
            <a:pPr>
              <a:lnSpc>
                <a:spcPct val="90000"/>
              </a:lnSpc>
            </a:pPr>
            <a:r>
              <a:rPr lang="en-US" altLang="zh-CN" sz="2400" smtClean="0"/>
              <a:t>This is important limitation of perturbation method in 1</a:t>
            </a:r>
            <a:r>
              <a:rPr lang="en-US" altLang="zh-CN" sz="2400" baseline="30000" smtClean="0"/>
              <a:t>st</a:t>
            </a:r>
            <a:r>
              <a:rPr lang="en-US" altLang="zh-CN" sz="2400" smtClean="0"/>
              <a:t> order approximation and thus restrict the range of questions that can be addressed in a meaningful way using 1</a:t>
            </a:r>
            <a:r>
              <a:rPr lang="en-US" altLang="zh-CN" sz="2400" baseline="30000" smtClean="0"/>
              <a:t>st</a:t>
            </a:r>
            <a:r>
              <a:rPr lang="en-US" altLang="zh-CN" sz="2400" smtClean="0"/>
              <a:t> order perturbation techniques.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p:cNvSpPr>
          <p:nvPr>
            <p:ph type="title"/>
          </p:nvPr>
        </p:nvSpPr>
        <p:spPr/>
        <p:txBody>
          <a:bodyPr/>
          <a:lstStyle/>
          <a:p>
            <a:r>
              <a:rPr lang="en-US" altLang="zh-CN" sz="4500" smtClean="0"/>
              <a:t>Certainty Equivalence</a:t>
            </a:r>
            <a:endParaRPr lang="zh-CN" altLang="en-US" sz="4500" smtClean="0"/>
          </a:p>
        </p:txBody>
      </p:sp>
      <p:sp>
        <p:nvSpPr>
          <p:cNvPr id="35846" name="Rectangle 6"/>
          <p:cNvSpPr>
            <a:spLocks noGrp="1"/>
          </p:cNvSpPr>
          <p:nvPr>
            <p:ph type="body" idx="1"/>
          </p:nvPr>
        </p:nvSpPr>
        <p:spPr/>
        <p:txBody>
          <a:bodyPr/>
          <a:lstStyle/>
          <a:p>
            <a:r>
              <a:rPr lang="en-US" altLang="zh-CN" sz="2800" smtClean="0"/>
              <a:t>It can be showed that g_sigma is the root of linear and homogeneous equtions (see p761, Schmitt-Grohé and Uribe,2004,JEDC</a:t>
            </a:r>
            <a:r>
              <a:rPr lang="zh-CN" altLang="en-US" sz="2800" smtClean="0"/>
              <a:t> </a:t>
            </a:r>
            <a:r>
              <a:rPr lang="en-US" altLang="zh-CN" sz="2800" smtClean="0"/>
              <a:t>), hence, if unique solution exists, then it must be the case: </a:t>
            </a:r>
            <a:r>
              <a:rPr lang="en-US" altLang="zh-CN" sz="2800" smtClean="0">
                <a:solidFill>
                  <a:schemeClr val="hlink"/>
                </a:solidFill>
              </a:rPr>
              <a:t>g_sigma =0</a:t>
            </a:r>
          </a:p>
        </p:txBody>
      </p:sp>
      <p:graphicFrame>
        <p:nvGraphicFramePr>
          <p:cNvPr id="35844" name="Object 4"/>
          <p:cNvGraphicFramePr>
            <a:graphicFrameLocks noChangeAspect="1"/>
          </p:cNvGraphicFramePr>
          <p:nvPr>
            <p:ph idx="4294967295"/>
          </p:nvPr>
        </p:nvGraphicFramePr>
        <p:xfrm>
          <a:off x="3203575" y="3219450"/>
          <a:ext cx="3097213" cy="865188"/>
        </p:xfrm>
        <a:graphic>
          <a:graphicData uri="http://schemas.openxmlformats.org/presentationml/2006/ole">
            <p:oleObj spid="_x0000_s35844" name="Equation" r:id="rId3" imgW="1726920" imgH="482400" progId="Equation.DSMT4">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Rectangle 2"/>
          <p:cNvSpPr>
            <a:spLocks noGrp="1"/>
          </p:cNvSpPr>
          <p:nvPr>
            <p:ph type="title"/>
          </p:nvPr>
        </p:nvSpPr>
        <p:spPr/>
        <p:txBody>
          <a:bodyPr/>
          <a:lstStyle/>
          <a:p>
            <a:r>
              <a:rPr lang="en-US" altLang="zh-CN" sz="4500" smtClean="0"/>
              <a:t>Certainty Equivalence</a:t>
            </a:r>
            <a:endParaRPr lang="zh-CN" altLang="en-US" sz="4500" smtClean="0"/>
          </a:p>
        </p:txBody>
      </p:sp>
      <p:sp>
        <p:nvSpPr>
          <p:cNvPr id="38919" name="Rectangle 3"/>
          <p:cNvSpPr>
            <a:spLocks noGrp="1"/>
          </p:cNvSpPr>
          <p:nvPr>
            <p:ph type="body" idx="1"/>
          </p:nvPr>
        </p:nvSpPr>
        <p:spPr/>
        <p:txBody>
          <a:bodyPr/>
          <a:lstStyle/>
          <a:p>
            <a:pPr>
              <a:lnSpc>
                <a:spcPct val="90000"/>
              </a:lnSpc>
            </a:pPr>
            <a:r>
              <a:rPr lang="en-US" altLang="zh-CN" sz="2800" smtClean="0"/>
              <a:t>Taking unconditional expectation at both sides, yields:</a:t>
            </a:r>
          </a:p>
          <a:p>
            <a:pPr>
              <a:lnSpc>
                <a:spcPct val="90000"/>
              </a:lnSpc>
            </a:pPr>
            <a:r>
              <a:rPr lang="en-US" altLang="zh-CN" sz="2800" smtClean="0"/>
              <a:t>This implies that </a:t>
            </a:r>
            <a:r>
              <a:rPr lang="en-US" altLang="zh-CN" sz="2800" smtClean="0">
                <a:solidFill>
                  <a:schemeClr val="hlink"/>
                </a:solidFill>
              </a:rPr>
              <a:t>unconditional mean = steady state</a:t>
            </a:r>
            <a:r>
              <a:rPr lang="en-US" altLang="zh-CN" sz="2800" smtClean="0"/>
              <a:t> value. This means shocks does not matter too much. In higher order approximation, CE does not exist anymore. So the obvious way to overcome this limitation is to perform higher order approximation to policy function. </a:t>
            </a:r>
          </a:p>
        </p:txBody>
      </p:sp>
      <p:graphicFrame>
        <p:nvGraphicFramePr>
          <p:cNvPr id="38916" name="Object 4"/>
          <p:cNvGraphicFramePr>
            <a:graphicFrameLocks noChangeAspect="1"/>
          </p:cNvGraphicFramePr>
          <p:nvPr/>
        </p:nvGraphicFramePr>
        <p:xfrm>
          <a:off x="3492500" y="1779588"/>
          <a:ext cx="1062038" cy="407987"/>
        </p:xfrm>
        <a:graphic>
          <a:graphicData uri="http://schemas.openxmlformats.org/presentationml/2006/ole">
            <p:oleObj spid="_x0000_s38916" name="Equation" r:id="rId3" imgW="660240" imgH="253800" progId="Equation.DSMT4">
              <p:embed/>
            </p:oleObj>
          </a:graphicData>
        </a:graphic>
      </p:graphicFrame>
      <p:graphicFrame>
        <p:nvGraphicFramePr>
          <p:cNvPr id="38917" name="Object 5"/>
          <p:cNvGraphicFramePr>
            <a:graphicFrameLocks noChangeAspect="1"/>
          </p:cNvGraphicFramePr>
          <p:nvPr/>
        </p:nvGraphicFramePr>
        <p:xfrm>
          <a:off x="5219700" y="1779588"/>
          <a:ext cx="2808288" cy="419100"/>
        </p:xfrm>
        <a:graphic>
          <a:graphicData uri="http://schemas.openxmlformats.org/presentationml/2006/ole">
            <p:oleObj spid="_x0000_s38917" name="Equation" r:id="rId4" imgW="1701720" imgH="253800" progId="Equation.DSMT4">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p:cNvSpPr>
          <p:nvPr>
            <p:ph type="title"/>
          </p:nvPr>
        </p:nvSpPr>
        <p:spPr>
          <a:xfrm>
            <a:off x="468313" y="195263"/>
            <a:ext cx="8229600" cy="857250"/>
          </a:xfrm>
        </p:spPr>
        <p:txBody>
          <a:bodyPr/>
          <a:lstStyle/>
          <a:p>
            <a:r>
              <a:rPr lang="en-US" altLang="zh-CN" smtClean="0"/>
              <a:t>Spurious Welfare problem</a:t>
            </a:r>
          </a:p>
        </p:txBody>
      </p:sp>
      <p:sp>
        <p:nvSpPr>
          <p:cNvPr id="39938" name="Rectangle 3"/>
          <p:cNvSpPr>
            <a:spLocks noGrp="1"/>
          </p:cNvSpPr>
          <p:nvPr>
            <p:ph type="body" idx="1"/>
          </p:nvPr>
        </p:nvSpPr>
        <p:spPr/>
        <p:txBody>
          <a:bodyPr/>
          <a:lstStyle/>
          <a:p>
            <a:pPr>
              <a:lnSpc>
                <a:spcPct val="80000"/>
              </a:lnSpc>
            </a:pPr>
            <a:r>
              <a:rPr lang="en-US" altLang="zh-CN" sz="2400" smtClean="0"/>
              <a:t>Kim and Kim(2003,JIE) shows that in a simple 2-agent economy, a welfare comparison based on a evaluation of the utility function using 1</a:t>
            </a:r>
            <a:r>
              <a:rPr lang="en-US" altLang="zh-CN" sz="2400" baseline="30000" smtClean="0"/>
              <a:t>st</a:t>
            </a:r>
            <a:r>
              <a:rPr lang="en-US" altLang="zh-CN" sz="2400" smtClean="0"/>
              <a:t> order approximation to the policy function may yield the spurious result that welfare is higher under autarky than under full risk sharing. </a:t>
            </a:r>
          </a:p>
          <a:p>
            <a:pPr>
              <a:lnSpc>
                <a:spcPct val="80000"/>
              </a:lnSpc>
            </a:pPr>
            <a:r>
              <a:rPr lang="en-US" altLang="zh-CN" sz="2400" smtClean="0"/>
              <a:t>The problem here is that some 2</a:t>
            </a:r>
            <a:r>
              <a:rPr lang="en-US" altLang="zh-CN" sz="2400" baseline="30000" smtClean="0"/>
              <a:t>nd</a:t>
            </a:r>
            <a:r>
              <a:rPr lang="en-US" altLang="zh-CN" sz="2400" smtClean="0"/>
              <a:t> and higher order terms of the equilibrium welfare function are omitted while others are included. Consequently, the resulting criterion is incorrect to order 2 or higher. </a:t>
            </a:r>
          </a:p>
          <a:p>
            <a:pPr>
              <a:lnSpc>
                <a:spcPct val="80000"/>
              </a:lnSpc>
            </a:pPr>
            <a:r>
              <a:rPr lang="en-US" altLang="zh-CN" sz="2400" smtClean="0"/>
              <a:t>This means that 1</a:t>
            </a:r>
            <a:r>
              <a:rPr lang="en-US" altLang="zh-CN" sz="2400" baseline="30000" smtClean="0"/>
              <a:t>st</a:t>
            </a:r>
            <a:r>
              <a:rPr lang="en-US" altLang="zh-CN" sz="2400" smtClean="0"/>
              <a:t> order approximation is not adequate for welfare problem.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p:cNvSpPr>
          <p:nvPr>
            <p:ph type="title"/>
          </p:nvPr>
        </p:nvSpPr>
        <p:spPr/>
        <p:txBody>
          <a:bodyPr/>
          <a:lstStyle/>
          <a:p>
            <a:r>
              <a:rPr lang="en-US" altLang="zh-CN" smtClean="0"/>
              <a:t>Two kinds of questions</a:t>
            </a:r>
          </a:p>
        </p:txBody>
      </p:sp>
      <p:sp>
        <p:nvSpPr>
          <p:cNvPr id="40962" name="Rectangle 3"/>
          <p:cNvSpPr>
            <a:spLocks noGrp="1"/>
          </p:cNvSpPr>
          <p:nvPr>
            <p:ph type="body" idx="1"/>
          </p:nvPr>
        </p:nvSpPr>
        <p:spPr/>
        <p:txBody>
          <a:bodyPr/>
          <a:lstStyle/>
          <a:p>
            <a:r>
              <a:rPr lang="en-US" altLang="zh-CN" sz="2800" smtClean="0"/>
              <a:t>Welfare evaluation in stochastic environment</a:t>
            </a:r>
          </a:p>
          <a:p>
            <a:r>
              <a:rPr lang="en-US" altLang="zh-CN" sz="2800" smtClean="0"/>
              <a:t>Risk premia in stochastic environment</a:t>
            </a:r>
          </a:p>
          <a:p>
            <a:r>
              <a:rPr lang="en-US" altLang="zh-CN" sz="2400" smtClean="0"/>
              <a:t>Schmitt-Grohé and Uribe(2004) shows that the linear and quadratic term of state vector in 2</a:t>
            </a:r>
            <a:r>
              <a:rPr lang="en-US" altLang="zh-CN" sz="2400" baseline="30000" smtClean="0"/>
              <a:t>nd</a:t>
            </a:r>
            <a:r>
              <a:rPr lang="en-US" altLang="zh-CN" sz="2400" smtClean="0"/>
              <a:t> order approximation of decision rule are irrelevant to the volatility of exogenous shocks. Hence the shocks only effect the constant term of decision rule (the quadratic term of sigma). </a:t>
            </a:r>
            <a:endParaRPr lang="en-US" altLang="zh-CN" sz="2800" smtClean="0"/>
          </a:p>
          <a:p>
            <a:endParaRPr lang="en-US" altLang="zh-CN" sz="28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p:cNvSpPr>
          <p:nvPr>
            <p:ph type="title"/>
          </p:nvPr>
        </p:nvSpPr>
        <p:spPr/>
        <p:txBody>
          <a:bodyPr/>
          <a:lstStyle/>
          <a:p>
            <a:r>
              <a:rPr lang="en-US" altLang="zh-CN" smtClean="0"/>
              <a:t>Why 2</a:t>
            </a:r>
            <a:r>
              <a:rPr lang="en-US" altLang="zh-CN" baseline="30000" smtClean="0"/>
              <a:t>nd</a:t>
            </a:r>
            <a:r>
              <a:rPr lang="en-US" altLang="zh-CN" smtClean="0"/>
              <a:t> order matters?</a:t>
            </a:r>
          </a:p>
        </p:txBody>
      </p:sp>
      <p:sp>
        <p:nvSpPr>
          <p:cNvPr id="41986" name="Rectangle 3"/>
          <p:cNvSpPr>
            <a:spLocks noGrp="1"/>
          </p:cNvSpPr>
          <p:nvPr>
            <p:ph type="body" idx="1"/>
          </p:nvPr>
        </p:nvSpPr>
        <p:spPr/>
        <p:txBody>
          <a:bodyPr/>
          <a:lstStyle/>
          <a:p>
            <a:r>
              <a:rPr lang="en-US" altLang="zh-CN" sz="2800" smtClean="0"/>
              <a:t>This means that up to 2</a:t>
            </a:r>
            <a:r>
              <a:rPr lang="en-US" altLang="zh-CN" sz="2800" baseline="30000" smtClean="0"/>
              <a:t>nd</a:t>
            </a:r>
            <a:r>
              <a:rPr lang="en-US" altLang="zh-CN" sz="2800" smtClean="0"/>
              <a:t> order, the unconditional mean can differ significantly from steady states. Hence, 2</a:t>
            </a:r>
            <a:r>
              <a:rPr lang="en-US" altLang="zh-CN" sz="2800" baseline="30000" smtClean="0"/>
              <a:t>nd</a:t>
            </a:r>
            <a:r>
              <a:rPr lang="en-US" altLang="zh-CN" sz="2800" smtClean="0"/>
              <a:t> order approximation can essentially capture important effects of uncertainty on average rate of return differentials across assets with different risk characteristics and on the average level of consumer welfare.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p:cNvSpPr>
          <p:nvPr>
            <p:ph type="title"/>
          </p:nvPr>
        </p:nvSpPr>
        <p:spPr/>
        <p:txBody>
          <a:bodyPr/>
          <a:lstStyle/>
          <a:p>
            <a:pPr marL="1117600" indent="-1117600"/>
            <a:r>
              <a:rPr lang="en-US" altLang="zh-CN" sz="4500" smtClean="0"/>
              <a:t>Curse of Dimensionality</a:t>
            </a:r>
            <a:endParaRPr lang="zh-CN" altLang="en-US" sz="4500" smtClean="0"/>
          </a:p>
        </p:txBody>
      </p:sp>
      <p:sp>
        <p:nvSpPr>
          <p:cNvPr id="43010" name="Rectangle 3"/>
          <p:cNvSpPr>
            <a:spLocks noGrp="1"/>
          </p:cNvSpPr>
          <p:nvPr>
            <p:ph type="body" idx="1"/>
          </p:nvPr>
        </p:nvSpPr>
        <p:spPr/>
        <p:txBody>
          <a:bodyPr/>
          <a:lstStyle/>
          <a:p>
            <a:pPr>
              <a:lnSpc>
                <a:spcPct val="80000"/>
              </a:lnSpc>
            </a:pPr>
            <a:r>
              <a:rPr lang="en-US" altLang="zh-CN" sz="2400" smtClean="0"/>
              <a:t>The </a:t>
            </a:r>
            <a:r>
              <a:rPr lang="en-US" altLang="zh-CN" sz="2400" b="1" smtClean="0"/>
              <a:t>curse of dimensionality</a:t>
            </a:r>
            <a:r>
              <a:rPr lang="en-US" altLang="zh-CN" sz="2400" smtClean="0"/>
              <a:t> (CD afterward) refers to various phenomena that arise when analyzing and organizing data in high-dimensional spaces (often with hundreds or thousands of dimensions) that do not occur in low-dimensional settings such as the three-dimensional physical space of everyday experience.</a:t>
            </a:r>
          </a:p>
          <a:p>
            <a:pPr>
              <a:lnSpc>
                <a:spcPct val="80000"/>
              </a:lnSpc>
            </a:pPr>
            <a:r>
              <a:rPr lang="en-US" altLang="zh-CN" sz="2400" smtClean="0"/>
              <a:t>When we refer to CD in Macroeconomics, we often means that there are too much state variables in the model, especially in Dynamic Programming when we do Value Function Iteration (VFI). Too much state variables will simply make the computation impossible.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1825</TotalTime>
  <Words>557</Words>
  <Application>Microsoft Office PowerPoint</Application>
  <PresentationFormat>全屏显示(16:9)</PresentationFormat>
  <Paragraphs>40</Paragraphs>
  <Slides>12</Slides>
  <Notes>5</Notes>
  <HiddenSlides>0</HiddenSlides>
  <MMClips>0</MMClips>
  <ScaleCrop>false</ScaleCrop>
  <HeadingPairs>
    <vt:vector size="8" baseType="variant">
      <vt:variant>
        <vt:lpstr>已用的字体</vt:lpstr>
      </vt:variant>
      <vt:variant>
        <vt:i4>3</vt:i4>
      </vt:variant>
      <vt:variant>
        <vt:lpstr>演示文稿设计模板</vt:lpstr>
      </vt:variant>
      <vt:variant>
        <vt:i4>2</vt:i4>
      </vt:variant>
      <vt:variant>
        <vt:lpstr>嵌入 OLE 服务器</vt:lpstr>
      </vt:variant>
      <vt:variant>
        <vt:i4>1</vt:i4>
      </vt:variant>
      <vt:variant>
        <vt:lpstr>幻灯片标题</vt:lpstr>
      </vt:variant>
      <vt:variant>
        <vt:i4>12</vt:i4>
      </vt:variant>
    </vt:vector>
  </HeadingPairs>
  <TitlesOfParts>
    <vt:vector size="18" baseType="lpstr">
      <vt:lpstr>Arial</vt:lpstr>
      <vt:lpstr>宋体</vt:lpstr>
      <vt:lpstr>Calibri</vt:lpstr>
      <vt:lpstr>Office 主题</vt:lpstr>
      <vt:lpstr>1_Office 主题</vt:lpstr>
      <vt:lpstr>Equation</vt:lpstr>
      <vt:lpstr>1.2.2确定性等价和维数诅咒</vt:lpstr>
      <vt:lpstr>Outline</vt:lpstr>
      <vt:lpstr>Certainty Equivalence</vt:lpstr>
      <vt:lpstr>Certainty Equivalence</vt:lpstr>
      <vt:lpstr>Certainty Equivalence</vt:lpstr>
      <vt:lpstr>Spurious Welfare problem</vt:lpstr>
      <vt:lpstr>Two kinds of questions</vt:lpstr>
      <vt:lpstr>Why 2nd order matters?</vt:lpstr>
      <vt:lpstr>Curse of Dimensionality</vt:lpstr>
      <vt:lpstr>Perturbation Method</vt:lpstr>
      <vt:lpstr>Summary</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首页</dc:title>
  <dc:creator>Administrator</dc:creator>
  <cp:lastModifiedBy>admin</cp:lastModifiedBy>
  <cp:revision>39</cp:revision>
  <dcterms:created xsi:type="dcterms:W3CDTF">2013-02-13T01:22:46Z</dcterms:created>
  <dcterms:modified xsi:type="dcterms:W3CDTF">2015-08-22T05:23:04Z</dcterms:modified>
</cp:coreProperties>
</file>