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1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66" r:id="rId14"/>
    <p:sldId id="260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0" autoAdjust="0"/>
  </p:normalViewPr>
  <p:slideViewPr>
    <p:cSldViewPr>
      <p:cViewPr varScale="1">
        <p:scale>
          <a:sx n="93" d="100"/>
          <a:sy n="93" d="100"/>
        </p:scale>
        <p:origin x="-49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D3B11B8-C449-43E9-84E6-05CE7FA5D6DA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06AB5F9-E59B-4D1C-A734-C2B258A080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AC24F6-C2AB-4BC9-94BA-4ED76C2EB19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01A1E6-8C35-4F8A-B0FE-0A4FDB99889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G_k = (1-delta)G_k + delta*G_I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8B2EF9-9EF2-49B5-AA6C-30255B38731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55486-2B01-4B0F-8707-ACEFAF826B3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264A1-ED78-4459-889F-1B4C9FA54007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24491-B056-4700-9E7A-D7B8C86BA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D2BF6-7400-45AD-AB48-1BDF9915C593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C9865-7B23-45EA-A789-DE27EAD9E3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98F3F-3D10-4937-984B-C7C43416D0B3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D820B-CA81-468F-B536-0444BE00D4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15A93-9C66-4410-9446-3695D9344BC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17BAF-F9BB-4DD8-B7D0-766D4F442C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4FB68-E323-49AF-BEE7-C506E43BA89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5010A-B5DD-4E02-B2F2-DEC7044321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E141E-80C8-42A5-A0E5-BABFFE2A851B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06539-31CF-43D8-8994-7B38321217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F804-7552-4008-8359-6645EEF703FD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C93C4-BDAD-49AB-A87F-A11D53D39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A30DA-EB52-4E97-8319-CCDF9A68AF2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129EF-01ED-4BAB-B0FD-FFC315C723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94B94-244E-4240-9AFA-A038F6A7F3B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B8721-A4C3-49E2-B71F-ECF494B1D0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CF439-D129-4026-83B9-F49EAA306853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DBC02-DB0E-4B17-8768-50CC0F8D9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19056-B96D-4DC4-AB81-B535B743C35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E55F-342D-4465-A192-2B458D7EA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E6F05-7821-4BDF-A0F2-D77CF39262D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A6D55-C63C-4118-B559-13F5069756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7EE6-926F-4554-9D7F-E76B6D52606A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3E24B-9E50-496A-9C5C-30AF01E76D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0F19-63DF-4C3E-BD0F-CBD4F1AE3F0A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2BEB-F946-4F0D-AD4E-839C405C17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97280-4B8D-4303-BD60-D41C9096312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2E37A-94D1-4F2C-A178-92E9879A6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F6820-03D2-4E3E-A6A5-36A12AF89A9D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F9DDD-1ADF-494A-9458-7C38A3E9BC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52C6-46FD-477D-9798-2D90D6EC3D91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19FBE-E2BC-4055-AF00-68E94BEFFF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B178-43B7-4745-9C27-65EEFD4403D1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86AE1-B3BB-4ED9-ACC5-DAED02A22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C16B-641E-4E06-9307-3676821B8C9B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5298E-247E-452D-B388-20803F7F69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BDFA5-FA66-4BE4-86D0-A7F04701522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28EE5-6C11-4E0F-B8FF-C8368F9011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06CBE-CF80-48AD-A668-5C87DAAAD5EF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34D97-67D8-43A9-92F4-09E8B428D5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05FEC-15B9-4B59-AA93-04C0F68CADF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A9DA0-0A4D-46F6-8B07-27508FE61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37CE1B-C588-4886-9FC2-ADC59558CC1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8F7F8C-3848-496D-88BB-0148CE00B5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423810-EFFC-4685-9BC9-082FE3B37D5C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1B7B00-E106-45AF-9377-9EE610969A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宋体" charset="-122"/>
              </a:rPr>
              <a:t>1.4如何校准外生技术冲击的参数</a:t>
            </a:r>
            <a:endParaRPr lang="zh-CN" altLang="en-US" sz="400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123825"/>
            <a:ext cx="5329238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Oval 6"/>
          <p:cNvSpPr>
            <a:spLocks noChangeArrowheads="1"/>
          </p:cNvSpPr>
          <p:nvPr/>
        </p:nvSpPr>
        <p:spPr bwMode="auto">
          <a:xfrm>
            <a:off x="3924300" y="2716213"/>
            <a:ext cx="1512888" cy="2873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Regression with demeaned vars</a:t>
            </a:r>
          </a:p>
        </p:txBody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/>
              <a:t>//demean of the level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genr productivity_detrend = productivity - productivity_mean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show productivity productivity_detrend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smpl 1992 2012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//AR(1) regression, the coefficient will be the persistence of the technology shock and S.E. of regression will be the standard deviation of error term of the AR(1), demeaned and ls without constant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equation eq.ls productivity_detrend productivity_detrend(-1)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45058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400"/>
              <a:t>I. How can we find the growth rate of capital stock? And why we use investment growth rate?</a:t>
            </a:r>
          </a:p>
          <a:p>
            <a:pPr marL="457200" indent="-457200"/>
            <a:endParaRPr lang="en-US" altLang="zh-CN" sz="2400"/>
          </a:p>
          <a:p>
            <a:pPr marL="457200" indent="-457200"/>
            <a:r>
              <a:rPr lang="en-US" altLang="zh-CN" sz="2400"/>
              <a:t>II. The level effect and slope effect of the first period of technology shock</a:t>
            </a:r>
          </a:p>
          <a:p>
            <a:pPr marL="457200" indent="-457200"/>
            <a:endParaRPr lang="en-US" altLang="zh-CN" sz="2400"/>
          </a:p>
          <a:p>
            <a:pPr marL="457200" indent="-457200"/>
            <a:r>
              <a:rPr lang="en-US" altLang="zh-CN" sz="2400"/>
              <a:t>III. How we should do regression in Eviews?</a:t>
            </a:r>
          </a:p>
          <a:p>
            <a:pPr marL="457200" indent="-457200">
              <a:buFontTx/>
              <a:buAutoNum type="arabicPeriod"/>
            </a:pPr>
            <a:endParaRPr lang="zh-CN" altLang="en-US" sz="36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The Model or Formula used to calibrate persistence and volatility of technology shock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The Data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The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Problem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The technology shock: AR(1)</a:t>
            </a:r>
          </a:p>
          <a:p>
            <a:endParaRPr lang="en-US" altLang="zh-CN" smtClean="0"/>
          </a:p>
          <a:p>
            <a:r>
              <a:rPr lang="en-US" altLang="zh-CN" smtClean="0"/>
              <a:t>We need calibrate persistence parameter rho_a and volatility parameter sigma_a?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1924050"/>
            <a:ext cx="349567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1851025"/>
            <a:ext cx="19700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Formula</a:t>
            </a:r>
          </a:p>
        </p:txBody>
      </p:sp>
      <p:sp>
        <p:nvSpPr>
          <p:cNvPr id="348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We use the production technology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Taking logs and the first difference produce</a:t>
            </a:r>
          </a:p>
          <a:p>
            <a:pPr>
              <a:lnSpc>
                <a:spcPct val="90000"/>
              </a:lnSpc>
            </a:pPr>
            <a:endParaRPr lang="en-US" altLang="zh-CN" sz="2800" smtClean="0"/>
          </a:p>
          <a:p>
            <a:pPr>
              <a:lnSpc>
                <a:spcPct val="90000"/>
              </a:lnSpc>
            </a:pPr>
            <a:endParaRPr lang="en-US" altLang="zh-CN" sz="2800" smtClean="0"/>
          </a:p>
          <a:p>
            <a:pPr>
              <a:lnSpc>
                <a:spcPct val="90000"/>
              </a:lnSpc>
            </a:pPr>
            <a:r>
              <a:rPr lang="en-US" altLang="zh-CN" sz="2800" smtClean="0"/>
              <a:t>Agents for output: GDP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Agents for capital stock: There are no observables for capital stock; 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7092950" y="1347788"/>
          <a:ext cx="1584325" cy="442912"/>
        </p:xfrm>
        <a:graphic>
          <a:graphicData uri="http://schemas.openxmlformats.org/presentationml/2006/ole">
            <p:oleObj spid="_x0000_s34820" name="Equation" r:id="rId3" imgW="863280" imgH="241200" progId="Equation.DSMT4">
              <p:embed/>
            </p:oleObj>
          </a:graphicData>
        </a:graphic>
      </p:graphicFrame>
      <p:pic>
        <p:nvPicPr>
          <p:cNvPr id="3482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2211388"/>
            <a:ext cx="727233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Capital stock growth rate?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/>
              <a:t>What should we do for capital growth rate?</a:t>
            </a:r>
          </a:p>
          <a:p>
            <a:r>
              <a:rPr lang="en-US" altLang="zh-CN" sz="2800" smtClean="0"/>
              <a:t>We use investment growth rates replace for capital stock growth rates for approximation before better measurement can be found. </a:t>
            </a:r>
          </a:p>
          <a:p>
            <a:r>
              <a:rPr lang="en-US" altLang="zh-CN" sz="2800" smtClean="0"/>
              <a:t>See the next page for details.</a:t>
            </a:r>
          </a:p>
          <a:p>
            <a:r>
              <a:rPr lang="en-US" altLang="zh-CN" sz="2800" smtClean="0"/>
              <a:t>This could have errors/bias in final estimation if capital stock is not that larger than investment.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Investment growth rate?</a:t>
            </a:r>
          </a:p>
        </p:txBody>
      </p:sp>
      <p:sp>
        <p:nvSpPr>
          <p:cNvPr id="378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From the capital accumulation equation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/>
              <a:t>If capital stock is far far greater than investment, this means that capital growth does varies too much, then above formula means the two growth rate approximately equal  to each other.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124075" y="1779588"/>
          <a:ext cx="4746625" cy="720725"/>
        </p:xfrm>
        <a:graphic>
          <a:graphicData uri="http://schemas.openxmlformats.org/presentationml/2006/ole">
            <p:oleObj spid="_x0000_s37892" name="Equation" r:id="rId4" imgW="28447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1576388"/>
            <a:ext cx="5308600" cy="35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data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  <a:p>
            <a:endParaRPr lang="zh-CN" altLang="en-US" smtClean="0"/>
          </a:p>
          <a:p>
            <a:r>
              <a:rPr lang="en-US" altLang="zh-CN" smtClean="0"/>
              <a:t>Annually data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5988"/>
            <a:ext cx="4681538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code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We use Eviews 6 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The first period value for technology shock which we assume at steady state. No matter what the value for the 1</a:t>
            </a:r>
            <a:r>
              <a:rPr lang="en-US" altLang="zh-CN" baseline="30000" smtClean="0"/>
              <a:t>st</a:t>
            </a:r>
            <a:r>
              <a:rPr lang="en-US" altLang="zh-CN" smtClean="0"/>
              <a:t> period, this will not effect the calibration of persistence and volatility since the 1</a:t>
            </a:r>
            <a:r>
              <a:rPr lang="en-US" altLang="zh-CN" baseline="30000" smtClean="0"/>
              <a:t>st</a:t>
            </a:r>
            <a:r>
              <a:rPr lang="en-US" altLang="zh-CN" smtClean="0"/>
              <a:t> period value only have level effect and no slope effect.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Eviews command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smtClean="0"/>
              <a:t>genr loggdpgrowth=log(gdp) -log(gdp(-1))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genr loginvgrowth = log(investment) - log(investment(-1))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genr loglabgrowth=log(labor)- log(labor(-1))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scalar alpha=0.4</a:t>
            </a:r>
          </a:p>
          <a:p>
            <a:pPr>
              <a:lnSpc>
                <a:spcPct val="80000"/>
              </a:lnSpc>
            </a:pPr>
            <a:endParaRPr lang="en-US" altLang="zh-CN" sz="1800" smtClean="0"/>
          </a:p>
          <a:p>
            <a:pPr>
              <a:lnSpc>
                <a:spcPct val="80000"/>
              </a:lnSpc>
            </a:pPr>
            <a:r>
              <a:rPr lang="en-US" altLang="zh-CN" sz="1800" smtClean="0"/>
              <a:t>genr dproductivity = loggdpgrowth - alpha*loginvgrowth  - (1-alpha)*loglabgrowth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genr productivity = dproductivity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smpl 1994 2012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//level of productivity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productivity = productivity + productivity(-1)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//Not demeaned, least square with constant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equation level_eq.ls productivity c productivity(-1)</a:t>
            </a:r>
          </a:p>
          <a:p>
            <a:pPr>
              <a:lnSpc>
                <a:spcPct val="80000"/>
              </a:lnSpc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364</Words>
  <Application>Microsoft Office PowerPoint</Application>
  <PresentationFormat>全屏显示(16:9)</PresentationFormat>
  <Paragraphs>66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Calibri</vt:lpstr>
      <vt:lpstr>Office 主题</vt:lpstr>
      <vt:lpstr>1_Office 主题</vt:lpstr>
      <vt:lpstr>Equation</vt:lpstr>
      <vt:lpstr>1.4如何校准外生技术冲击的参数</vt:lpstr>
      <vt:lpstr>Outline</vt:lpstr>
      <vt:lpstr>The Problem</vt:lpstr>
      <vt:lpstr>The Formula</vt:lpstr>
      <vt:lpstr>Capital stock growth rate?</vt:lpstr>
      <vt:lpstr>Investment growth rate?</vt:lpstr>
      <vt:lpstr>The data</vt:lpstr>
      <vt:lpstr>The code</vt:lpstr>
      <vt:lpstr>Eviews command</vt:lpstr>
      <vt:lpstr>幻灯片 10</vt:lpstr>
      <vt:lpstr>Regression with demeaned vars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34</cp:revision>
  <dcterms:created xsi:type="dcterms:W3CDTF">2013-02-13T01:22:46Z</dcterms:created>
  <dcterms:modified xsi:type="dcterms:W3CDTF">2015-08-22T06:13:04Z</dcterms:modified>
</cp:coreProperties>
</file>