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61" r:id="rId5"/>
    <p:sldId id="263" r:id="rId6"/>
    <p:sldId id="264" r:id="rId7"/>
    <p:sldId id="265" r:id="rId8"/>
    <p:sldId id="266" r:id="rId9"/>
    <p:sldId id="262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3" r:id="rId18"/>
    <p:sldId id="260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46" autoAdjust="0"/>
  </p:normalViewPr>
  <p:slideViewPr>
    <p:cSldViewPr>
      <p:cViewPr varScale="1">
        <p:scale>
          <a:sx n="88" d="100"/>
          <a:sy n="88" d="100"/>
        </p:scale>
        <p:origin x="-6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D2A53C-0C48-4C1C-B979-E3A1D85DB8D6}" type="datetimeFigureOut">
              <a:rPr lang="zh-CN" altLang="en-US"/>
              <a:pPr>
                <a:defRPr/>
              </a:pPr>
              <a:t>2015/8/22</a:t>
            </a:fld>
            <a:endParaRPr lang="en-US" altLang="zh-CN"/>
          </a:p>
        </p:txBody>
      </p:sp>
      <p:sp>
        <p:nvSpPr>
          <p:cNvPr id="25604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46154C-DB39-4788-A1CF-F0E37E73D5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rges-bank.no/" TargetMode="External"/><Relationship Id="rId13" Type="http://schemas.openxmlformats.org/officeDocument/2006/relationships/hyperlink" Target="http://www.ofce.fr/" TargetMode="External"/><Relationship Id="rId3" Type="http://schemas.openxmlformats.org/officeDocument/2006/relationships/hyperlink" Target="http://www.cepremap.fr/" TargetMode="External"/><Relationship Id="rId7" Type="http://schemas.openxmlformats.org/officeDocument/2006/relationships/hyperlink" Target="http://www.banque-de-france.fr/" TargetMode="External"/><Relationship Id="rId12" Type="http://schemas.openxmlformats.org/officeDocument/2006/relationships/hyperlink" Target="https://ec.europa.eu/jrc/en/research-topic/financial-and-economic-analys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dynare.org/houtan/" TargetMode="External"/><Relationship Id="rId11" Type="http://schemas.openxmlformats.org/officeDocument/2006/relationships/hyperlink" Target="http://www.uni-mannheim.de/" TargetMode="External"/><Relationship Id="rId5" Type="http://schemas.openxmlformats.org/officeDocument/2006/relationships/hyperlink" Target="http://ecodroit.univ-lemans.fr/GAINS.html" TargetMode="External"/><Relationship Id="rId10" Type="http://schemas.openxmlformats.org/officeDocument/2006/relationships/hyperlink" Target="http://www.univ-evry.fr/epee" TargetMode="External"/><Relationship Id="rId4" Type="http://schemas.openxmlformats.org/officeDocument/2006/relationships/hyperlink" Target="http://www.univ-lemans.fr/" TargetMode="External"/><Relationship Id="rId9" Type="http://schemas.openxmlformats.org/officeDocument/2006/relationships/hyperlink" Target="http://www.u-pec.fr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This software is is mainly done at </a:t>
            </a:r>
            <a:r>
              <a:rPr lang="en-US" altLang="zh-CN" b="1" u="sng" smtClean="0">
                <a:hlinkClick r:id="rId3"/>
              </a:rPr>
              <a:t>Cepremap</a:t>
            </a:r>
            <a:r>
              <a:rPr lang="en-US" altLang="zh-CN" smtClean="0"/>
              <a:t> by a core team of researchers who devote part of their time to software development. Currently the development team of Dynare is composed of Stéphane Adjemian (</a:t>
            </a:r>
            <a:r>
              <a:rPr lang="en-US" altLang="zh-CN" b="1" u="sng" smtClean="0">
                <a:hlinkClick r:id="rId4"/>
              </a:rPr>
              <a:t>Université du Maine</a:t>
            </a:r>
            <a:r>
              <a:rPr lang="en-US" altLang="zh-CN" smtClean="0"/>
              <a:t>, </a:t>
            </a:r>
            <a:r>
              <a:rPr lang="en-US" altLang="zh-CN" b="1" u="sng" smtClean="0">
                <a:hlinkClick r:id="rId5"/>
              </a:rPr>
              <a:t>Gains</a:t>
            </a:r>
            <a:r>
              <a:rPr lang="en-US" altLang="zh-CN" smtClean="0"/>
              <a:t> and </a:t>
            </a:r>
            <a:r>
              <a:rPr lang="en-US" altLang="zh-CN" b="1" u="sng" smtClean="0">
                <a:hlinkClick r:id="rId3"/>
              </a:rPr>
              <a:t>Cepremap</a:t>
            </a:r>
            <a:r>
              <a:rPr lang="en-US" altLang="zh-CN" smtClean="0"/>
              <a:t>), </a:t>
            </a:r>
            <a:r>
              <a:rPr lang="en-US" altLang="zh-CN" b="1" u="sng" smtClean="0">
                <a:hlinkClick r:id="rId6"/>
              </a:rPr>
              <a:t>Houtan Bastani</a:t>
            </a:r>
            <a:r>
              <a:rPr lang="en-US" altLang="zh-CN" smtClean="0"/>
              <a:t> (</a:t>
            </a:r>
            <a:r>
              <a:rPr lang="en-US" altLang="zh-CN" b="1" u="sng" smtClean="0">
                <a:hlinkClick r:id="rId3"/>
              </a:rPr>
              <a:t>Cepremap</a:t>
            </a:r>
            <a:r>
              <a:rPr lang="en-US" altLang="zh-CN" smtClean="0"/>
              <a:t>),  Michel Juillard (</a:t>
            </a:r>
            <a:r>
              <a:rPr lang="en-US" altLang="zh-CN" b="1" u="sng" smtClean="0">
                <a:hlinkClick r:id="rId7"/>
              </a:rPr>
              <a:t>Banque de France</a:t>
            </a:r>
            <a:r>
              <a:rPr lang="en-US" altLang="zh-CN" smtClean="0"/>
              <a:t>), Frédéric Karamé (</a:t>
            </a:r>
            <a:r>
              <a:rPr lang="en-US" altLang="zh-CN" b="1" u="sng" smtClean="0">
                <a:hlinkClick r:id="rId4"/>
              </a:rPr>
              <a:t>Université du Maine</a:t>
            </a:r>
            <a:r>
              <a:rPr lang="en-US" altLang="zh-CN" smtClean="0"/>
              <a:t>, </a:t>
            </a:r>
            <a:r>
              <a:rPr lang="en-US" altLang="zh-CN" b="1" u="sng" smtClean="0">
                <a:hlinkClick r:id="rId5"/>
              </a:rPr>
              <a:t>Gains</a:t>
            </a:r>
            <a:r>
              <a:rPr lang="en-US" altLang="zh-CN" smtClean="0"/>
              <a:t> and </a:t>
            </a:r>
            <a:r>
              <a:rPr lang="en-US" altLang="zh-CN" b="1" u="sng" smtClean="0">
                <a:hlinkClick r:id="rId3"/>
              </a:rPr>
              <a:t>Cepremap</a:t>
            </a:r>
            <a:r>
              <a:rPr lang="en-US" altLang="zh-CN" smtClean="0"/>
              <a:t>), Junior Maih (</a:t>
            </a:r>
            <a:r>
              <a:rPr lang="en-US" altLang="zh-CN" b="1" u="sng" smtClean="0">
                <a:hlinkClick r:id="rId8"/>
              </a:rPr>
              <a:t>Norges Bank</a:t>
            </a:r>
            <a:r>
              <a:rPr lang="en-US" altLang="zh-CN" smtClean="0"/>
              <a:t>), Ferhat Mihoubi (</a:t>
            </a:r>
            <a:r>
              <a:rPr lang="en-US" altLang="zh-CN" b="1" u="sng" smtClean="0">
                <a:hlinkClick r:id="rId9"/>
              </a:rPr>
              <a:t>Université Paris-Est Créteil</a:t>
            </a:r>
            <a:r>
              <a:rPr lang="en-US" altLang="zh-CN" smtClean="0"/>
              <a:t>, </a:t>
            </a:r>
            <a:r>
              <a:rPr lang="en-US" altLang="zh-CN" b="1" u="sng" smtClean="0">
                <a:hlinkClick r:id="rId10"/>
              </a:rPr>
              <a:t>Epee</a:t>
            </a:r>
            <a:r>
              <a:rPr lang="en-US" altLang="zh-CN" smtClean="0"/>
              <a:t> and </a:t>
            </a:r>
            <a:r>
              <a:rPr lang="en-US" altLang="zh-CN" b="1" u="sng" smtClean="0">
                <a:hlinkClick r:id="rId3"/>
              </a:rPr>
              <a:t>Cepremap</a:t>
            </a:r>
            <a:r>
              <a:rPr lang="en-US" altLang="zh-CN" smtClean="0"/>
              <a:t>), George Perendia, Johannes Pfeifer (</a:t>
            </a:r>
            <a:r>
              <a:rPr lang="en-US" altLang="zh-CN" b="1" u="sng" smtClean="0">
                <a:hlinkClick r:id="rId11"/>
              </a:rPr>
              <a:t>University of Mannheim</a:t>
            </a:r>
            <a:r>
              <a:rPr lang="en-US" altLang="zh-CN" smtClean="0"/>
              <a:t>), Marco Ratto (</a:t>
            </a:r>
            <a:r>
              <a:rPr lang="en-US" altLang="zh-CN" b="1" u="sng" smtClean="0">
                <a:hlinkClick r:id="rId12" tooltip="European Commission, Joint Research Centre - JRC"/>
              </a:rPr>
              <a:t>European Commission, Joint Research Centre - JRC</a:t>
            </a:r>
            <a:r>
              <a:rPr lang="en-US" altLang="zh-CN" smtClean="0"/>
              <a:t>) and Sébastien Villemot (</a:t>
            </a:r>
            <a:r>
              <a:rPr lang="en-US" altLang="zh-CN" b="1" u="sng" smtClean="0">
                <a:hlinkClick r:id="rId13"/>
              </a:rPr>
              <a:t>OFCE – Sciences Po</a:t>
            </a:r>
            <a:r>
              <a:rPr lang="en-US" altLang="zh-CN" smtClean="0"/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A large panel of applied mathematics and computer science techniques are internally employed by Dynare: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zh-CN" smtClean="0"/>
              <a:t> path to see current path</a:t>
            </a:r>
          </a:p>
          <a:p>
            <a:pPr marL="228600" indent="-228600">
              <a:buFontTx/>
              <a:buAutoNum type="arabicPeriod"/>
            </a:pPr>
            <a:r>
              <a:rPr lang="en-US" altLang="zh-CN" smtClean="0"/>
              <a:t>Installation path will differ from case to case</a:t>
            </a:r>
          </a:p>
          <a:p>
            <a:pPr marL="228600" indent="-228600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A24C-4FFB-478F-A4C2-EE6EE276FD8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F30BF-58E2-40BC-B9ED-A865B2AA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71BE-EA97-4982-A730-C8858092D80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0E8AE-A3E4-48E9-A25F-55ECE584E5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06D50-9637-43C1-B5DF-E7CCD9DDB66B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6ED61-99CB-4E98-8C0B-7C7F6972D6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013D2-F8F6-48CB-813D-3CBB20E79969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5B9A5-CAFB-46D9-A889-4732016B7C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857B6-9B6B-4CC5-A312-9A84142F541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EDA0-8955-4EAA-997B-CAF0C744C1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46B2E-99BE-4EDD-A23D-2B401CCEC44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3F039-3A4C-453C-84C8-1FCBF1505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DBF58-48BB-4D96-890E-25F9A997CAE9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1E067-6BCD-4A36-9C4F-7BC230610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4511D-43B5-47F6-84B9-E622D80440F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9165-04CF-4D06-A480-127C7F0621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48D6-C8CB-42BA-A7B7-02190D6C5447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BC71B-33DB-404F-829F-2F48082B6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224AC-43D0-44A0-B61C-FD8FB0160C3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F3121-1DE6-488F-8321-2739E2E794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EFD4-862E-4553-B885-5A8FDE316D0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429A-4140-4DCB-9C86-321F25F3D9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2D0C8-6B12-48BD-81B6-C0BCF70162B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43269-5403-466A-8F8B-9FA48648EB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F00AD-A76F-47FB-956F-5A1C890104A3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8653-F71F-4D3A-808E-3D7623FE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87B46-EE57-4658-9633-EACA2FCE1A46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64493-A55C-4AD0-A948-A3F632ACC4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365B3-F252-4D86-9736-F6B438CF227A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DA119-8AD3-4DBD-B201-5C43C3400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789CA-6299-4190-8661-D23D9320874C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A9001-DB57-42DF-A5CC-BC8A054896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41FEB-53D0-4878-B154-C82EAA081614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25837-048A-4B82-BBD8-8BAF76A32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7A4-0B3A-4B6F-9912-EED3E449150E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9F7DB-1B7C-44B4-8E82-F909ACADED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7E387-168F-466C-B19E-14DD6F11769D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2698-7AF7-4D80-B97E-4CC737ECCF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0AC3C-E295-4CDE-AD8D-2EB3125AA209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5FFC3-00B0-4074-B7C5-3AC0A44133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311BF-4964-453F-B5C4-82D880078A9F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7EC5F-3E73-4008-9367-8D2E3E540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82621-296A-4812-9585-E69B3E2AEAD4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7FD9F-E19E-4BC6-89EE-B4BC600D4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1924D3-3516-4114-AB87-60462ED44260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88FA36-7187-454C-B779-CB0FCBCA5F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3A64CF-EC15-4A1E-89D5-1D6B1E5B8438}" type="datetimeFigureOut">
              <a:rPr lang="zh-CN" altLang="en-US"/>
              <a:pPr>
                <a:defRPr/>
              </a:pPr>
              <a:t>2015/8/22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3B0CD-D859-4887-A04F-BF83AAB83C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re.org/documentation-and-support/user-guide" TargetMode="External"/><Relationship Id="rId2" Type="http://schemas.openxmlformats.org/officeDocument/2006/relationships/hyperlink" Target="http://www.dynare.org/documentation-and-sup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ynare.org/phpBB3/" TargetMode="External"/><Relationship Id="rId5" Type="http://schemas.openxmlformats.org/officeDocument/2006/relationships/hyperlink" Target="http://www.dynare.org/documentation-and-support/forums" TargetMode="External"/><Relationship Id="rId4" Type="http://schemas.openxmlformats.org/officeDocument/2006/relationships/hyperlink" Target="http://www.dynare.org/documentation-and-support/manua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ynar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ynare.org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Chap2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初识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DYNARE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III. Dynare Configuration</a:t>
            </a:r>
            <a:endParaRPr lang="zh-CN" altLang="en-US" smtClean="0"/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800" smtClean="0">
                <a:solidFill>
                  <a:schemeClr val="hlink"/>
                </a:solidFill>
              </a:rPr>
              <a:t>Configure MATLAB for Dynare using menu entries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Run MATLAB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Click on the MATLAB "File" menu.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Click on the "Set Path" menu entry 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Click on the "Add Folder..." button. This will open a file dialog.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Select the "matlab" subdirectory of you Dynare installation. For example, if you have installed Dynare 4.2.0 in the standard location, select: c:\dynare\4.2.0\matlab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Click "Ok" to close the file dialog. </a:t>
            </a:r>
          </a:p>
          <a:p>
            <a:pPr lvl="1">
              <a:lnSpc>
                <a:spcPct val="80000"/>
              </a:lnSpc>
            </a:pPr>
            <a:r>
              <a:rPr lang="en-US" altLang="zh-CN" sz="1800" smtClean="0"/>
              <a:t>Apply the setting by clicking "Save" button.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altLang="zh-CN" sz="140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400" smtClean="0"/>
              <a:t>You will only have to do this once as MATLAB will remember the setting next time you run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VI. Running and Editing Mod file</a:t>
            </a:r>
            <a:endParaRPr lang="zh-CN" altLang="en-US" smtClean="0"/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/>
              <a:t>After correctly configure dynare in Matlab, now you can run you dynare mod file.</a:t>
            </a:r>
          </a:p>
          <a:p>
            <a:pPr>
              <a:lnSpc>
                <a:spcPct val="80000"/>
              </a:lnSpc>
            </a:pPr>
            <a:r>
              <a:rPr lang="en-US" altLang="zh-CN" sz="2800" smtClean="0"/>
              <a:t>Run Matlab</a:t>
            </a:r>
          </a:p>
          <a:p>
            <a:pPr>
              <a:lnSpc>
                <a:spcPct val="80000"/>
              </a:lnSpc>
            </a:pPr>
            <a:r>
              <a:rPr lang="en-US" altLang="zh-CN" sz="2800" smtClean="0"/>
              <a:t>Locate to the folder where your mod file resides(for example, you have a mod file named example.mod)</a:t>
            </a:r>
          </a:p>
          <a:p>
            <a:pPr>
              <a:lnSpc>
                <a:spcPct val="80000"/>
              </a:lnSpc>
            </a:pPr>
            <a:r>
              <a:rPr lang="en-US" altLang="zh-CN" sz="2800" smtClean="0"/>
              <a:t>Type the following command in the command window: 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>
                <a:solidFill>
                  <a:srgbClr val="FF0000"/>
                </a:solidFill>
              </a:rPr>
              <a:t>dynare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VI. Running and Editing Mod file</a:t>
            </a:r>
            <a:endParaRPr lang="zh-CN" altLang="en-US" smtClean="0"/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You can edit your mod file in Matlab by choosing one of the following ways: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Using command: </a:t>
            </a:r>
            <a:r>
              <a:rPr lang="en-US" altLang="zh-CN" sz="2000" smtClean="0">
                <a:solidFill>
                  <a:srgbClr val="FF0000"/>
                </a:solidFill>
              </a:rPr>
              <a:t>edit example1.mod (</a:t>
            </a:r>
            <a:r>
              <a:rPr lang="en-US" altLang="zh-CN" sz="2000" smtClean="0"/>
              <a:t>locate to the folder first where mod file lies</a:t>
            </a:r>
            <a:r>
              <a:rPr lang="en-US" altLang="zh-CN" sz="200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By double-clicking one the mod file in ‘current folder’ window; 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Both way will open editor window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There is one problem: there will be no matlab features such as  auto-completion, syntax color etc  available during your editing mod file.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17600" indent="-1117600"/>
            <a:r>
              <a:rPr lang="en-US" altLang="zh-CN" sz="4000" smtClean="0"/>
              <a:t>V. Dynare</a:t>
            </a:r>
            <a:r>
              <a:rPr lang="zh-CN" altLang="en-US" sz="4000" smtClean="0"/>
              <a:t> </a:t>
            </a:r>
            <a:r>
              <a:rPr lang="en-US" altLang="zh-CN" sz="4000" smtClean="0"/>
              <a:t>Version and Version Switch</a:t>
            </a:r>
            <a:endParaRPr lang="zh-CN" altLang="en-US" sz="4000" smtClean="0"/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/>
              <a:t>Dynare evolves over time and will have different versions.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Installation of new version will not overwrite the old version. New version will be install into different folder named by the version number. </a:t>
            </a:r>
          </a:p>
          <a:p>
            <a:pPr>
              <a:lnSpc>
                <a:spcPct val="90000"/>
              </a:lnSpc>
            </a:pPr>
            <a:r>
              <a:rPr lang="en-US" altLang="zh-CN" sz="2800" smtClean="0"/>
              <a:t>For example: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/>
              <a:t> </a:t>
            </a:r>
            <a:r>
              <a:rPr lang="en-US" altLang="zh-CN" sz="2400" smtClean="0"/>
              <a:t>c:\dynare\4.2.0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 c:\dynare\4.4.1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17600" indent="-1117600"/>
            <a:r>
              <a:rPr lang="en-US" altLang="zh-CN" sz="4000" smtClean="0"/>
              <a:t>V. Dynare</a:t>
            </a:r>
            <a:r>
              <a:rPr lang="zh-CN" altLang="en-US" sz="4000" smtClean="0"/>
              <a:t> </a:t>
            </a:r>
            <a:r>
              <a:rPr lang="en-US" altLang="zh-CN" sz="4000" smtClean="0"/>
              <a:t>Version and Version Switch</a:t>
            </a:r>
            <a:endParaRPr lang="zh-CN" altLang="en-US" sz="4000" smtClean="0"/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smtClean="0"/>
              <a:t>You can freely switch between different versions of Dynare when run your mod file.</a:t>
            </a:r>
          </a:p>
          <a:p>
            <a:r>
              <a:rPr lang="en-US" altLang="zh-CN" sz="2800" smtClean="0"/>
              <a:t>Using </a:t>
            </a:r>
            <a:r>
              <a:rPr lang="en-US" altLang="zh-CN" sz="2800" smtClean="0">
                <a:solidFill>
                  <a:srgbClr val="FF0000"/>
                </a:solidFill>
              </a:rPr>
              <a:t>addpath</a:t>
            </a:r>
            <a:r>
              <a:rPr lang="en-US" altLang="zh-CN" sz="2800" smtClean="0"/>
              <a:t> command before you run your mod file.  </a:t>
            </a:r>
          </a:p>
          <a:p>
            <a:r>
              <a:rPr lang="en-US" altLang="zh-CN" sz="2800" smtClean="0"/>
              <a:t>For example:</a:t>
            </a:r>
          </a:p>
          <a:p>
            <a:pPr lvl="1"/>
            <a:r>
              <a:rPr lang="en-US" altLang="zh-CN" sz="1800" smtClean="0"/>
              <a:t> </a:t>
            </a:r>
            <a:r>
              <a:rPr lang="en-US" altLang="zh-CN" sz="2400" smtClean="0"/>
              <a:t>c:\dynare\4.2.0</a:t>
            </a:r>
          </a:p>
          <a:p>
            <a:pPr lvl="1"/>
            <a:r>
              <a:rPr lang="en-US" altLang="zh-CN" sz="2400" smtClean="0"/>
              <a:t> c:\dynare\4.4.1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1117600" indent="-1117600"/>
            <a:r>
              <a:rPr lang="en-US" altLang="zh-CN" sz="4000" smtClean="0"/>
              <a:t>V. Dynare</a:t>
            </a:r>
            <a:r>
              <a:rPr lang="zh-CN" altLang="en-US" sz="4000" smtClean="0"/>
              <a:t> </a:t>
            </a:r>
            <a:r>
              <a:rPr lang="en-US" altLang="zh-CN" sz="4000" smtClean="0"/>
              <a:t>Version and Version Switch</a:t>
            </a:r>
            <a:endParaRPr lang="zh-CN" altLang="en-US" sz="4000" smtClean="0"/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/>
              <a:t>There two ways to use </a:t>
            </a:r>
            <a:r>
              <a:rPr lang="en-US" altLang="zh-CN" smtClean="0">
                <a:solidFill>
                  <a:srgbClr val="FF0000"/>
                </a:solidFill>
              </a:rPr>
              <a:t>addpath </a:t>
            </a:r>
            <a:r>
              <a:rPr lang="en-US" altLang="zh-CN" smtClean="0"/>
              <a:t>command</a:t>
            </a:r>
            <a:r>
              <a:rPr lang="en-US" altLang="zh-CN" smtClean="0">
                <a:solidFill>
                  <a:srgbClr val="FF0000"/>
                </a:solidFill>
              </a:rPr>
              <a:t>. </a:t>
            </a:r>
            <a:endParaRPr lang="en-US" altLang="zh-CN" smtClean="0"/>
          </a:p>
          <a:p>
            <a:r>
              <a:rPr lang="en-US" altLang="zh-CN" smtClean="0"/>
              <a:t>Using </a:t>
            </a:r>
            <a:r>
              <a:rPr lang="en-US" altLang="zh-CN" smtClean="0">
                <a:solidFill>
                  <a:srgbClr val="FF0000"/>
                </a:solidFill>
              </a:rPr>
              <a:t>addpath</a:t>
            </a:r>
            <a:r>
              <a:rPr lang="en-US" altLang="zh-CN" smtClean="0"/>
              <a:t> in command window, then run your mod file using dynare command.  </a:t>
            </a:r>
          </a:p>
          <a:p>
            <a:r>
              <a:rPr lang="en-US" altLang="zh-CN" smtClean="0"/>
              <a:t>Using </a:t>
            </a:r>
            <a:r>
              <a:rPr lang="en-US" altLang="zh-CN" smtClean="0">
                <a:solidFill>
                  <a:srgbClr val="FF0000"/>
                </a:solidFill>
              </a:rPr>
              <a:t>addpath</a:t>
            </a:r>
            <a:r>
              <a:rPr lang="en-US" altLang="zh-CN" smtClean="0"/>
              <a:t> in your matlab script where you invoke your mod file.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VI. Where to get the help</a:t>
            </a:r>
            <a:endParaRPr lang="zh-CN" altLang="en-US" smtClean="0"/>
          </a:p>
        </p:txBody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smtClean="0"/>
              <a:t>The Official webpage: </a:t>
            </a:r>
            <a:r>
              <a:rPr lang="en-US" altLang="zh-CN" sz="2400" smtClean="0">
                <a:hlinkClick r:id="rId2"/>
              </a:rPr>
              <a:t>http://www.dynare.org/documentation-and-support</a:t>
            </a:r>
            <a:r>
              <a:rPr lang="en-US" altLang="zh-CN" sz="2400" smtClean="0"/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400" b="1" u="sng" smtClean="0">
                <a:hlinkClick r:id="rId3"/>
              </a:rPr>
              <a:t>User Guide</a:t>
            </a:r>
            <a:r>
              <a:rPr lang="en-US" altLang="zh-CN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An in-depth introduction to Dynare, by Tommaso Mancini Griffoli </a:t>
            </a:r>
          </a:p>
          <a:p>
            <a:pPr>
              <a:lnSpc>
                <a:spcPct val="80000"/>
              </a:lnSpc>
            </a:pPr>
            <a:r>
              <a:rPr lang="en-US" altLang="zh-CN" sz="2400" b="1" u="sng" smtClean="0">
                <a:hlinkClick r:id="rId4"/>
              </a:rPr>
              <a:t>Manual</a:t>
            </a:r>
            <a:r>
              <a:rPr lang="en-US" altLang="zh-CN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Dynare reference manual: a comprehensive list of all Dynare commands and options </a:t>
            </a:r>
          </a:p>
          <a:p>
            <a:pPr>
              <a:lnSpc>
                <a:spcPct val="80000"/>
              </a:lnSpc>
            </a:pPr>
            <a:r>
              <a:rPr lang="en-US" altLang="zh-CN" sz="2400" b="1" u="sng" smtClean="0">
                <a:hlinkClick r:id="rId5"/>
              </a:rPr>
              <a:t>Forums</a:t>
            </a:r>
            <a:r>
              <a:rPr lang="en-US" altLang="zh-CN" sz="2400" b="1" u="sng" smtClean="0"/>
              <a:t>: </a:t>
            </a:r>
            <a:r>
              <a:rPr lang="en-US" altLang="zh-CN" sz="2400" smtClean="0"/>
              <a:t>   </a:t>
            </a:r>
            <a:r>
              <a:rPr lang="en-US" altLang="zh-CN" sz="2400" smtClean="0">
                <a:hlinkClick r:id="rId6"/>
              </a:rPr>
              <a:t>http://www.dynare.org/phpBB3/</a:t>
            </a:r>
            <a:r>
              <a:rPr lang="en-US" altLang="zh-CN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/>
              <a:t>The place where you can ask questions and get feedback from Dynare developers and users </a:t>
            </a:r>
          </a:p>
          <a:p>
            <a:pPr>
              <a:lnSpc>
                <a:spcPct val="80000"/>
              </a:lnSpc>
            </a:pPr>
            <a:endParaRPr lang="en-US" altLang="zh-CN" sz="2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ctrTitle"/>
          </p:nvPr>
        </p:nvSpPr>
        <p:spPr>
          <a:xfrm>
            <a:off x="684213" y="1563688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sp>
        <p:nvSpPr>
          <p:cNvPr id="4608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pPr marL="812800" indent="-812800" eaLnBrk="1" hangingPunct="1">
              <a:buFont typeface="Arial" charset="0"/>
              <a:buAutoNum type="romanUcPeriod"/>
            </a:pPr>
            <a:r>
              <a:rPr lang="en-US" altLang="zh-CN" smtClean="0"/>
              <a:t>Dynare Introduction</a:t>
            </a:r>
          </a:p>
          <a:p>
            <a:pPr marL="812800" indent="-812800" eaLnBrk="1" hangingPunct="1">
              <a:buFont typeface="Arial" charset="0"/>
              <a:buAutoNum type="romanUcPeriod"/>
            </a:pPr>
            <a:r>
              <a:rPr lang="en-US" altLang="zh-CN" smtClean="0"/>
              <a:t>Dynare Installation</a:t>
            </a:r>
          </a:p>
          <a:p>
            <a:pPr marL="812800" indent="-812800" eaLnBrk="1" hangingPunct="1">
              <a:buFont typeface="Arial" charset="0"/>
              <a:buAutoNum type="romanUcPeriod"/>
            </a:pPr>
            <a:r>
              <a:rPr lang="en-US" altLang="zh-CN" smtClean="0"/>
              <a:t>Dynare Configuration</a:t>
            </a:r>
          </a:p>
          <a:p>
            <a:pPr marL="812800" indent="-812800" eaLnBrk="1" hangingPunct="1">
              <a:buFont typeface="Arial" charset="0"/>
              <a:buAutoNum type="romanUcPeriod"/>
            </a:pPr>
            <a:r>
              <a:rPr lang="en-US" altLang="zh-CN" smtClean="0"/>
              <a:t>Running and Editing Mod file</a:t>
            </a:r>
          </a:p>
          <a:p>
            <a:pPr marL="812800" indent="-812800" eaLnBrk="1" hangingPunct="1">
              <a:buFont typeface="Arial" charset="0"/>
              <a:buAutoNum type="romanUcPeriod"/>
            </a:pPr>
            <a:r>
              <a:rPr lang="en-US" altLang="zh-CN" smtClean="0"/>
              <a:t>Dynare</a:t>
            </a:r>
            <a:r>
              <a:rPr lang="zh-CN" altLang="en-US" smtClean="0"/>
              <a:t> </a:t>
            </a:r>
            <a:r>
              <a:rPr lang="en-US" altLang="zh-CN" smtClean="0"/>
              <a:t>Version and Version Switch</a:t>
            </a:r>
          </a:p>
          <a:p>
            <a:pPr marL="812800" indent="-812800" eaLnBrk="1" hangingPunct="1">
              <a:buFont typeface="Arial" charset="0"/>
              <a:buAutoNum type="romanUcPeriod"/>
            </a:pPr>
            <a:r>
              <a:rPr lang="en-US" altLang="zh-CN" smtClean="0"/>
              <a:t>Where to get the help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/>
              <a:t>I. Dynare Introduction</a:t>
            </a:r>
            <a:endParaRPr lang="zh-CN" altLang="en-US" smtClean="0"/>
          </a:p>
        </p:txBody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800" smtClean="0"/>
              <a:t>Dynare is a software platform for handling a wide class of economic models, in particular DSGE and OLG models. </a:t>
            </a:r>
            <a:r>
              <a:rPr lang="en-US" altLang="zh-CN" sz="2800" smtClean="0">
                <a:hlinkClick r:id="rId2"/>
              </a:rPr>
              <a:t>http://www.dynare.org</a:t>
            </a:r>
            <a:endParaRPr lang="en-US" altLang="zh-CN" sz="2800" smtClean="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zh-CN" sz="2800" smtClean="0">
                <a:solidFill>
                  <a:schemeClr val="hlink"/>
                </a:solidFill>
              </a:rPr>
              <a:t>Three kinds models can be dealt</a:t>
            </a:r>
            <a:r>
              <a:rPr lang="en-US" altLang="zh-CN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z="2400" smtClean="0"/>
              <a:t>Rational Expectation Models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z="2400" smtClean="0"/>
              <a:t>Models whose agents perfectly anticipate future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z="2400" smtClean="0"/>
              <a:t>Models whose agents form expectation through a learning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468313" y="195263"/>
            <a:ext cx="8229600" cy="857250"/>
          </a:xfrm>
        </p:spPr>
        <p:txBody>
          <a:bodyPr/>
          <a:lstStyle/>
          <a:p>
            <a:r>
              <a:rPr lang="en-US" altLang="zh-CN" smtClean="0"/>
              <a:t>I. Dynare Introduction</a:t>
            </a:r>
            <a:endParaRPr lang="zh-CN" altLang="en-US" smtClean="0"/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>
          <a:xfrm>
            <a:off x="468313" y="1203325"/>
            <a:ext cx="8229600" cy="3394075"/>
          </a:xfrm>
        </p:spPr>
        <p:txBody>
          <a:bodyPr/>
          <a:lstStyle/>
          <a:p>
            <a:pPr marL="609600" indent="-609600" eaLnBrk="1" hangingPunct="1">
              <a:buFont typeface="Arial" charset="0"/>
              <a:buAutoNum type="arabicPeriod" startAt="3"/>
            </a:pPr>
            <a:r>
              <a:rPr lang="en-US" altLang="zh-CN" smtClean="0">
                <a:solidFill>
                  <a:schemeClr val="hlink"/>
                </a:solidFill>
              </a:rPr>
              <a:t>It runs on Matlab or Octave.</a:t>
            </a:r>
            <a:r>
              <a:rPr lang="en-US" altLang="zh-CN" smtClean="0"/>
              <a:t> </a:t>
            </a:r>
            <a:r>
              <a:rPr lang="en-US" altLang="zh-CN" sz="2800" smtClean="0"/>
              <a:t>Essentially, Dynare is a package of m files. But it has different syntax with Matlab.</a:t>
            </a:r>
          </a:p>
          <a:p>
            <a:pPr marL="990600" lvl="1" indent="-533400" eaLnBrk="1" hangingPunct="1">
              <a:buFont typeface="Arial" charset="0"/>
              <a:buChar char="•"/>
            </a:pPr>
            <a:r>
              <a:rPr lang="en-US" altLang="zh-CN" sz="2400" smtClean="0"/>
              <a:t>Estimation based on dataset;</a:t>
            </a:r>
          </a:p>
          <a:p>
            <a:pPr marL="990600" lvl="1" indent="-533400" eaLnBrk="1" hangingPunct="1">
              <a:buFont typeface="Arial" charset="0"/>
              <a:buChar char="•"/>
            </a:pPr>
            <a:r>
              <a:rPr lang="en-US" altLang="zh-CN" sz="2400" smtClean="0"/>
              <a:t>Simulation based on calibration and estimation;</a:t>
            </a:r>
          </a:p>
          <a:p>
            <a:pPr marL="990600" lvl="1" indent="-533400" eaLnBrk="1" hangingPunct="1">
              <a:buFont typeface="Arial" charset="0"/>
              <a:buChar char="•"/>
            </a:pPr>
            <a:r>
              <a:rPr lang="en-US" altLang="zh-CN" sz="2400" smtClean="0"/>
              <a:t>Numerical and graphical output</a:t>
            </a:r>
          </a:p>
          <a:p>
            <a:pPr marL="609600" indent="-609600" eaLnBrk="1" hangingPunct="1">
              <a:buFont typeface="Arial" charset="0"/>
              <a:buAutoNum type="arabicPeriod" startAt="3"/>
            </a:pPr>
            <a:r>
              <a:rPr lang="en-US" altLang="zh-CN" smtClean="0">
                <a:solidFill>
                  <a:schemeClr val="hlink"/>
                </a:solidFill>
              </a:rPr>
              <a:t>It is free to USE</a:t>
            </a:r>
            <a:r>
              <a:rPr lang="en-US" altLang="zh-CN" smtClean="0"/>
              <a:t>.</a:t>
            </a:r>
          </a:p>
          <a:p>
            <a:pPr marL="609600" indent="-609600"/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I. Dynare Introduction</a:t>
            </a:r>
            <a:endParaRPr lang="zh-CN" altLang="en-US" smtClean="0"/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 typeface="Arial" charset="0"/>
              <a:buAutoNum type="arabicPeriod" startAt="5"/>
            </a:pPr>
            <a:r>
              <a:rPr lang="en-US" altLang="zh-CN" sz="2800" smtClean="0">
                <a:solidFill>
                  <a:schemeClr val="hlink"/>
                </a:solidFill>
              </a:rPr>
              <a:t>What behinds Dynare?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smtClean="0"/>
              <a:t>multivariate nonlinear solving and optimization,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smtClean="0"/>
              <a:t>matrix factorizations,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smtClean="0"/>
              <a:t> local functional approximation,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smtClean="0"/>
              <a:t>Kalman filters and smoothers,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smtClean="0"/>
              <a:t>MCMC techniques for Bayesian estimation,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smtClean="0"/>
              <a:t> graph algorithms,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zh-CN" sz="2400" smtClean="0"/>
              <a:t>optimal control,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I. Dynare Introduction</a:t>
            </a:r>
            <a:endParaRPr lang="zh-CN" altLang="en-US" smtClean="0"/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 startAt="6"/>
            </a:pPr>
            <a:r>
              <a:rPr lang="en-US" altLang="zh-CN" smtClean="0">
                <a:solidFill>
                  <a:schemeClr val="hlink"/>
                </a:solidFill>
              </a:rPr>
              <a:t>Who is using Dynare?</a:t>
            </a:r>
          </a:p>
          <a:p>
            <a:pPr marL="990600" lvl="1" indent="-533400">
              <a:buFont typeface="Arial" charset="0"/>
              <a:buChar char="•"/>
            </a:pPr>
            <a:r>
              <a:rPr lang="en-US" altLang="zh-CN" smtClean="0"/>
              <a:t>Central banks</a:t>
            </a:r>
          </a:p>
          <a:p>
            <a:pPr marL="990600" lvl="1" indent="-533400">
              <a:buFont typeface="Arial" charset="0"/>
              <a:buChar char="•"/>
            </a:pPr>
            <a:r>
              <a:rPr lang="en-US" altLang="zh-CN" smtClean="0"/>
              <a:t>ministries of economy and finance</a:t>
            </a:r>
          </a:p>
          <a:p>
            <a:pPr marL="990600" lvl="1" indent="-533400">
              <a:buFont typeface="Arial" charset="0"/>
              <a:buChar char="•"/>
            </a:pPr>
            <a:r>
              <a:rPr lang="en-US" altLang="zh-CN" smtClean="0"/>
              <a:t>International organizations, such as IMF, etc </a:t>
            </a:r>
          </a:p>
          <a:p>
            <a:pPr marL="990600" lvl="1" indent="-533400">
              <a:buFont typeface="Arial" charset="0"/>
              <a:buChar char="•"/>
            </a:pPr>
            <a:r>
              <a:rPr lang="en-US" altLang="zh-CN" smtClean="0"/>
              <a:t>Research institutions, like universities, etc.</a:t>
            </a:r>
            <a:r>
              <a:rPr lang="en-US" altLang="zh-CN" smtClean="0">
                <a:solidFill>
                  <a:schemeClr val="hlink"/>
                </a:solidFill>
              </a:rPr>
              <a:t> </a:t>
            </a:r>
          </a:p>
          <a:p>
            <a:pPr marL="990600" lvl="1" indent="-533400">
              <a:buFont typeface="Arial" charset="0"/>
              <a:buAutoNum type="arabicPeriod"/>
            </a:pPr>
            <a:endParaRPr lang="en-US" altLang="zh-CN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I. Dynare Main Features</a:t>
            </a:r>
            <a:endParaRPr lang="zh-CN" altLang="en-US" smtClean="0"/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Arial" charset="0"/>
              <a:buAutoNum type="arabicPeriod"/>
            </a:pPr>
            <a:r>
              <a:rPr lang="en-US" altLang="zh-CN" sz="2200" smtClean="0"/>
              <a:t>computes the solution of deterministic models (arbitrary accuracy)</a:t>
            </a:r>
          </a:p>
          <a:p>
            <a:pPr marL="381000" indent="-381000">
              <a:lnSpc>
                <a:spcPct val="80000"/>
              </a:lnSpc>
              <a:buFont typeface="Arial" charset="0"/>
              <a:buAutoNum type="arabicPeriod"/>
            </a:pPr>
            <a:r>
              <a:rPr lang="en-US" altLang="zh-CN" sz="2200" smtClean="0"/>
              <a:t>computes rst and second order approximation to solution of stochastic models</a:t>
            </a:r>
          </a:p>
          <a:p>
            <a:pPr marL="381000" indent="-381000">
              <a:lnSpc>
                <a:spcPct val="80000"/>
              </a:lnSpc>
              <a:buFont typeface="Arial" charset="0"/>
              <a:buAutoNum type="arabicPeriod"/>
            </a:pPr>
            <a:r>
              <a:rPr lang="en-US" altLang="zh-CN" sz="2200" smtClean="0"/>
              <a:t>estimates (maximum likelihood or Bayesian approach) parameters of DSGE models</a:t>
            </a:r>
          </a:p>
          <a:p>
            <a:pPr marL="381000" indent="-381000">
              <a:lnSpc>
                <a:spcPct val="80000"/>
              </a:lnSpc>
              <a:buFont typeface="Arial" charset="0"/>
              <a:buAutoNum type="arabicPeriod"/>
            </a:pPr>
            <a:r>
              <a:rPr lang="en-US" altLang="zh-CN" sz="2200" smtClean="0"/>
              <a:t>computes optimal policy</a:t>
            </a:r>
          </a:p>
          <a:p>
            <a:pPr marL="381000" indent="-381000">
              <a:lnSpc>
                <a:spcPct val="80000"/>
              </a:lnSpc>
              <a:buFont typeface="Arial" charset="0"/>
              <a:buAutoNum type="arabicPeriod"/>
            </a:pPr>
            <a:r>
              <a:rPr lang="en-US" altLang="zh-CN" sz="2200" smtClean="0"/>
              <a:t>performs global sensitivity analysis of a model (thanks to Marco Ratto's tools)</a:t>
            </a:r>
          </a:p>
          <a:p>
            <a:pPr marL="381000" indent="-381000">
              <a:lnSpc>
                <a:spcPct val="80000"/>
              </a:lnSpc>
              <a:buFont typeface="Arial" charset="0"/>
              <a:buAutoNum type="arabicPeriod"/>
            </a:pPr>
            <a:r>
              <a:rPr lang="en-US" altLang="zh-CN" sz="2200" smtClean="0"/>
              <a:t>estimates Markov-Switching SBVAR (thanks to Dan Wagonner and Tao Zha)</a:t>
            </a:r>
            <a:endParaRPr lang="zh-CN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II. Dynare Installation</a:t>
            </a:r>
            <a:endParaRPr lang="zh-CN" altLang="en-US" smtClean="0"/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Using Dynare with MATLAB on Windows</a:t>
            </a:r>
            <a:r>
              <a:rPr lang="en-US" altLang="zh-CN" sz="1800" smtClean="0">
                <a:solidFill>
                  <a:schemeClr val="hlink"/>
                </a:solidFill>
              </a:rPr>
              <a:t/>
            </a:r>
            <a:br>
              <a:rPr lang="en-US" altLang="zh-CN" sz="1800" smtClean="0">
                <a:solidFill>
                  <a:schemeClr val="hlink"/>
                </a:solidFill>
              </a:rPr>
            </a:br>
            <a:endParaRPr lang="en-US" altLang="zh-CN" sz="1800" smtClean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Make sure that MATLAB is installed and can work properly.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Download the latest Dynare Windows installer at </a:t>
            </a:r>
            <a:r>
              <a:rPr lang="en-US" altLang="zh-CN" sz="2400" smtClean="0">
                <a:hlinkClick r:id="rId2"/>
              </a:rPr>
              <a:t>http://www.dynare.org/download</a:t>
            </a:r>
            <a:r>
              <a:rPr lang="en-US" altLang="zh-CN" sz="240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Double-click on the Dynare installer and follow the instructions.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/>
            </a:r>
            <a:br>
              <a:rPr lang="en-US" altLang="zh-CN" sz="2400" smtClean="0"/>
            </a:b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III. Dynare Configuration</a:t>
            </a:r>
            <a:endParaRPr lang="zh-CN" altLang="en-US" smtClean="0"/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mtClean="0">
                <a:solidFill>
                  <a:schemeClr val="hlink"/>
                </a:solidFill>
              </a:rPr>
              <a:t>Configure MATLAB for Dynare using Command Windows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Run MATLAB by locating it in the Windows start menu and by clicking on its icon.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Type the following command in the command window: </a:t>
            </a:r>
            <a:r>
              <a:rPr lang="en-US" altLang="zh-CN" smtClean="0">
                <a:solidFill>
                  <a:srgbClr val="FF0000"/>
                </a:solidFill>
              </a:rPr>
              <a:t>addpath c:\dynare\</a:t>
            </a:r>
            <a:r>
              <a:rPr lang="en-US" altLang="zh-CN" b="1" smtClean="0">
                <a:solidFill>
                  <a:srgbClr val="FF0000"/>
                </a:solidFill>
              </a:rPr>
              <a:t>4.2.0</a:t>
            </a:r>
            <a:r>
              <a:rPr lang="en-US" altLang="zh-CN" smtClean="0">
                <a:solidFill>
                  <a:srgbClr val="FF0000"/>
                </a:solidFill>
              </a:rPr>
              <a:t>\matlab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You have to do this every time you start MATLAB, as MATLAB will not remember the setting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823</Words>
  <Application>Microsoft Office PowerPoint</Application>
  <PresentationFormat>全屏显示(16:9)</PresentationFormat>
  <Paragraphs>105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宋体</vt:lpstr>
      <vt:lpstr>Calibri</vt:lpstr>
      <vt:lpstr>微软雅黑</vt:lpstr>
      <vt:lpstr>Office 主题</vt:lpstr>
      <vt:lpstr>1_Office 主题</vt:lpstr>
      <vt:lpstr>Chap2 初识 DYNARE</vt:lpstr>
      <vt:lpstr>Outline</vt:lpstr>
      <vt:lpstr>I. Dynare Introduction</vt:lpstr>
      <vt:lpstr>I. Dynare Introduction</vt:lpstr>
      <vt:lpstr>I. Dynare Introduction</vt:lpstr>
      <vt:lpstr>I. Dynare Introduction</vt:lpstr>
      <vt:lpstr>I. Dynare Main Features</vt:lpstr>
      <vt:lpstr>II. Dynare Installation</vt:lpstr>
      <vt:lpstr>III. Dynare Configuration</vt:lpstr>
      <vt:lpstr>III. Dynare Configuration</vt:lpstr>
      <vt:lpstr>VI. Running and Editing Mod file</vt:lpstr>
      <vt:lpstr>VI. Running and Editing Mod file</vt:lpstr>
      <vt:lpstr>V. Dynare Version and Version Switch</vt:lpstr>
      <vt:lpstr>V. Dynare Version and Version Switch</vt:lpstr>
      <vt:lpstr>V. Dynare Version and Version Switch</vt:lpstr>
      <vt:lpstr>VI. Where to get the help</vt:lpstr>
      <vt:lpstr>Thanks！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</dc:title>
  <dc:creator>Administrator</dc:creator>
  <cp:lastModifiedBy>admin</cp:lastModifiedBy>
  <cp:revision>22</cp:revision>
  <dcterms:created xsi:type="dcterms:W3CDTF">2013-02-13T01:22:46Z</dcterms:created>
  <dcterms:modified xsi:type="dcterms:W3CDTF">2015-08-22T08:35:23Z</dcterms:modified>
</cp:coreProperties>
</file>