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0"/>
  </p:notesMasterIdLst>
  <p:sldIdLst>
    <p:sldId id="256" r:id="rId3"/>
    <p:sldId id="261" r:id="rId4"/>
    <p:sldId id="269" r:id="rId5"/>
    <p:sldId id="268" r:id="rId6"/>
    <p:sldId id="267" r:id="rId7"/>
    <p:sldId id="271" r:id="rId8"/>
    <p:sldId id="273" r:id="rId9"/>
    <p:sldId id="274" r:id="rId10"/>
    <p:sldId id="272" r:id="rId11"/>
    <p:sldId id="275" r:id="rId12"/>
    <p:sldId id="270" r:id="rId13"/>
    <p:sldId id="279" r:id="rId14"/>
    <p:sldId id="276" r:id="rId15"/>
    <p:sldId id="277" r:id="rId16"/>
    <p:sldId id="278" r:id="rId17"/>
    <p:sldId id="266" r:id="rId18"/>
    <p:sldId id="260" r:id="rId19"/>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739" autoAdjust="0"/>
  </p:normalViewPr>
  <p:slideViewPr>
    <p:cSldViewPr>
      <p:cViewPr varScale="1">
        <p:scale>
          <a:sx n="94" d="100"/>
          <a:sy n="94" d="100"/>
        </p:scale>
        <p:origin x="-468" y="-10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965B1F91-43DC-49CF-9D34-9A6D34DBB449}" type="datetimeFigureOut">
              <a:rPr lang="zh-CN" altLang="en-US"/>
              <a:pPr>
                <a:defRPr/>
              </a:pPr>
              <a:t>2015/8/25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7A32B281-8BAD-4DD2-891D-58FE96411B7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headEnd/>
            <a:tailEnd/>
          </a:ln>
        </p:spPr>
      </p:sp>
      <p:sp>
        <p:nvSpPr>
          <p:cNvPr id="2765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765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4ACA0C-5FF1-4165-8130-37F02A867169}" type="slidenum">
              <a:rPr lang="zh-CN" altLang="en-US"/>
              <a:pPr fontAlgn="base">
                <a:spcBef>
                  <a:spcPct val="0"/>
                </a:spcBef>
                <a:spcAft>
                  <a:spcPct val="0"/>
                </a:spcAft>
                <a:defRPr/>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noFill/>
          <a:ln>
            <a:solidFill>
              <a:srgbClr val="000000"/>
            </a:solidFill>
            <a:miter lim="800000"/>
            <a:headEnd/>
            <a:tailEnd/>
          </a:ln>
        </p:spPr>
      </p:sp>
      <p:sp>
        <p:nvSpPr>
          <p:cNvPr id="2969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969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55F7E70-C0D5-497F-8AC0-4A706DCDD4FE}" type="slidenum">
              <a:rPr lang="zh-CN" altLang="en-US"/>
              <a:pPr fontAlgn="base">
                <a:spcBef>
                  <a:spcPct val="0"/>
                </a:spcBef>
                <a:spcAft>
                  <a:spcPct val="0"/>
                </a:spcAft>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TextEdit="1"/>
          </p:cNvSpPr>
          <p:nvPr>
            <p:ph type="sldImg"/>
          </p:nvPr>
        </p:nvSpPr>
        <p:spPr bwMode="auto">
          <a:noFill/>
          <a:ln>
            <a:solidFill>
              <a:srgbClr val="000000"/>
            </a:solidFill>
            <a:miter lim="800000"/>
            <a:headEnd/>
            <a:tailEnd/>
          </a:ln>
        </p:spPr>
      </p:sp>
      <p:sp>
        <p:nvSpPr>
          <p:cNvPr id="39938" name="Rectangle 3"/>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PRIOR_3RD_PARAMETER</a:t>
            </a:r>
          </a:p>
          <a:p>
            <a:r>
              <a:rPr lang="en-US" altLang="zh-CN" smtClean="0"/>
              <a:t>A third parameter of the prior used for generalized beta distribution, generalized</a:t>
            </a:r>
          </a:p>
          <a:p>
            <a:r>
              <a:rPr lang="en-US" altLang="zh-CN" smtClean="0"/>
              <a:t>gamma and for the uniform distribution. Default: 0</a:t>
            </a:r>
          </a:p>
          <a:p>
            <a:r>
              <a:rPr lang="en-US" altLang="zh-CN" smtClean="0"/>
              <a:t>PRIOR_4TH_PARAMETER</a:t>
            </a:r>
          </a:p>
          <a:p>
            <a:r>
              <a:rPr lang="en-US" altLang="zh-CN" smtClean="0"/>
              <a:t>A fourth parameter of the prior used for generalized beta distribution and for the</a:t>
            </a:r>
          </a:p>
          <a:p>
            <a:r>
              <a:rPr lang="en-US" altLang="zh-CN" smtClean="0"/>
              <a:t>uniform distribution. Default: 1</a:t>
            </a:r>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TextEdit="1"/>
          </p:cNvSpPr>
          <p:nvPr>
            <p:ph type="sldImg"/>
          </p:nvPr>
        </p:nvSpPr>
        <p:spPr bwMode="auto">
          <a:noFill/>
          <a:ln>
            <a:solidFill>
              <a:srgbClr val="000000"/>
            </a:solidFill>
            <a:miter lim="800000"/>
            <a:headEnd/>
            <a:tailEnd/>
          </a:ln>
        </p:spPr>
      </p:sp>
      <p:sp>
        <p:nvSpPr>
          <p:cNvPr id="45058" name="Rectangle 3"/>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This is example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TextEdit="1"/>
          </p:cNvSpPr>
          <p:nvPr>
            <p:ph type="sldImg"/>
          </p:nvPr>
        </p:nvSpPr>
        <p:spPr bwMode="auto">
          <a:noFill/>
          <a:ln>
            <a:solidFill>
              <a:srgbClr val="000000"/>
            </a:solidFill>
            <a:miter lim="800000"/>
            <a:headEnd/>
            <a:tailEnd/>
          </a:ln>
        </p:spPr>
      </p:sp>
      <p:sp>
        <p:nvSpPr>
          <p:cNvPr id="49154" name="Rectangle 3"/>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离的不能太远，太远说明</a:t>
            </a:r>
            <a:r>
              <a:rPr lang="en-US" altLang="zh-CN" smtClean="0"/>
              <a:t>prior</a:t>
            </a:r>
            <a:r>
              <a:rPr lang="zh-CN" altLang="en-US" smtClean="0"/>
              <a:t>假设的太离谱；也不能太近，否则说明数据没有起作用；</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p:cNvSpPr>
            <a:spLocks noGrp="1" noRot="1" noChangeAspect="1"/>
          </p:cNvSpPr>
          <p:nvPr>
            <p:ph type="sldImg"/>
          </p:nvPr>
        </p:nvSpPr>
        <p:spPr bwMode="auto">
          <a:noFill/>
          <a:ln>
            <a:solidFill>
              <a:srgbClr val="000000"/>
            </a:solidFill>
            <a:miter lim="800000"/>
            <a:headEnd/>
            <a:tailEnd/>
          </a:ln>
        </p:spPr>
      </p:sp>
      <p:sp>
        <p:nvSpPr>
          <p:cNvPr id="5222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98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A21469E-52A6-49F6-8372-CEA85C33F636}" type="slidenum">
              <a:rPr lang="zh-CN" altLang="en-US"/>
              <a:pPr fontAlgn="base">
                <a:spcBef>
                  <a:spcPct val="0"/>
                </a:spcBef>
                <a:spcAft>
                  <a:spcPct val="0"/>
                </a:spcAft>
                <a:defRPr/>
              </a:pPr>
              <a:t>16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p:cNvSpPr>
            <a:spLocks noGrp="1" noRot="1" noChangeAspect="1"/>
          </p:cNvSpPr>
          <p:nvPr>
            <p:ph type="sldImg"/>
          </p:nvPr>
        </p:nvSpPr>
        <p:spPr bwMode="auto">
          <a:noFill/>
          <a:ln>
            <a:solidFill>
              <a:srgbClr val="000000"/>
            </a:solidFill>
            <a:miter lim="800000"/>
            <a:headEnd/>
            <a:tailEnd/>
          </a:ln>
        </p:spPr>
      </p:sp>
      <p:sp>
        <p:nvSpPr>
          <p:cNvPr id="5427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403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BD782CD-5EB5-42D9-9D4B-FC80AA6C0A43}" type="slidenum">
              <a:rPr lang="zh-CN" altLang="en-US"/>
              <a:pPr fontAlgn="base">
                <a:spcBef>
                  <a:spcPct val="0"/>
                </a:spcBef>
                <a:spcAft>
                  <a:spcPct val="0"/>
                </a:spcAft>
                <a:defRPr/>
              </a:pPr>
              <a:t>17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A4DE5BBE-A67A-4DCA-B628-2AB3B85F9D35}" type="datetimeFigureOut">
              <a:rPr lang="zh-CN" altLang="en-US"/>
              <a:pPr>
                <a:defRPr/>
              </a:pPr>
              <a:t>2015/8/25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4488ED-225C-46A3-8167-4C75DA574294}"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1F96D95-E1DA-401B-889D-38B8A27820D4}" type="datetimeFigureOut">
              <a:rPr lang="zh-CN" altLang="en-US"/>
              <a:pPr>
                <a:defRPr/>
              </a:pPr>
              <a:t>2015/8/25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7D4D13B-60B8-4FB0-8596-75460B3A804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9627339-B369-47A1-BF3D-83B851BE6AEE}" type="datetimeFigureOut">
              <a:rPr lang="zh-CN" altLang="en-US"/>
              <a:pPr>
                <a:defRPr/>
              </a:pPr>
              <a:t>2015/8/25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98CC7EE-0281-4233-A6C2-6C9F91837350}"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21E2F33E-D810-4218-BBB3-25B98A8E84B6}" type="datetimeFigureOut">
              <a:rPr lang="zh-CN" altLang="en-US"/>
              <a:pPr>
                <a:defRPr/>
              </a:pPr>
              <a:t>2015/8/25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DAD2C70-8C05-4AED-BA3E-EA3562FA4AD1}"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7ED34B4-F555-416C-B8D3-C9429AA9D7D4}" type="datetimeFigureOut">
              <a:rPr lang="zh-CN" altLang="en-US"/>
              <a:pPr>
                <a:defRPr/>
              </a:pPr>
              <a:t>2015/8/25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3A55F8C-4539-41B0-8D21-E5F151F41A84}"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9BC4B7B-6305-45C3-BCD1-E34D5DC3C4FD}" type="datetimeFigureOut">
              <a:rPr lang="zh-CN" altLang="en-US"/>
              <a:pPr>
                <a:defRPr/>
              </a:pPr>
              <a:t>2015/8/25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3D1F823-310A-4896-A38D-E7AFC334670A}"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FF6B6D4-C164-4277-BDDA-51BEAD72E29D}" type="datetimeFigureOut">
              <a:rPr lang="zh-CN" altLang="en-US"/>
              <a:pPr>
                <a:defRPr/>
              </a:pPr>
              <a:t>2015/8/25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DBA01F1-D615-4DAC-B66B-F33EEEF1B077}"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AF98CE16-D7F9-4D55-9D41-1AB101F7F5E0}" type="datetimeFigureOut">
              <a:rPr lang="zh-CN" altLang="en-US"/>
              <a:pPr>
                <a:defRPr/>
              </a:pPr>
              <a:t>2015/8/25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CE11458-4395-4382-9B47-9B89854E4E01}"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5CF37ECA-F575-4E54-9B4D-2C05F4FF4B30}" type="datetimeFigureOut">
              <a:rPr lang="zh-CN" altLang="en-US"/>
              <a:pPr>
                <a:defRPr/>
              </a:pPr>
              <a:t>2015/8/25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C42028F4-47A9-485D-8774-90667F5DF882}"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0193679-7C96-44CE-8EE8-A50286B47D5D}" type="datetimeFigureOut">
              <a:rPr lang="zh-CN" altLang="en-US"/>
              <a:pPr>
                <a:defRPr/>
              </a:pPr>
              <a:t>2015/8/25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8C1F695-88AB-4954-BA7E-F8154820BD8D}"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543587A-CC26-4C72-996C-4DA9468CAD54}" type="datetimeFigureOut">
              <a:rPr lang="zh-CN" altLang="en-US"/>
              <a:pPr>
                <a:defRPr/>
              </a:pPr>
              <a:t>2015/8/25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4F44C47-99A5-4EE1-A4C0-2B91A4EF2F73}"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5034416-8358-4397-AAEC-6B7E3DFA11F4}" type="datetimeFigureOut">
              <a:rPr lang="zh-CN" altLang="en-US"/>
              <a:pPr>
                <a:defRPr/>
              </a:pPr>
              <a:t>2015/8/25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1C2DE7B-05BB-49FF-BA14-69500DDD90A8}" type="slidenum">
              <a:rPr lang="zh-CN" altLang="en-US"/>
              <a:pPr>
                <a:defRPr/>
              </a:pPr>
              <a:t>‹#›</a:t>
            </a:fld>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4738641-2A13-4BF8-A1F0-B82065CB0AFC}" type="datetimeFigureOut">
              <a:rPr lang="zh-CN" altLang="en-US"/>
              <a:pPr>
                <a:defRPr/>
              </a:pPr>
              <a:t>2015/8/25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B7168E6-E71A-484A-B433-12A67AFD47A1}"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3587913-26A3-488E-AB23-0455C3845C05}" type="datetimeFigureOut">
              <a:rPr lang="zh-CN" altLang="en-US"/>
              <a:pPr>
                <a:defRPr/>
              </a:pPr>
              <a:t>2015/8/25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764C41A-7618-41AE-A46D-A613B791D8FC}"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958772E-5E6D-4FCE-8D23-B7DA124A358F}" type="datetimeFigureOut">
              <a:rPr lang="zh-CN" altLang="en-US"/>
              <a:pPr>
                <a:defRPr/>
              </a:pPr>
              <a:t>2015/8/25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81BA09B-0BE7-4E39-8F00-7D17BCE11BB4}"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1DB24E9-806A-4C0D-9E1C-9AE608A8FD3A}" type="datetimeFigureOut">
              <a:rPr lang="zh-CN" altLang="en-US"/>
              <a:pPr>
                <a:defRPr/>
              </a:pPr>
              <a:t>2015/8/25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D3E5AEE-4A91-4A26-AD20-483F131F3873}"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E0F8477-0C73-4164-AC6D-18FAAB3686A1}" type="datetimeFigureOut">
              <a:rPr lang="zh-CN" altLang="en-US"/>
              <a:pPr>
                <a:defRPr/>
              </a:pPr>
              <a:t>2015/8/25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BC99024-745F-4D1D-935B-A33A77001E61}"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D864A7A0-D6C3-434D-B4AA-1D5C88AE805E}" type="datetimeFigureOut">
              <a:rPr lang="zh-CN" altLang="en-US"/>
              <a:pPr>
                <a:defRPr/>
              </a:pPr>
              <a:t>2015/8/25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71AE8BC-650C-47C8-A318-C9DE8764D9FB}"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862F5E2-98A7-487A-B876-38545CC76CBB}" type="datetimeFigureOut">
              <a:rPr lang="zh-CN" altLang="en-US"/>
              <a:pPr>
                <a:defRPr/>
              </a:pPr>
              <a:t>2015/8/25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6272324-D94D-42DF-8F60-0BFAA3AAFBB8}"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A198461-F3E9-41F2-9BE5-B9ACE963CADB}" type="datetimeFigureOut">
              <a:rPr lang="zh-CN" altLang="en-US"/>
              <a:pPr>
                <a:defRPr/>
              </a:pPr>
              <a:t>2015/8/25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6C9F360-98B9-49D3-8162-DBD025A45E3A}"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B8F88E3-8DB4-4FC3-AAA1-4C221091FDFD}" type="datetimeFigureOut">
              <a:rPr lang="zh-CN" altLang="en-US"/>
              <a:pPr>
                <a:defRPr/>
              </a:pPr>
              <a:t>2015/8/25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DF8B74D-D980-4B12-8C6B-78C54C0E095A}"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1140741-D76E-4B6E-8B0F-81CD33305F45}" type="datetimeFigureOut">
              <a:rPr lang="zh-CN" altLang="en-US"/>
              <a:pPr>
                <a:defRPr/>
              </a:pPr>
              <a:t>2015/8/25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406A8C2-3EC8-4BF2-AAE0-A50ED65C9DF7}"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07CF418E-5DFE-46A0-9E90-66285CD75E27}" type="datetimeFigureOut">
              <a:rPr lang="zh-CN" altLang="en-US"/>
              <a:pPr>
                <a:defRPr/>
              </a:pPr>
              <a:t>2015/8/25</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A0248CE-EE5D-4AD1-A247-B88E2333389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314"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3315"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DA7C6840-B499-4874-817E-28D5D6F642FF}" type="datetimeFigureOut">
              <a:rPr lang="zh-CN" altLang="en-US"/>
              <a:pPr>
                <a:defRPr/>
              </a:pPr>
              <a:t>2015/8/25</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B1BC0BC6-EFA4-4916-A1AA-9AD00A558C1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2" r:id="rId1"/>
    <p:sldLayoutId id="2147483681" r:id="rId2"/>
    <p:sldLayoutId id="2147483680" r:id="rId3"/>
    <p:sldLayoutId id="2147483679" r:id="rId4"/>
    <p:sldLayoutId id="2147483678" r:id="rId5"/>
    <p:sldLayoutId id="2147483677" r:id="rId6"/>
    <p:sldLayoutId id="2147483676" r:id="rId7"/>
    <p:sldLayoutId id="2147483675" r:id="rId8"/>
    <p:sldLayoutId id="2147483674" r:id="rId9"/>
    <p:sldLayoutId id="2147483673" r:id="rId10"/>
    <p:sldLayoutId id="2147483672"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mlDrawing" Target="../drawings/vmlDrawing9.vml"/><Relationship Id="rId1" Type="http://schemas.openxmlformats.org/officeDocument/2006/relationships/themeOverride" Target="../theme/themeOverride1.xml"/><Relationship Id="rId4"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6626" name="标题 1"/>
          <p:cNvSpPr>
            <a:spLocks noGrp="1"/>
          </p:cNvSpPr>
          <p:nvPr>
            <p:ph type="ctrTitle"/>
          </p:nvPr>
        </p:nvSpPr>
        <p:spPr>
          <a:xfrm>
            <a:off x="684213" y="1563688"/>
            <a:ext cx="7772400" cy="1101725"/>
          </a:xfrm>
        </p:spPr>
        <p:txBody>
          <a:bodyPr/>
          <a:lstStyle/>
          <a:p>
            <a:pPr eaLnBrk="1" hangingPunct="1"/>
            <a:r>
              <a:rPr lang="en-US" altLang="en-US" smtClean="0">
                <a:ea typeface="宋体" charset="-122"/>
              </a:rPr>
              <a:t>3.1</a:t>
            </a:r>
            <a:r>
              <a:rPr lang="en-US" altLang="zh-CN" smtClean="0"/>
              <a:t>1 </a:t>
            </a:r>
            <a:r>
              <a:rPr lang="zh-CN" altLang="en-US" smtClean="0"/>
              <a:t>参数估计简介</a:t>
            </a:r>
          </a:p>
        </p:txBody>
      </p:sp>
      <p:sp>
        <p:nvSpPr>
          <p:cNvPr id="3" name="副标题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p:nvPr>
        </p:nvSpPr>
        <p:spPr/>
        <p:txBody>
          <a:bodyPr/>
          <a:lstStyle/>
          <a:p>
            <a:r>
              <a:rPr lang="en-US" altLang="zh-CN" smtClean="0"/>
              <a:t>Some tricks</a:t>
            </a:r>
          </a:p>
        </p:txBody>
      </p:sp>
      <p:sp>
        <p:nvSpPr>
          <p:cNvPr id="43010" name="Rectangle 3"/>
          <p:cNvSpPr>
            <a:spLocks noGrp="1"/>
          </p:cNvSpPr>
          <p:nvPr>
            <p:ph type="body" idx="1"/>
          </p:nvPr>
        </p:nvSpPr>
        <p:spPr/>
        <p:txBody>
          <a:bodyPr/>
          <a:lstStyle/>
          <a:p>
            <a:r>
              <a:rPr lang="en-US" altLang="zh-CN" smtClean="0"/>
              <a:t>People usually use inv_gamma distribution for standard deviation parameters;</a:t>
            </a:r>
          </a:p>
          <a:p>
            <a:r>
              <a:rPr lang="en-US" altLang="zh-CN" smtClean="0"/>
              <a:t>For persistence parameters, people usually use beta distribution;</a:t>
            </a:r>
          </a:p>
          <a:p>
            <a:r>
              <a:rPr lang="en-US" altLang="zh-CN" smtClean="0"/>
              <a:t>For other parameters, normal is often used!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type="title"/>
          </p:nvPr>
        </p:nvSpPr>
        <p:spPr/>
        <p:txBody>
          <a:bodyPr/>
          <a:lstStyle/>
          <a:p>
            <a:r>
              <a:rPr lang="en-US" altLang="zh-CN" sz="4000" smtClean="0"/>
              <a:t>A simple example-</a:t>
            </a:r>
            <a:r>
              <a:rPr lang="en-US" altLang="zh-CN" sz="4000" i="1" smtClean="0">
                <a:solidFill>
                  <a:schemeClr val="hlink"/>
                </a:solidFill>
              </a:rPr>
              <a:t>Growthestimate.mod</a:t>
            </a:r>
          </a:p>
        </p:txBody>
      </p:sp>
      <p:sp>
        <p:nvSpPr>
          <p:cNvPr id="44034" name="Rectangle 3"/>
          <p:cNvSpPr>
            <a:spLocks noGrp="1"/>
          </p:cNvSpPr>
          <p:nvPr>
            <p:ph type="body" idx="1"/>
          </p:nvPr>
        </p:nvSpPr>
        <p:spPr/>
        <p:txBody>
          <a:bodyPr/>
          <a:lstStyle/>
          <a:p>
            <a:pPr>
              <a:lnSpc>
                <a:spcPct val="90000"/>
              </a:lnSpc>
            </a:pPr>
            <a:r>
              <a:rPr lang="en-US" altLang="zh-CN" smtClean="0"/>
              <a:t>estimated_params;</a:t>
            </a:r>
          </a:p>
          <a:p>
            <a:pPr>
              <a:lnSpc>
                <a:spcPct val="90000"/>
              </a:lnSpc>
            </a:pPr>
            <a:r>
              <a:rPr lang="en-US" altLang="zh-CN" smtClean="0"/>
              <a:t>stderr e, inv_gamma_pdf, 0.95,30;</a:t>
            </a:r>
          </a:p>
          <a:p>
            <a:pPr>
              <a:lnSpc>
                <a:spcPct val="90000"/>
              </a:lnSpc>
            </a:pPr>
            <a:r>
              <a:rPr lang="en-US" altLang="zh-CN" smtClean="0"/>
              <a:t>rho, beta_pdf,0.93,0.02;</a:t>
            </a:r>
          </a:p>
          <a:p>
            <a:pPr>
              <a:lnSpc>
                <a:spcPct val="90000"/>
              </a:lnSpc>
            </a:pPr>
            <a:r>
              <a:rPr lang="en-US" altLang="zh-CN" smtClean="0"/>
              <a:t>the, normal_pdf,0.3,0.05;</a:t>
            </a:r>
          </a:p>
          <a:p>
            <a:pPr>
              <a:lnSpc>
                <a:spcPct val="90000"/>
              </a:lnSpc>
            </a:pPr>
            <a:r>
              <a:rPr lang="en-US" altLang="zh-CN" smtClean="0"/>
              <a:t>tau, normal_pdf,2.1,0.3;</a:t>
            </a:r>
          </a:p>
          <a:p>
            <a:pPr>
              <a:lnSpc>
                <a:spcPct val="90000"/>
              </a:lnSpc>
            </a:pPr>
            <a:r>
              <a:rPr lang="en-US" altLang="zh-CN" smtClean="0"/>
              <a:t>end;</a:t>
            </a:r>
          </a:p>
          <a:p>
            <a:pPr>
              <a:lnSpc>
                <a:spcPct val="90000"/>
              </a:lnSpc>
            </a:pPr>
            <a:endParaRPr lang="zh-CN" alt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p:cNvSpPr>
          <p:nvPr>
            <p:ph type="title"/>
          </p:nvPr>
        </p:nvSpPr>
        <p:spPr/>
        <p:txBody>
          <a:bodyPr/>
          <a:lstStyle/>
          <a:p>
            <a:r>
              <a:rPr lang="en-US" altLang="zh-CN" smtClean="0"/>
              <a:t>Estimation command</a:t>
            </a:r>
          </a:p>
        </p:txBody>
      </p:sp>
      <p:sp>
        <p:nvSpPr>
          <p:cNvPr id="46082" name="Rectangle 3"/>
          <p:cNvSpPr>
            <a:spLocks noGrp="1"/>
          </p:cNvSpPr>
          <p:nvPr>
            <p:ph type="body" idx="1"/>
          </p:nvPr>
        </p:nvSpPr>
        <p:spPr/>
        <p:txBody>
          <a:bodyPr/>
          <a:lstStyle/>
          <a:p>
            <a:pPr>
              <a:lnSpc>
                <a:spcPct val="80000"/>
              </a:lnSpc>
            </a:pPr>
            <a:r>
              <a:rPr lang="en-US" altLang="zh-CN" sz="2400" smtClean="0"/>
              <a:t>Estimation command must be used to estimate parameters (There are 20 pages in reference manual to explain this command, we are not going to cover details on this);</a:t>
            </a:r>
          </a:p>
          <a:p>
            <a:pPr>
              <a:lnSpc>
                <a:spcPct val="80000"/>
              </a:lnSpc>
            </a:pPr>
            <a:r>
              <a:rPr lang="en-US" altLang="zh-CN" sz="2400" smtClean="0"/>
              <a:t>After estimation with Metropolis iterations (option mh_replic &gt; 0 or option load_mh_file set) the parameters </a:t>
            </a:r>
            <a:r>
              <a:rPr lang="en-US" altLang="zh-CN" sz="2400" i="1" smtClean="0">
                <a:solidFill>
                  <a:schemeClr val="hlink"/>
                </a:solidFill>
              </a:rPr>
              <a:t>M_.params</a:t>
            </a:r>
            <a:r>
              <a:rPr lang="en-US" altLang="zh-CN" sz="2400" smtClean="0"/>
              <a:t> (</a:t>
            </a:r>
            <a:r>
              <a:rPr lang="en-US" altLang="zh-CN" sz="2400" smtClean="0">
                <a:solidFill>
                  <a:srgbClr val="FF3300"/>
                </a:solidFill>
              </a:rPr>
              <a:t>show in Matlab, params in declaration order</a:t>
            </a:r>
            <a:r>
              <a:rPr lang="en-US" altLang="zh-CN" sz="2400" smtClean="0"/>
              <a:t>) and the variance matrix M_.Sigma_e of the shocks are set to the </a:t>
            </a:r>
            <a:r>
              <a:rPr lang="en-US" altLang="zh-CN" sz="2400" b="1" smtClean="0">
                <a:solidFill>
                  <a:srgbClr val="FF3300"/>
                </a:solidFill>
              </a:rPr>
              <a:t>posterior mean</a:t>
            </a:r>
            <a:r>
              <a:rPr lang="en-US" altLang="zh-CN" sz="2400" smtClean="0"/>
              <a:t>.</a:t>
            </a:r>
          </a:p>
          <a:p>
            <a:pPr>
              <a:lnSpc>
                <a:spcPct val="80000"/>
              </a:lnSpc>
            </a:pPr>
            <a:r>
              <a:rPr lang="en-US" altLang="zh-CN" sz="2400" i="1" smtClean="0">
                <a:solidFill>
                  <a:schemeClr val="hlink"/>
                </a:solidFill>
              </a:rPr>
              <a:t>With these estimated parameters, Dynare continues to solve the model.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r>
              <a:rPr lang="en-US" altLang="zh-CN" smtClean="0"/>
              <a:t>Priors</a:t>
            </a:r>
          </a:p>
        </p:txBody>
      </p:sp>
      <p:sp>
        <p:nvSpPr>
          <p:cNvPr id="47106" name="Rectangle 3"/>
          <p:cNvSpPr>
            <a:spLocks noGrp="1"/>
          </p:cNvSpPr>
          <p:nvPr>
            <p:ph type="body" idx="1"/>
          </p:nvPr>
        </p:nvSpPr>
        <p:spPr/>
        <p:txBody>
          <a:bodyPr/>
          <a:lstStyle/>
          <a:p>
            <a:endParaRPr lang="zh-CN" altLang="en-US" smtClean="0"/>
          </a:p>
        </p:txBody>
      </p:sp>
      <p:pic>
        <p:nvPicPr>
          <p:cNvPr id="47107" name="Picture 4"/>
          <p:cNvPicPr>
            <a:picLocks noChangeAspect="1" noChangeArrowheads="1"/>
          </p:cNvPicPr>
          <p:nvPr/>
        </p:nvPicPr>
        <p:blipFill>
          <a:blip r:embed="rId2"/>
          <a:srcRect/>
          <a:stretch>
            <a:fillRect/>
          </a:stretch>
        </p:blipFill>
        <p:spPr bwMode="auto">
          <a:xfrm>
            <a:off x="1547813" y="627063"/>
            <a:ext cx="6337300" cy="4745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p:cNvSpPr>
          <p:nvPr>
            <p:ph type="title"/>
          </p:nvPr>
        </p:nvSpPr>
        <p:spPr/>
        <p:txBody>
          <a:bodyPr/>
          <a:lstStyle/>
          <a:p>
            <a:r>
              <a:rPr lang="en-US" altLang="zh-CN" smtClean="0"/>
              <a:t>Prior and Posterior Distribution</a:t>
            </a:r>
          </a:p>
        </p:txBody>
      </p:sp>
      <p:sp>
        <p:nvSpPr>
          <p:cNvPr id="48130" name="Rectangle 3"/>
          <p:cNvSpPr>
            <a:spLocks noGrp="1"/>
          </p:cNvSpPr>
          <p:nvPr>
            <p:ph type="body" idx="1"/>
          </p:nvPr>
        </p:nvSpPr>
        <p:spPr/>
        <p:txBody>
          <a:bodyPr/>
          <a:lstStyle/>
          <a:p>
            <a:endParaRPr lang="zh-CN" altLang="en-US" smtClean="0"/>
          </a:p>
        </p:txBody>
      </p:sp>
      <p:pic>
        <p:nvPicPr>
          <p:cNvPr id="48131" name="Picture 4"/>
          <p:cNvPicPr>
            <a:picLocks noChangeAspect="1" noChangeArrowheads="1"/>
          </p:cNvPicPr>
          <p:nvPr/>
        </p:nvPicPr>
        <p:blipFill>
          <a:blip r:embed="rId3"/>
          <a:srcRect/>
          <a:stretch>
            <a:fillRect/>
          </a:stretch>
        </p:blipFill>
        <p:spPr bwMode="auto">
          <a:xfrm>
            <a:off x="-482600" y="987425"/>
            <a:ext cx="9626600" cy="5075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p:txBody>
          <a:bodyPr/>
          <a:lstStyle/>
          <a:p>
            <a:r>
              <a:rPr lang="en-US" altLang="zh-CN" smtClean="0"/>
              <a:t>Results</a:t>
            </a:r>
          </a:p>
        </p:txBody>
      </p:sp>
      <p:sp>
        <p:nvSpPr>
          <p:cNvPr id="50178" name="Rectangle 3"/>
          <p:cNvSpPr>
            <a:spLocks noGrp="1"/>
          </p:cNvSpPr>
          <p:nvPr>
            <p:ph type="body" idx="1"/>
          </p:nvPr>
        </p:nvSpPr>
        <p:spPr/>
        <p:txBody>
          <a:bodyPr/>
          <a:lstStyle/>
          <a:p>
            <a:pPr>
              <a:lnSpc>
                <a:spcPct val="80000"/>
              </a:lnSpc>
            </a:pPr>
            <a:r>
              <a:rPr lang="en-US" altLang="zh-CN" sz="1800" smtClean="0"/>
              <a:t>parameters</a:t>
            </a:r>
          </a:p>
          <a:p>
            <a:pPr>
              <a:lnSpc>
                <a:spcPct val="80000"/>
              </a:lnSpc>
            </a:pPr>
            <a:r>
              <a:rPr lang="en-US" altLang="zh-CN" sz="1800" smtClean="0"/>
              <a:t>      </a:t>
            </a:r>
            <a:r>
              <a:rPr lang="en-US" altLang="zh-CN" sz="1800" smtClean="0">
                <a:solidFill>
                  <a:schemeClr val="hlink"/>
                </a:solidFill>
              </a:rPr>
              <a:t>prior mean</a:t>
            </a:r>
            <a:r>
              <a:rPr lang="en-US" altLang="zh-CN" sz="1800" smtClean="0"/>
              <a:t> </a:t>
            </a:r>
            <a:r>
              <a:rPr lang="en-US" altLang="zh-CN" sz="1800" smtClean="0">
                <a:solidFill>
                  <a:schemeClr val="hlink"/>
                </a:solidFill>
              </a:rPr>
              <a:t>post. mean</a:t>
            </a:r>
            <a:r>
              <a:rPr lang="en-US" altLang="zh-CN" sz="1800" smtClean="0"/>
              <a:t>   conf. interval  prior     pstdev</a:t>
            </a:r>
          </a:p>
          <a:p>
            <a:pPr>
              <a:lnSpc>
                <a:spcPct val="80000"/>
              </a:lnSpc>
            </a:pPr>
            <a:endParaRPr lang="en-US" altLang="zh-CN" sz="1800" smtClean="0"/>
          </a:p>
          <a:p>
            <a:pPr>
              <a:lnSpc>
                <a:spcPct val="80000"/>
              </a:lnSpc>
            </a:pPr>
            <a:r>
              <a:rPr lang="en-US" altLang="zh-CN" sz="1800" smtClean="0"/>
              <a:t>rho      0.930     0.9472     0.9275   0.9658  beta      0.0200</a:t>
            </a:r>
          </a:p>
          <a:p>
            <a:pPr>
              <a:lnSpc>
                <a:spcPct val="80000"/>
              </a:lnSpc>
            </a:pPr>
            <a:r>
              <a:rPr lang="en-US" altLang="zh-CN" sz="1800" smtClean="0"/>
              <a:t>the      0.300     0.3540     0.3505   0.3588  norm      0.0500</a:t>
            </a:r>
          </a:p>
          <a:p>
            <a:pPr>
              <a:lnSpc>
                <a:spcPct val="80000"/>
              </a:lnSpc>
            </a:pPr>
            <a:r>
              <a:rPr lang="en-US" altLang="zh-CN" sz="1800" smtClean="0"/>
              <a:t>tau      2.100     2.0119     1.5773   2.3764  norm      0.3000</a:t>
            </a:r>
          </a:p>
          <a:p>
            <a:pPr>
              <a:lnSpc>
                <a:spcPct val="80000"/>
              </a:lnSpc>
            </a:pPr>
            <a:r>
              <a:rPr lang="en-US" altLang="zh-CN" sz="1800" smtClean="0"/>
              <a:t> </a:t>
            </a:r>
          </a:p>
          <a:p>
            <a:pPr>
              <a:lnSpc>
                <a:spcPct val="80000"/>
              </a:lnSpc>
            </a:pPr>
            <a:r>
              <a:rPr lang="en-US" altLang="zh-CN" sz="1800" smtClean="0"/>
              <a:t>standard deviation of shocks</a:t>
            </a:r>
          </a:p>
          <a:p>
            <a:pPr>
              <a:lnSpc>
                <a:spcPct val="80000"/>
              </a:lnSpc>
            </a:pPr>
            <a:r>
              <a:rPr lang="en-US" altLang="zh-CN" sz="1800" smtClean="0"/>
              <a:t>      prior mean post. mean   conf. interval  prior     pstdev</a:t>
            </a:r>
          </a:p>
          <a:p>
            <a:pPr>
              <a:lnSpc>
                <a:spcPct val="80000"/>
              </a:lnSpc>
            </a:pPr>
            <a:endParaRPr lang="en-US" altLang="zh-CN" sz="1800" smtClean="0"/>
          </a:p>
          <a:p>
            <a:pPr>
              <a:lnSpc>
                <a:spcPct val="80000"/>
              </a:lnSpc>
            </a:pPr>
            <a:r>
              <a:rPr lang="en-US" altLang="zh-CN" sz="1800" smtClean="0"/>
              <a:t>e        0.950     1.0281     0.8715   1.1934  invg     30.0000</a:t>
            </a:r>
          </a:p>
          <a:p>
            <a:pPr>
              <a:lnSpc>
                <a:spcPct val="80000"/>
              </a:lnSpc>
            </a:pPr>
            <a:r>
              <a:rPr lang="en-US" altLang="zh-CN" sz="1800" smtClean="0"/>
              <a:t>Total computing time : 0h04m00s</a:t>
            </a:r>
            <a:endParaRPr lang="zh-CN" altLang="en-US" sz="18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p:txBody>
          <a:bodyPr/>
          <a:lstStyle/>
          <a:p>
            <a:pPr eaLnBrk="1" hangingPunct="1"/>
            <a:r>
              <a:rPr lang="en-US" altLang="zh-CN" smtClean="0"/>
              <a:t>Summary</a:t>
            </a:r>
          </a:p>
        </p:txBody>
      </p:sp>
      <p:sp>
        <p:nvSpPr>
          <p:cNvPr id="51202" name="文本框 2"/>
          <p:cNvSpPr txBox="1">
            <a:spLocks noChangeArrowheads="1"/>
          </p:cNvSpPr>
          <p:nvPr/>
        </p:nvSpPr>
        <p:spPr bwMode="auto">
          <a:xfrm>
            <a:off x="755650" y="1131888"/>
            <a:ext cx="7704138" cy="3683000"/>
          </a:xfrm>
          <a:prstGeom prst="rect">
            <a:avLst/>
          </a:prstGeom>
          <a:noFill/>
          <a:ln w="9525">
            <a:noFill/>
            <a:miter lim="800000"/>
            <a:headEnd/>
            <a:tailEnd/>
          </a:ln>
        </p:spPr>
        <p:txBody>
          <a:bodyPr>
            <a:spAutoFit/>
          </a:bodyPr>
          <a:lstStyle/>
          <a:p>
            <a:pPr marL="457200" indent="-457200"/>
            <a:r>
              <a:rPr lang="en-US" altLang="zh-CN" sz="2400"/>
              <a:t>I. After studying this section, you should be able to understand the logics by using ‘estimation’ command in Dynare.</a:t>
            </a:r>
          </a:p>
          <a:p>
            <a:pPr marL="457200" indent="-457200"/>
            <a:endParaRPr lang="en-US" altLang="zh-CN" sz="2400"/>
          </a:p>
          <a:p>
            <a:pPr marL="457200" indent="-457200"/>
            <a:r>
              <a:rPr lang="en-US" altLang="zh-CN" sz="2400"/>
              <a:t>II. After estimation, posterior means are taken for parameters value to continue to solve the model.</a:t>
            </a:r>
          </a:p>
          <a:p>
            <a:pPr marL="457200" indent="-457200"/>
            <a:endParaRPr lang="en-US" altLang="zh-CN" sz="2400"/>
          </a:p>
          <a:p>
            <a:pPr marL="457200" indent="-457200"/>
            <a:r>
              <a:rPr lang="en-US" altLang="zh-CN" sz="2400"/>
              <a:t>III. For further understanding of DSGE and estimation, see. </a:t>
            </a:r>
            <a:r>
              <a:rPr lang="en-US" altLang="zh-CN" sz="2000" i="1">
                <a:solidFill>
                  <a:schemeClr val="hlink"/>
                </a:solidFill>
              </a:rPr>
              <a:t>Fernández-Villaverde, J. (2010). "The Econometics of DSGE models." Series </a:t>
            </a:r>
            <a:r>
              <a:rPr lang="en-US" altLang="zh-CN" sz="2000" b="1" i="1">
                <a:solidFill>
                  <a:schemeClr val="hlink"/>
                </a:solidFill>
              </a:rPr>
              <a:t>1</a:t>
            </a:r>
            <a:r>
              <a:rPr lang="en-US" altLang="zh-CN" sz="2000" i="1">
                <a:solidFill>
                  <a:schemeClr val="hlink"/>
                </a:solidFill>
              </a:rPr>
              <a:t>: 3-49.</a:t>
            </a:r>
            <a:endParaRPr lang="zh-CN" altLang="en-US" sz="2000" i="1">
              <a:solidFill>
                <a:schemeClr val="hlink"/>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3250" name="标题 1"/>
          <p:cNvSpPr>
            <a:spLocks noGrp="1"/>
          </p:cNvSpPr>
          <p:nvPr>
            <p:ph type="ctrTitle"/>
          </p:nvPr>
        </p:nvSpPr>
        <p:spPr>
          <a:xfrm>
            <a:off x="685800" y="1598613"/>
            <a:ext cx="7772400" cy="1101725"/>
          </a:xfrm>
        </p:spPr>
        <p:txBody>
          <a:bodyPr/>
          <a:lstStyle/>
          <a:p>
            <a:pPr eaLnBrk="1" hangingPunct="1"/>
            <a:r>
              <a:rPr lang="en-US" altLang="zh-CN" smtClean="0"/>
              <a:t>Thanks</a:t>
            </a:r>
            <a:r>
              <a:rPr lang="zh-CN" altLang="en-US" smtClean="0"/>
              <a:t>！</a:t>
            </a:r>
          </a:p>
        </p:txBody>
      </p:sp>
      <p:sp>
        <p:nvSpPr>
          <p:cNvPr id="3" name="副标题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altLang="zh-CN" smtClean="0"/>
              <a:t>Outline</a:t>
            </a:r>
          </a:p>
        </p:txBody>
      </p:sp>
      <p:sp>
        <p:nvSpPr>
          <p:cNvPr id="28674" name="Rectangle 5"/>
          <p:cNvSpPr>
            <a:spLocks noGrp="1" noChangeArrowheads="1"/>
          </p:cNvSpPr>
          <p:nvPr>
            <p:ph type="body" idx="1"/>
          </p:nvPr>
        </p:nvSpPr>
        <p:spPr/>
        <p:txBody>
          <a:bodyPr/>
          <a:lstStyle/>
          <a:p>
            <a:pPr marL="812800" indent="-812800" eaLnBrk="1" hangingPunct="1">
              <a:lnSpc>
                <a:spcPct val="70000"/>
              </a:lnSpc>
              <a:buFontTx/>
              <a:buAutoNum type="romanUcPeriod"/>
            </a:pPr>
            <a:r>
              <a:rPr lang="en-US" altLang="zh-CN" sz="2500" smtClean="0"/>
              <a:t>How Dynare does in estimating parameters?</a:t>
            </a:r>
          </a:p>
          <a:p>
            <a:pPr lvl="1" eaLnBrk="1" hangingPunct="1">
              <a:lnSpc>
                <a:spcPct val="70000"/>
              </a:lnSpc>
              <a:buFontTx/>
              <a:buChar char="•"/>
            </a:pPr>
            <a:r>
              <a:rPr lang="en-US" altLang="zh-CN" sz="2100" smtClean="0"/>
              <a:t>The steps</a:t>
            </a:r>
          </a:p>
          <a:p>
            <a:pPr lvl="1" eaLnBrk="1" hangingPunct="1">
              <a:lnSpc>
                <a:spcPct val="70000"/>
              </a:lnSpc>
              <a:buFontTx/>
              <a:buChar char="•"/>
            </a:pPr>
            <a:r>
              <a:rPr lang="en-US" altLang="zh-CN" sz="2100" smtClean="0"/>
              <a:t>Possible issues</a:t>
            </a:r>
          </a:p>
          <a:p>
            <a:pPr lvl="1" eaLnBrk="1" hangingPunct="1">
              <a:lnSpc>
                <a:spcPct val="70000"/>
              </a:lnSpc>
              <a:buFontTx/>
              <a:buChar char="•"/>
            </a:pPr>
            <a:r>
              <a:rPr lang="en-US" altLang="zh-CN" sz="2100" smtClean="0"/>
              <a:t>The syntax</a:t>
            </a:r>
          </a:p>
          <a:p>
            <a:pPr marL="812800" indent="-812800" eaLnBrk="1" hangingPunct="1">
              <a:lnSpc>
                <a:spcPct val="70000"/>
              </a:lnSpc>
              <a:buFontTx/>
              <a:buAutoNum type="romanUcPeriod"/>
            </a:pPr>
            <a:r>
              <a:rPr lang="en-US" altLang="zh-CN" sz="2500" smtClean="0"/>
              <a:t>What Dynare takes for parameters values after estimation?</a:t>
            </a:r>
          </a:p>
          <a:p>
            <a:pPr marL="812800" indent="-812800" eaLnBrk="1" hangingPunct="1">
              <a:lnSpc>
                <a:spcPct val="70000"/>
              </a:lnSpc>
              <a:buFontTx/>
              <a:buAutoNum type="romanUcPeriod"/>
            </a:pPr>
            <a:endParaRPr lang="en-US" altLang="zh-CN" sz="2500" smtClean="0"/>
          </a:p>
          <a:p>
            <a:pPr marL="812800" indent="-812800" eaLnBrk="1" hangingPunct="1">
              <a:lnSpc>
                <a:spcPct val="70000"/>
              </a:lnSpc>
              <a:buFontTx/>
              <a:buAutoNum type="romanUcPeriod"/>
            </a:pPr>
            <a:r>
              <a:rPr lang="en-US" altLang="zh-CN" sz="2500" smtClean="0"/>
              <a:t>How to interpret the results?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p:txBody>
          <a:bodyPr/>
          <a:lstStyle/>
          <a:p>
            <a:r>
              <a:rPr lang="en-US" altLang="zh-CN" smtClean="0"/>
              <a:t>What is Parameters Estimation?</a:t>
            </a:r>
          </a:p>
        </p:txBody>
      </p:sp>
      <p:sp>
        <p:nvSpPr>
          <p:cNvPr id="30722" name="Rectangle 3"/>
          <p:cNvSpPr>
            <a:spLocks noGrp="1"/>
          </p:cNvSpPr>
          <p:nvPr>
            <p:ph type="body" idx="1"/>
          </p:nvPr>
        </p:nvSpPr>
        <p:spPr/>
        <p:txBody>
          <a:bodyPr/>
          <a:lstStyle/>
          <a:p>
            <a:pPr>
              <a:lnSpc>
                <a:spcPct val="90000"/>
              </a:lnSpc>
            </a:pPr>
            <a:r>
              <a:rPr lang="en-US" altLang="zh-CN" sz="2400" smtClean="0"/>
              <a:t>Many of structural parameters in the model can either calibrate or estimate before we can solve the model.</a:t>
            </a:r>
          </a:p>
          <a:p>
            <a:pPr>
              <a:lnSpc>
                <a:spcPct val="90000"/>
              </a:lnSpc>
            </a:pPr>
            <a:r>
              <a:rPr lang="en-US" altLang="zh-CN" sz="2400" smtClean="0"/>
              <a:t>Estimation employs various techniques including Bayesian method to recover parameters value from data and based some assumption (such as prior distributions)</a:t>
            </a:r>
            <a:r>
              <a:rPr lang="zh-CN" altLang="en-US" sz="2400" smtClean="0"/>
              <a:t> </a:t>
            </a:r>
          </a:p>
          <a:p>
            <a:pPr>
              <a:lnSpc>
                <a:spcPct val="90000"/>
              </a:lnSpc>
            </a:pPr>
            <a:r>
              <a:rPr lang="en-US" altLang="zh-CN" sz="2400" smtClean="0"/>
              <a:t>We are not going to discuss the technical details of how to estimate parameters in Dynare since it well beyond our scope. But we are going to discuss how can we carry out estimation in Dynare.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p:cNvSpPr>
          <p:nvPr>
            <p:ph type="title"/>
          </p:nvPr>
        </p:nvSpPr>
        <p:spPr/>
        <p:txBody>
          <a:bodyPr/>
          <a:lstStyle/>
          <a:p>
            <a:r>
              <a:rPr lang="en-US" altLang="zh-CN" smtClean="0"/>
              <a:t>Estimation steps</a:t>
            </a:r>
            <a:endParaRPr lang="zh-CN" altLang="en-US" smtClean="0"/>
          </a:p>
        </p:txBody>
      </p:sp>
      <p:sp>
        <p:nvSpPr>
          <p:cNvPr id="35846" name="Rectangle 3"/>
          <p:cNvSpPr>
            <a:spLocks noGrp="1"/>
          </p:cNvSpPr>
          <p:nvPr>
            <p:ph type="body" idx="1"/>
          </p:nvPr>
        </p:nvSpPr>
        <p:spPr/>
        <p:txBody>
          <a:bodyPr/>
          <a:lstStyle/>
          <a:p>
            <a:r>
              <a:rPr lang="en-US" altLang="zh-CN" smtClean="0"/>
              <a:t>DYNARE estimates the structural parameters of a model based on a linear approximation of the model:</a:t>
            </a:r>
            <a:endParaRPr lang="zh-CN" altLang="en-US" smtClean="0"/>
          </a:p>
        </p:txBody>
      </p:sp>
      <p:graphicFrame>
        <p:nvGraphicFramePr>
          <p:cNvPr id="35844" name="Object 4"/>
          <p:cNvGraphicFramePr>
            <a:graphicFrameLocks noChangeAspect="1"/>
          </p:cNvGraphicFramePr>
          <p:nvPr/>
        </p:nvGraphicFramePr>
        <p:xfrm>
          <a:off x="1908175" y="2932113"/>
          <a:ext cx="4824413" cy="690562"/>
        </p:xfrm>
        <a:graphic>
          <a:graphicData uri="http://schemas.openxmlformats.org/presentationml/2006/ole">
            <p:oleObj spid="_x0000_s35844" name="Equation" r:id="rId3" imgW="1777680" imgH="253800" progId="Equation.DSMT4">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type="title"/>
          </p:nvPr>
        </p:nvSpPr>
        <p:spPr/>
        <p:txBody>
          <a:bodyPr/>
          <a:lstStyle/>
          <a:p>
            <a:r>
              <a:rPr lang="en-US" altLang="zh-CN" smtClean="0"/>
              <a:t>Estimation steps</a:t>
            </a:r>
            <a:endParaRPr lang="zh-CN" altLang="en-US" smtClean="0"/>
          </a:p>
        </p:txBody>
      </p:sp>
      <p:sp>
        <p:nvSpPr>
          <p:cNvPr id="36866" name="Rectangle 3"/>
          <p:cNvSpPr>
            <a:spLocks noGrp="1"/>
          </p:cNvSpPr>
          <p:nvPr>
            <p:ph type="body" idx="1"/>
          </p:nvPr>
        </p:nvSpPr>
        <p:spPr/>
        <p:txBody>
          <a:bodyPr/>
          <a:lstStyle/>
          <a:p>
            <a:pPr>
              <a:lnSpc>
                <a:spcPct val="80000"/>
              </a:lnSpc>
            </a:pPr>
            <a:r>
              <a:rPr lang="en-US" altLang="zh-CN" sz="2800" smtClean="0"/>
              <a:t>1. computes the steady state</a:t>
            </a:r>
          </a:p>
          <a:p>
            <a:pPr>
              <a:lnSpc>
                <a:spcPct val="80000"/>
              </a:lnSpc>
            </a:pPr>
            <a:r>
              <a:rPr lang="en-US" altLang="zh-CN" sz="2800" smtClean="0"/>
              <a:t>2. linearizes the model</a:t>
            </a:r>
          </a:p>
          <a:p>
            <a:pPr>
              <a:lnSpc>
                <a:spcPct val="80000"/>
              </a:lnSpc>
            </a:pPr>
            <a:r>
              <a:rPr lang="en-US" altLang="zh-CN" sz="2800" smtClean="0"/>
              <a:t>3. solves the linearized model</a:t>
            </a:r>
          </a:p>
          <a:p>
            <a:pPr>
              <a:lnSpc>
                <a:spcPct val="80000"/>
              </a:lnSpc>
            </a:pPr>
            <a:r>
              <a:rPr lang="en-US" altLang="zh-CN" sz="2800" smtClean="0"/>
              <a:t>4. computes the log-likelihood via the Kalman filter</a:t>
            </a:r>
          </a:p>
          <a:p>
            <a:pPr>
              <a:lnSpc>
                <a:spcPct val="80000"/>
              </a:lnSpc>
            </a:pPr>
            <a:r>
              <a:rPr lang="en-US" altLang="zh-CN" sz="2800" smtClean="0"/>
              <a:t>5. finds the maximum of the likelihood or posterior mode</a:t>
            </a:r>
          </a:p>
          <a:p>
            <a:pPr>
              <a:lnSpc>
                <a:spcPct val="80000"/>
              </a:lnSpc>
            </a:pPr>
            <a:r>
              <a:rPr lang="en-US" altLang="zh-CN" sz="2800" smtClean="0"/>
              <a:t>6. simulates posterior distribution with Metropolis algorithm</a:t>
            </a:r>
            <a:endParaRPr lang="zh-CN" altLang="en-US" sz="28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p:nvPr>
        </p:nvSpPr>
        <p:spPr/>
        <p:txBody>
          <a:bodyPr/>
          <a:lstStyle/>
          <a:p>
            <a:r>
              <a:rPr lang="en-US" altLang="zh-CN" smtClean="0"/>
              <a:t>Possible issues</a:t>
            </a:r>
          </a:p>
        </p:txBody>
      </p:sp>
      <p:sp>
        <p:nvSpPr>
          <p:cNvPr id="37890" name="Rectangle 3"/>
          <p:cNvSpPr>
            <a:spLocks noGrp="1"/>
          </p:cNvSpPr>
          <p:nvPr>
            <p:ph type="body" idx="1"/>
          </p:nvPr>
        </p:nvSpPr>
        <p:spPr>
          <a:xfrm>
            <a:off x="468313" y="1203325"/>
            <a:ext cx="8229600" cy="3394075"/>
          </a:xfrm>
        </p:spPr>
        <p:txBody>
          <a:bodyPr/>
          <a:lstStyle/>
          <a:p>
            <a:pPr>
              <a:lnSpc>
                <a:spcPct val="90000"/>
              </a:lnSpc>
            </a:pPr>
            <a:r>
              <a:rPr lang="en-US" altLang="zh-CN" sz="2400" smtClean="0"/>
              <a:t>You need appropriate dataset.</a:t>
            </a:r>
          </a:p>
          <a:p>
            <a:pPr>
              <a:lnSpc>
                <a:spcPct val="90000"/>
              </a:lnSpc>
            </a:pPr>
            <a:r>
              <a:rPr lang="en-US" altLang="zh-CN" sz="2400" smtClean="0"/>
              <a:t>Taking model to dataset; dY =  Y – Y(-1);  varobs dY; </a:t>
            </a:r>
          </a:p>
          <a:p>
            <a:pPr>
              <a:lnSpc>
                <a:spcPct val="90000"/>
              </a:lnSpc>
            </a:pPr>
            <a:r>
              <a:rPr lang="en-US" altLang="zh-CN" sz="2400" b="1" smtClean="0">
                <a:solidFill>
                  <a:schemeClr val="hlink"/>
                </a:solidFill>
              </a:rPr>
              <a:t>Indeterminacy problem</a:t>
            </a:r>
            <a:r>
              <a:rPr lang="en-US" altLang="zh-CN" sz="2400" smtClean="0"/>
              <a:t>: the number of observables must less than the number of shocks which is the sufficient condition for Kalman filter. Otherwise you can not start Kalman filter to find likelihood. </a:t>
            </a:r>
          </a:p>
          <a:p>
            <a:pPr>
              <a:lnSpc>
                <a:spcPct val="90000"/>
              </a:lnSpc>
            </a:pPr>
            <a:r>
              <a:rPr lang="en-US" altLang="zh-CN" sz="2400" smtClean="0"/>
              <a:t>Dynare use Bayesian technique or MLE to estimate hence you should assume proper prior distributions for parameters to be estimated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xfrm>
            <a:off x="468313" y="195263"/>
            <a:ext cx="8229600" cy="857250"/>
          </a:xfrm>
        </p:spPr>
        <p:txBody>
          <a:bodyPr/>
          <a:lstStyle/>
          <a:p>
            <a:r>
              <a:rPr lang="en-US" altLang="zh-CN" smtClean="0"/>
              <a:t>Syntax</a:t>
            </a:r>
          </a:p>
        </p:txBody>
      </p:sp>
      <p:sp>
        <p:nvSpPr>
          <p:cNvPr id="38914" name="Rectangle 3"/>
          <p:cNvSpPr>
            <a:spLocks noGrp="1"/>
          </p:cNvSpPr>
          <p:nvPr>
            <p:ph type="body" idx="1"/>
          </p:nvPr>
        </p:nvSpPr>
        <p:spPr/>
        <p:txBody>
          <a:bodyPr/>
          <a:lstStyle/>
          <a:p>
            <a:pPr>
              <a:lnSpc>
                <a:spcPct val="80000"/>
              </a:lnSpc>
            </a:pPr>
            <a:r>
              <a:rPr lang="en-US" altLang="zh-CN" sz="2800" smtClean="0"/>
              <a:t>estimated_params ;</a:t>
            </a:r>
          </a:p>
          <a:p>
            <a:pPr>
              <a:lnSpc>
                <a:spcPct val="80000"/>
              </a:lnSpc>
            </a:pPr>
            <a:r>
              <a:rPr lang="en-US" altLang="zh-CN" sz="2800" b="1" smtClean="0"/>
              <a:t>PARAMETER NAME</a:t>
            </a:r>
            <a:r>
              <a:rPr lang="en-US" altLang="zh-CN" sz="2800" smtClean="0"/>
              <a:t>, PRIOR SHAPE, PRIOR MEAN, PRIOR STANDARD ERROR [, PRIOR 3rd PARAMETER] [,PRIOR 4th PARAMETER] ;</a:t>
            </a:r>
          </a:p>
          <a:p>
            <a:pPr>
              <a:lnSpc>
                <a:spcPct val="80000"/>
              </a:lnSpc>
            </a:pPr>
            <a:r>
              <a:rPr lang="en-US" altLang="zh-CN" sz="2800" smtClean="0"/>
              <a:t>end;</a:t>
            </a:r>
          </a:p>
          <a:p>
            <a:pPr>
              <a:lnSpc>
                <a:spcPct val="80000"/>
              </a:lnSpc>
            </a:pPr>
            <a:r>
              <a:rPr lang="en-US" altLang="zh-CN" sz="2800" b="1" smtClean="0">
                <a:solidFill>
                  <a:schemeClr val="hlink"/>
                </a:solidFill>
              </a:rPr>
              <a:t>Example:</a:t>
            </a:r>
            <a:r>
              <a:rPr lang="en-US" altLang="zh-CN" sz="2800" smtClean="0"/>
              <a:t> </a:t>
            </a:r>
          </a:p>
          <a:p>
            <a:pPr>
              <a:lnSpc>
                <a:spcPct val="80000"/>
              </a:lnSpc>
            </a:pPr>
            <a:r>
              <a:rPr lang="en-US" altLang="zh-CN" sz="2800" smtClean="0"/>
              <a:t>gamma,normal_pdf,1,0.05;</a:t>
            </a:r>
          </a:p>
          <a:p>
            <a:pPr>
              <a:lnSpc>
                <a:spcPct val="80000"/>
              </a:lnSpc>
            </a:pPr>
            <a:r>
              <a:rPr lang="en-US" altLang="zh-CN" sz="2800" smtClean="0"/>
              <a:t>alpha, uniform_pdf, , , 0,1;</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p:nvPr>
        </p:nvSpPr>
        <p:spPr/>
        <p:txBody>
          <a:bodyPr/>
          <a:lstStyle/>
          <a:p>
            <a:r>
              <a:rPr lang="en-US" altLang="zh-CN" smtClean="0"/>
              <a:t>Syntax</a:t>
            </a:r>
          </a:p>
        </p:txBody>
      </p:sp>
      <p:sp>
        <p:nvSpPr>
          <p:cNvPr id="40962" name="Rectangle 3"/>
          <p:cNvSpPr>
            <a:spLocks noGrp="1"/>
          </p:cNvSpPr>
          <p:nvPr>
            <p:ph type="body" idx="1"/>
          </p:nvPr>
        </p:nvSpPr>
        <p:spPr/>
        <p:txBody>
          <a:bodyPr/>
          <a:lstStyle/>
          <a:p>
            <a:pPr>
              <a:lnSpc>
                <a:spcPct val="90000"/>
              </a:lnSpc>
            </a:pPr>
            <a:r>
              <a:rPr lang="en-US" altLang="zh-CN" smtClean="0"/>
              <a:t>estimated_params ;</a:t>
            </a:r>
          </a:p>
          <a:p>
            <a:pPr>
              <a:lnSpc>
                <a:spcPct val="90000"/>
              </a:lnSpc>
            </a:pPr>
            <a:r>
              <a:rPr lang="en-US" altLang="zh-CN" b="1" smtClean="0"/>
              <a:t>stderr VARIABLE_NAME</a:t>
            </a:r>
            <a:r>
              <a:rPr lang="en-US" altLang="zh-CN" smtClean="0"/>
              <a:t>, PRIOR SHAPE, PRIOR MEAN, PRIOR STANDARD ERROR [, PRIOR</a:t>
            </a:r>
          </a:p>
          <a:p>
            <a:pPr>
              <a:lnSpc>
                <a:spcPct val="90000"/>
              </a:lnSpc>
            </a:pPr>
            <a:r>
              <a:rPr lang="en-US" altLang="zh-CN" smtClean="0"/>
              <a:t>3rd PARAMETER] [,PRIOR 4th PARAMETER] ;</a:t>
            </a:r>
          </a:p>
          <a:p>
            <a:pPr>
              <a:lnSpc>
                <a:spcPct val="90000"/>
              </a:lnSpc>
            </a:pPr>
            <a:r>
              <a:rPr lang="en-US" altLang="zh-CN" smtClean="0"/>
              <a:t>end;</a:t>
            </a:r>
          </a:p>
          <a:p>
            <a:pPr>
              <a:lnSpc>
                <a:spcPct val="90000"/>
              </a:lnSpc>
            </a:pPr>
            <a:r>
              <a:rPr lang="en-US" altLang="zh-CN" smtClean="0"/>
              <a:t>stderr e, inv_gamma_pdf, 0.01, inf;</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p:nvPr>
        </p:nvSpPr>
        <p:spPr/>
        <p:txBody>
          <a:bodyPr/>
          <a:lstStyle/>
          <a:p>
            <a:r>
              <a:rPr lang="en-US" altLang="zh-CN" smtClean="0"/>
              <a:t>PRIOR SHAPE</a:t>
            </a:r>
          </a:p>
        </p:txBody>
      </p:sp>
      <p:sp>
        <p:nvSpPr>
          <p:cNvPr id="41986" name="Rectangle 3"/>
          <p:cNvSpPr>
            <a:spLocks noGrp="1"/>
          </p:cNvSpPr>
          <p:nvPr>
            <p:ph type="body" idx="1"/>
          </p:nvPr>
        </p:nvSpPr>
        <p:spPr/>
        <p:txBody>
          <a:bodyPr/>
          <a:lstStyle/>
          <a:p>
            <a:pPr>
              <a:lnSpc>
                <a:spcPct val="80000"/>
              </a:lnSpc>
            </a:pPr>
            <a:r>
              <a:rPr lang="en-US" altLang="zh-CN" sz="2800" smtClean="0"/>
              <a:t>beta_pdf, </a:t>
            </a:r>
          </a:p>
          <a:p>
            <a:pPr>
              <a:lnSpc>
                <a:spcPct val="80000"/>
              </a:lnSpc>
            </a:pPr>
            <a:r>
              <a:rPr lang="en-US" altLang="zh-CN" sz="2800" smtClean="0"/>
              <a:t>gamma_pdf, </a:t>
            </a:r>
          </a:p>
          <a:p>
            <a:pPr>
              <a:lnSpc>
                <a:spcPct val="80000"/>
              </a:lnSpc>
            </a:pPr>
            <a:r>
              <a:rPr lang="en-US" altLang="zh-CN" sz="2800" smtClean="0"/>
              <a:t>normal_pdf, </a:t>
            </a:r>
          </a:p>
          <a:p>
            <a:pPr>
              <a:lnSpc>
                <a:spcPct val="80000"/>
              </a:lnSpc>
            </a:pPr>
            <a:r>
              <a:rPr lang="en-US" altLang="zh-CN" sz="2800" smtClean="0"/>
              <a:t>uniform_pdf, </a:t>
            </a:r>
          </a:p>
          <a:p>
            <a:pPr>
              <a:lnSpc>
                <a:spcPct val="80000"/>
              </a:lnSpc>
            </a:pPr>
            <a:r>
              <a:rPr lang="en-US" altLang="zh-CN" sz="2800" smtClean="0"/>
              <a:t>inv_gamma_pdf…….</a:t>
            </a:r>
          </a:p>
          <a:p>
            <a:pPr>
              <a:lnSpc>
                <a:spcPct val="80000"/>
              </a:lnSpc>
            </a:pPr>
            <a:r>
              <a:rPr lang="en-US" altLang="zh-CN" sz="2800" smtClean="0"/>
              <a:t>Choosing prior could be very tricky!!! Which is very subjective!!!</a:t>
            </a:r>
          </a:p>
          <a:p>
            <a:pPr>
              <a:lnSpc>
                <a:spcPct val="80000"/>
              </a:lnSpc>
            </a:pPr>
            <a:r>
              <a:rPr lang="en-US" altLang="zh-CN" sz="2800" smtClean="0"/>
              <a:t>For details, refer to the Dynare Reference Manual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1909</TotalTime>
  <Words>624</Words>
  <Application>Microsoft Office PowerPoint</Application>
  <PresentationFormat>全屏显示(16:9)</PresentationFormat>
  <Paragraphs>97</Paragraphs>
  <Slides>17</Slides>
  <Notes>7</Notes>
  <HiddenSlides>0</HiddenSlides>
  <MMClips>0</MMClips>
  <ScaleCrop>false</ScaleCrop>
  <HeadingPairs>
    <vt:vector size="8" baseType="variant">
      <vt:variant>
        <vt:lpstr>已用的字体</vt:lpstr>
      </vt:variant>
      <vt:variant>
        <vt:i4>3</vt:i4>
      </vt:variant>
      <vt:variant>
        <vt:lpstr>演示文稿设计模板</vt:lpstr>
      </vt:variant>
      <vt:variant>
        <vt:i4>2</vt:i4>
      </vt:variant>
      <vt:variant>
        <vt:lpstr>嵌入 OLE 服务器</vt:lpstr>
      </vt:variant>
      <vt:variant>
        <vt:i4>1</vt:i4>
      </vt:variant>
      <vt:variant>
        <vt:lpstr>幻灯片标题</vt:lpstr>
      </vt:variant>
      <vt:variant>
        <vt:i4>17</vt:i4>
      </vt:variant>
    </vt:vector>
  </HeadingPairs>
  <TitlesOfParts>
    <vt:vector size="23" baseType="lpstr">
      <vt:lpstr>Arial</vt:lpstr>
      <vt:lpstr>宋体</vt:lpstr>
      <vt:lpstr>Calibri</vt:lpstr>
      <vt:lpstr>Office 主题</vt:lpstr>
      <vt:lpstr>1_Office 主题</vt:lpstr>
      <vt:lpstr>Equation</vt:lpstr>
      <vt:lpstr>3.11 参数估计简介</vt:lpstr>
      <vt:lpstr>Outline</vt:lpstr>
      <vt:lpstr>What is Parameters Estimation?</vt:lpstr>
      <vt:lpstr>Estimation steps</vt:lpstr>
      <vt:lpstr>Estimation steps</vt:lpstr>
      <vt:lpstr>Possible issues</vt:lpstr>
      <vt:lpstr>Syntax</vt:lpstr>
      <vt:lpstr>Syntax</vt:lpstr>
      <vt:lpstr>PRIOR SHAPE</vt:lpstr>
      <vt:lpstr>Some tricks</vt:lpstr>
      <vt:lpstr>A simple example-Growthestimate.mod</vt:lpstr>
      <vt:lpstr>Estimation command</vt:lpstr>
      <vt:lpstr>Priors</vt:lpstr>
      <vt:lpstr>Prior and Posterior Distribution</vt:lpstr>
      <vt:lpstr>Results</vt:lpstr>
      <vt:lpstr>Summary</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首页</dc:title>
  <dc:creator>Administrator</dc:creator>
  <cp:lastModifiedBy>admin</cp:lastModifiedBy>
  <cp:revision>43</cp:revision>
  <dcterms:created xsi:type="dcterms:W3CDTF">2013-02-13T01:22:46Z</dcterms:created>
  <dcterms:modified xsi:type="dcterms:W3CDTF">2015-08-25T12:12:47Z</dcterms:modified>
</cp:coreProperties>
</file>