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1" r:id="rId4"/>
    <p:sldId id="262" r:id="rId5"/>
    <p:sldId id="267" r:id="rId6"/>
    <p:sldId id="269" r:id="rId7"/>
    <p:sldId id="263" r:id="rId8"/>
    <p:sldId id="268" r:id="rId9"/>
    <p:sldId id="266" r:id="rId10"/>
    <p:sldId id="260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>
      <p:cViewPr varScale="1">
        <p:scale>
          <a:sx n="88" d="100"/>
          <a:sy n="88" d="100"/>
        </p:scale>
        <p:origin x="-126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1B3B606-6EBE-4619-A947-617E4423C5C2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638685-DCD0-4ECE-89A1-9DD70CE2C5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4E37C8-85CE-4C50-8E61-3EF6980B442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6B38E0-1502-40A6-86D3-23A82DEB7CA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Every endogenous variables will follow into one of the categories.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E356C1-FFB2-46A0-B598-7336EC977D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r>
              <a:rPr lang="en-US" altLang="en-US" smtClean="0">
                <a:ea typeface="宋体" charset="-122"/>
              </a:rPr>
              <a:t>static variables appear first, then purely backward variables, then</a:t>
            </a:r>
          </a:p>
          <a:p>
            <a:pPr marL="228600" indent="-228600"/>
            <a:r>
              <a:rPr lang="en-US" altLang="en-US" smtClean="0">
                <a:ea typeface="宋体" charset="-122"/>
              </a:rPr>
              <a:t>mixed variables, and finally purely forward variables</a:t>
            </a: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700BB7-6EF4-4B42-AE25-827E227AEBD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9317ED-A728-478C-81B9-4F1BDEC2F22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07BCC-FC79-4589-851B-D2BC589CA6B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3C04A-B71A-41A7-8658-45049B579422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2F280-89CD-4AB8-9BED-0A15DEF63F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708C0-C754-4673-BDEB-F2B30A9ED3D2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7F3B9-0E94-40C3-9EBB-89DA113169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8E64-A8EB-48D0-BE8A-77EECDDF3916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02F03-479C-4381-ACDB-F486A773EF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EF8-F5F3-4EDF-99C6-FE4999CF7B76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6B5D7-627F-468D-913C-341617A63D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31955-0208-43C0-B25F-E32217AB5CC3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D899B-2CB8-4FD2-8AC3-0E17176A0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C024A-A9A7-486E-8E9E-62F6009D57A0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7C4E9-426D-4676-BD84-0DC4FA2321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F1DF1-3B46-470C-B073-226EAF1635F4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2072F-CF39-4D8D-8AB9-3E23CAEC4E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6D23C-8F74-4A0B-B22C-425F42A36204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C5EFF-D047-4B47-BE70-4A1E843F94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8D81-ACFB-45B5-9EDD-0266156F0D89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5CD1-DEE5-4AE4-B30B-123E9B32B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B556-2B16-4D37-97BD-DBADC70A54E9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D28A7-5970-4F88-A7BF-7BD01F0478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7B5BB-F574-484C-802C-9C1B135D6AE6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7568E-8F18-440C-950B-DA305B4124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9A644-9B11-4C86-BFB3-ACA6DBE8B9CE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01C6A-A2DB-43B0-BB5D-0FB35E9543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A63D7-5030-4D9A-9C4F-9EA3B6F985F3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11B95-A63C-4CB9-B6F3-BAE27BC791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0EA48-CE08-45FD-AED9-4020A26F9A2D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DF99-624D-4D3E-BE60-11C5EB937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2DC5A-BD07-4437-BDD2-9C5D442B06A0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6B49B-9746-4E57-B9F1-C2EF6E2029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3257E-173C-40F8-A334-544A932E34C7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093E8-92F1-4CF8-8022-FD86F89B51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C767B-86DF-4046-9118-1996DA4C7727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71C3F-19EB-4B34-BB12-4547EE3D89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C5BFE-A100-4ADB-B70B-D988C5A9F14D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3558D-6BA7-4D71-81CE-941E849D65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32E0E-40E0-41B6-BCB0-48AD67A8B5E1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7E406-2E48-4665-A892-D9159EF88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9E766-C35B-48B8-866B-A35F631FB1A1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769CA-E13F-4CD6-BFAC-357C9CC40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A60F6-CBA8-40DE-AF1F-08CFC0F9C6D4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ADCDB-3457-4D98-ABDB-89E6C3F65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FE8F-1300-40C9-888E-5F06D0638C26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A0F9B-7A27-4114-8DE8-63BEE4095F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A7713F-4121-45AD-9097-B92F255E1BD0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4675C6-F524-41A7-8774-1A59F869A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EA3438-3CDC-4645-8291-5A8038FEA80B}" type="datetimeFigureOut">
              <a:rPr lang="zh-CN" altLang="en-US"/>
              <a:pPr>
                <a:defRPr/>
              </a:pPr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5BF11F-FA70-4EAB-910E-75C6B997CD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宋体" charset="-122"/>
              </a:rPr>
              <a:t>3.2 Dynare变量的分类和书写规范</a:t>
            </a:r>
            <a:endParaRPr lang="zh-CN" altLang="en-US" sz="40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zh-CN" sz="2800" smtClean="0"/>
              <a:t>Typology</a:t>
            </a:r>
            <a:r>
              <a:rPr lang="en-US" altLang="zh-CN" sz="2500" smtClean="0"/>
              <a:t> (Dynare</a:t>
            </a:r>
            <a:r>
              <a:rPr lang="zh-CN" altLang="en-US" sz="2500" smtClean="0"/>
              <a:t>变量的分类</a:t>
            </a:r>
            <a:r>
              <a:rPr lang="en-US" altLang="zh-CN" sz="2500" smtClean="0"/>
              <a:t>)</a:t>
            </a:r>
          </a:p>
          <a:p>
            <a:pPr marL="876300" lvl="1" indent="-5334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200" smtClean="0"/>
              <a:t>Static</a:t>
            </a:r>
          </a:p>
          <a:p>
            <a:pPr marL="876300" lvl="1" indent="-5334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200" smtClean="0"/>
              <a:t>Purely Forward-looking</a:t>
            </a:r>
          </a:p>
          <a:p>
            <a:pPr marL="876300" lvl="1" indent="-5334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200" smtClean="0"/>
              <a:t>Purely Backward-looking</a:t>
            </a:r>
          </a:p>
          <a:p>
            <a:pPr marL="876300" lvl="1" indent="-5334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200" smtClean="0"/>
              <a:t>Mixed</a:t>
            </a:r>
          </a:p>
          <a:p>
            <a:pPr marL="609600" indent="-609600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zh-CN" sz="2500" smtClean="0"/>
              <a:t>Ordering(</a:t>
            </a:r>
            <a:r>
              <a:rPr lang="zh-CN" altLang="en-US" sz="2500" smtClean="0"/>
              <a:t>变量的排序</a:t>
            </a:r>
            <a:r>
              <a:rPr lang="en-US" altLang="zh-CN" sz="2500" smtClean="0"/>
              <a:t>)</a:t>
            </a:r>
          </a:p>
          <a:p>
            <a:pPr marL="876300" lvl="1" indent="-5334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200" smtClean="0"/>
              <a:t>Declaration Order</a:t>
            </a:r>
          </a:p>
          <a:p>
            <a:pPr marL="876300" lvl="1" indent="-5334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200" smtClean="0"/>
              <a:t>DR Order</a:t>
            </a:r>
          </a:p>
          <a:p>
            <a:pPr marL="609600" indent="-609600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zh-CN" sz="2500" smtClean="0"/>
              <a:t>Listing Variables(</a:t>
            </a:r>
            <a:r>
              <a:rPr lang="zh-CN" altLang="en-US" sz="2500" smtClean="0"/>
              <a:t>如何查看当前变量</a:t>
            </a:r>
            <a:r>
              <a:rPr lang="en-US" altLang="zh-CN" sz="2500" smtClean="0"/>
              <a:t>DR</a:t>
            </a:r>
            <a:r>
              <a:rPr lang="zh-CN" altLang="en-US" sz="2500" smtClean="0"/>
              <a:t>排序</a:t>
            </a:r>
            <a:r>
              <a:rPr lang="en-US" altLang="zh-CN" sz="25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marL="838200" indent="-838200" eaLnBrk="1" hangingPunct="1"/>
            <a:r>
              <a:rPr lang="en-US" altLang="zh-CN" sz="4500" smtClean="0"/>
              <a:t>I.</a:t>
            </a:r>
            <a:r>
              <a:rPr lang="zh-CN" altLang="en-US" sz="4500" smtClean="0"/>
              <a:t>  </a:t>
            </a:r>
            <a:r>
              <a:rPr lang="en-US" altLang="en-US" smtClean="0">
                <a:ea typeface="宋体" charset="-122"/>
              </a:rPr>
              <a:t>Typology</a:t>
            </a:r>
            <a:endParaRPr lang="zh-CN" altLang="en-US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eaLnBrk="1" hangingPunct="1">
              <a:lnSpc>
                <a:spcPct val="70000"/>
              </a:lnSpc>
              <a:buFont typeface="Arial" charset="0"/>
              <a:buAutoNum type="arabicPeriod"/>
            </a:pPr>
            <a:r>
              <a:rPr lang="en-US" altLang="zh-CN" sz="2400" b="1" smtClean="0"/>
              <a:t>Static Variable</a:t>
            </a:r>
            <a:r>
              <a:rPr lang="en-US" altLang="zh-CN" sz="2000" smtClean="0"/>
              <a:t>: Variable that only shows up in the model at date </a:t>
            </a:r>
            <a:r>
              <a:rPr lang="en-US" altLang="zh-CN" sz="2000" i="1" smtClean="0">
                <a:solidFill>
                  <a:srgbClr val="FF3300"/>
                </a:solidFill>
              </a:rPr>
              <a:t>t</a:t>
            </a:r>
            <a:r>
              <a:rPr lang="en-US" altLang="zh-CN" sz="2000" smtClean="0"/>
              <a:t>, not </a:t>
            </a:r>
            <a:r>
              <a:rPr lang="en-US" altLang="zh-CN" sz="2000" i="1" smtClean="0">
                <a:solidFill>
                  <a:srgbClr val="FF3300"/>
                </a:solidFill>
              </a:rPr>
              <a:t>t-1</a:t>
            </a:r>
            <a:r>
              <a:rPr lang="en-US" altLang="zh-CN" sz="2000" smtClean="0"/>
              <a:t> and </a:t>
            </a:r>
            <a:r>
              <a:rPr lang="en-US" altLang="zh-CN" sz="2000" i="1" smtClean="0">
                <a:solidFill>
                  <a:srgbClr val="FF3300"/>
                </a:solidFill>
              </a:rPr>
              <a:t>t+1;</a:t>
            </a:r>
            <a:r>
              <a:rPr lang="en-US" altLang="zh-CN" sz="2000" smtClean="0"/>
              <a:t> (M_.nstatic )</a:t>
            </a:r>
          </a:p>
          <a:p>
            <a:pPr marL="1295400" lvl="2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endParaRPr lang="en-US" altLang="zh-CN" sz="1800" smtClean="0"/>
          </a:p>
          <a:p>
            <a:pPr marL="914400" lvl="1" indent="-457200" eaLnBrk="1" hangingPunct="1">
              <a:lnSpc>
                <a:spcPct val="70000"/>
              </a:lnSpc>
              <a:buFont typeface="Calibri" pitchFamily="34" charset="0"/>
              <a:buAutoNum type="arabicPeriod"/>
            </a:pPr>
            <a:r>
              <a:rPr lang="en-US" altLang="zh-CN" sz="2400" b="1" smtClean="0"/>
              <a:t>Purely Forward-looking</a:t>
            </a:r>
            <a:r>
              <a:rPr lang="en-US" altLang="zh-CN" sz="2400" smtClean="0"/>
              <a:t>: </a:t>
            </a:r>
            <a:r>
              <a:rPr lang="en-US" altLang="zh-CN" sz="2000" smtClean="0"/>
              <a:t>Variable that shows up at </a:t>
            </a:r>
            <a:r>
              <a:rPr lang="en-US" altLang="zh-CN" sz="2000" i="1" smtClean="0">
                <a:solidFill>
                  <a:srgbClr val="FF3300"/>
                </a:solidFill>
              </a:rPr>
              <a:t>t+1</a:t>
            </a:r>
            <a:r>
              <a:rPr lang="en-US" altLang="zh-CN" sz="2000" smtClean="0"/>
              <a:t> and </a:t>
            </a:r>
            <a:r>
              <a:rPr lang="en-US" altLang="zh-CN" sz="2000" i="1" smtClean="0">
                <a:solidFill>
                  <a:srgbClr val="FF3300"/>
                </a:solidFill>
              </a:rPr>
              <a:t>t</a:t>
            </a:r>
            <a:r>
              <a:rPr lang="en-US" altLang="zh-CN" sz="2000" smtClean="0"/>
              <a:t>, not </a:t>
            </a:r>
            <a:r>
              <a:rPr lang="en-US" altLang="zh-CN" sz="2000" i="1" smtClean="0">
                <a:solidFill>
                  <a:srgbClr val="FF3300"/>
                </a:solidFill>
              </a:rPr>
              <a:t>t-1</a:t>
            </a:r>
            <a:r>
              <a:rPr lang="en-US" altLang="zh-CN" sz="2000" smtClean="0"/>
              <a:t>; (M_.nfwrd)</a:t>
            </a:r>
          </a:p>
          <a:p>
            <a:pPr marL="1295400" lvl="2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endParaRPr lang="en-US" altLang="zh-CN" sz="2000" smtClean="0"/>
          </a:p>
          <a:p>
            <a:pPr marL="914400" lvl="1" indent="-457200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zh-CN" sz="2400" b="1" smtClean="0"/>
              <a:t>Purely Backward-looking</a:t>
            </a:r>
            <a:r>
              <a:rPr lang="en-US" altLang="zh-CN" sz="2400" smtClean="0"/>
              <a:t> : </a:t>
            </a:r>
            <a:r>
              <a:rPr lang="en-US" altLang="zh-CN" sz="2000" smtClean="0"/>
              <a:t>Variable that shows up at </a:t>
            </a:r>
            <a:r>
              <a:rPr lang="en-US" altLang="zh-CN" sz="2000" i="1" smtClean="0">
                <a:solidFill>
                  <a:srgbClr val="FF3300"/>
                </a:solidFill>
              </a:rPr>
              <a:t>t-1</a:t>
            </a:r>
            <a:r>
              <a:rPr lang="en-US" altLang="zh-CN" sz="2000" smtClean="0"/>
              <a:t> and </a:t>
            </a:r>
            <a:r>
              <a:rPr lang="en-US" altLang="zh-CN" sz="2000" i="1" smtClean="0">
                <a:solidFill>
                  <a:srgbClr val="FF3300"/>
                </a:solidFill>
              </a:rPr>
              <a:t>t</a:t>
            </a:r>
            <a:r>
              <a:rPr lang="en-US" altLang="zh-CN" sz="2000" smtClean="0"/>
              <a:t>, not </a:t>
            </a:r>
            <a:r>
              <a:rPr lang="en-US" altLang="zh-CN" sz="2000" i="1" smtClean="0">
                <a:solidFill>
                  <a:srgbClr val="FF3300"/>
                </a:solidFill>
              </a:rPr>
              <a:t>t+1</a:t>
            </a:r>
            <a:r>
              <a:rPr lang="en-US" altLang="zh-CN" sz="2000" smtClean="0"/>
              <a:t>; (M_.npred )</a:t>
            </a:r>
          </a:p>
          <a:p>
            <a:pPr marL="914400" lvl="1" indent="-457200" eaLnBrk="1" hangingPunct="1">
              <a:lnSpc>
                <a:spcPct val="70000"/>
              </a:lnSpc>
              <a:buFontTx/>
              <a:buAutoNum type="arabicPeriod"/>
            </a:pPr>
            <a:endParaRPr lang="en-US" altLang="zh-CN" sz="2000" smtClean="0"/>
          </a:p>
          <a:p>
            <a:pPr marL="914400" lvl="1" indent="-457200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zh-CN" sz="2400" b="1" smtClean="0"/>
              <a:t>Mixed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:</a:t>
            </a:r>
            <a:r>
              <a:rPr lang="en-US" altLang="zh-CN" sz="2000" smtClean="0"/>
              <a:t>Variable that shows up at </a:t>
            </a:r>
            <a:r>
              <a:rPr lang="en-US" altLang="zh-CN" sz="2000" i="1" smtClean="0">
                <a:solidFill>
                  <a:srgbClr val="FF3300"/>
                </a:solidFill>
              </a:rPr>
              <a:t>t+1, t</a:t>
            </a:r>
            <a:r>
              <a:rPr lang="en-US" altLang="zh-CN" sz="2000" smtClean="0"/>
              <a:t> and </a:t>
            </a:r>
            <a:r>
              <a:rPr lang="en-US" altLang="zh-CN" sz="2000" i="1" smtClean="0">
                <a:solidFill>
                  <a:srgbClr val="FF3300"/>
                </a:solidFill>
              </a:rPr>
              <a:t>t-1</a:t>
            </a:r>
            <a:r>
              <a:rPr lang="en-US" altLang="zh-CN" sz="2000" smtClean="0"/>
              <a:t>;(M_.both)</a:t>
            </a:r>
          </a:p>
          <a:p>
            <a:pPr marL="914400" lvl="1" indent="-457200" eaLnBrk="1" hangingPunct="1">
              <a:lnSpc>
                <a:spcPct val="70000"/>
              </a:lnSpc>
              <a:buFontTx/>
              <a:buAutoNum type="arabicPeriod"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500" smtClean="0"/>
              <a:t>I.</a:t>
            </a:r>
            <a:r>
              <a:rPr lang="zh-CN" altLang="en-US" sz="4500" smtClean="0"/>
              <a:t>  </a:t>
            </a:r>
            <a:r>
              <a:rPr lang="en-US" altLang="en-US" smtClean="0">
                <a:ea typeface="宋体" charset="-122"/>
              </a:rPr>
              <a:t>Typology</a:t>
            </a:r>
            <a:endParaRPr lang="zh-CN" altLang="en-US" smtClean="0"/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One Identity:</a:t>
            </a:r>
          </a:p>
          <a:p>
            <a:r>
              <a:rPr lang="en-US" altLang="zh-CN" smtClean="0"/>
              <a:t>oo_.dr.npred + oo_.dr.nboth + oo_.dr.nfwrd + oo_.dr.nstatic = M_.endo_nbr</a:t>
            </a:r>
          </a:p>
          <a:p>
            <a:endParaRPr lang="en-US" altLang="zh-CN" smtClean="0"/>
          </a:p>
          <a:p>
            <a:r>
              <a:rPr lang="en-US" altLang="zh-CN" smtClean="0"/>
              <a:t>Show in Matlab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GrowthApproximate_exp.mod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oo_.dr.npred + oo_.dr.nboth + oo_.dr.nfwrd + oo_.dr.nstatic = M_.endo_nbr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oo_.dr.npred = 2; % k, z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oo_.dr.nstatic =2; % y,i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oo_.dr.nfwrd = 2; % c,l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oo_.dr.nboth =0;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M_.endo_nbr =6;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6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6686550" cy="857250"/>
          </a:xfrm>
        </p:spPr>
        <p:txBody>
          <a:bodyPr/>
          <a:lstStyle/>
          <a:p>
            <a:pPr eaLnBrk="1" hangingPunct="1"/>
            <a:r>
              <a:rPr lang="en-US" altLang="zh-CN" sz="4500" smtClean="0"/>
              <a:t>I I.</a:t>
            </a:r>
            <a:r>
              <a:rPr lang="zh-CN" altLang="en-US" sz="4500" smtClean="0"/>
              <a:t>  </a:t>
            </a:r>
            <a:r>
              <a:rPr lang="en-US" altLang="zh-CN" smtClean="0"/>
              <a:t>Ordering</a:t>
            </a:r>
          </a:p>
        </p:txBody>
      </p:sp>
      <p:sp>
        <p:nvSpPr>
          <p:cNvPr id="33794" name="Text Box 78"/>
          <p:cNvSpPr txBox="1">
            <a:spLocks noChangeArrowheads="1"/>
          </p:cNvSpPr>
          <p:nvPr/>
        </p:nvSpPr>
        <p:spPr bwMode="auto">
          <a:xfrm>
            <a:off x="468313" y="1203325"/>
            <a:ext cx="8424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68313" y="1203325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lnSpc>
                <a:spcPct val="7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700" b="1">
                <a:latin typeface="Calibri" pitchFamily="34" charset="0"/>
              </a:rPr>
              <a:t>Declaration Order: </a:t>
            </a:r>
            <a:r>
              <a:rPr lang="en-US" altLang="zh-CN" sz="2400">
                <a:latin typeface="Calibri" pitchFamily="34" charset="0"/>
              </a:rPr>
              <a:t>  the order of declaration when we use the Dynare Command ‘</a:t>
            </a:r>
            <a:r>
              <a:rPr lang="en-US" altLang="zh-CN" sz="2400" b="1">
                <a:solidFill>
                  <a:srgbClr val="FF3300"/>
                </a:solidFill>
                <a:latin typeface="Calibri" pitchFamily="34" charset="0"/>
              </a:rPr>
              <a:t>var</a:t>
            </a:r>
            <a:r>
              <a:rPr lang="en-US" altLang="zh-CN" sz="2400">
                <a:latin typeface="Calibri" pitchFamily="34" charset="0"/>
              </a:rPr>
              <a:t>’ (which is reflected in M_.endo_names)</a:t>
            </a:r>
            <a:endParaRPr lang="en-US" altLang="zh-CN" sz="2000">
              <a:latin typeface="Calibri" pitchFamily="34" charset="0"/>
            </a:endParaRPr>
          </a:p>
          <a:p>
            <a:pPr marL="1295400" lvl="2" indent="-381000">
              <a:lnSpc>
                <a:spcPct val="7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endParaRPr lang="en-US" altLang="zh-CN">
              <a:latin typeface="Calibri" pitchFamily="34" charset="0"/>
            </a:endParaRPr>
          </a:p>
          <a:p>
            <a:pPr marL="914400" lvl="1" indent="-457200">
              <a:lnSpc>
                <a:spcPct val="7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altLang="zh-CN" sz="2700" b="1">
                <a:latin typeface="Calibri" pitchFamily="34" charset="0"/>
              </a:rPr>
              <a:t>DR Order</a:t>
            </a:r>
            <a:r>
              <a:rPr lang="en-US" altLang="zh-CN" sz="2700">
                <a:latin typeface="Calibri" pitchFamily="34" charset="0"/>
              </a:rPr>
              <a:t>: </a:t>
            </a:r>
            <a:r>
              <a:rPr lang="en-US" altLang="zh-CN" sz="2300">
                <a:latin typeface="Calibri" pitchFamily="34" charset="0"/>
              </a:rPr>
              <a:t>the </a:t>
            </a:r>
            <a:r>
              <a:rPr lang="en-US" altLang="zh-CN" sz="2400">
                <a:latin typeface="Calibri" pitchFamily="34" charset="0"/>
              </a:rPr>
              <a:t>order based on the four types variables described above, which we will call the DR-order (“DR” stands for decision rules). The order is: static, purely backward, mixed, and purely forward.</a:t>
            </a:r>
            <a:endParaRPr lang="en-US" altLang="zh-CN" sz="2000">
              <a:latin typeface="Calibri" pitchFamily="34" charset="0"/>
            </a:endParaRPr>
          </a:p>
          <a:p>
            <a:pPr marL="1295400" lvl="2" indent="-381000">
              <a:lnSpc>
                <a:spcPct val="7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endParaRPr lang="en-US" altLang="zh-CN" sz="2400">
              <a:latin typeface="Calibri" pitchFamily="34" charset="0"/>
            </a:endParaRPr>
          </a:p>
          <a:p>
            <a:pPr marL="914400" lvl="1" indent="-457200">
              <a:lnSpc>
                <a:spcPct val="7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700" b="1">
                <a:latin typeface="Calibri" pitchFamily="34" charset="0"/>
              </a:rPr>
              <a:t>Most of time, the declaration order is used, but for elements of decision rules, DR order is used.</a:t>
            </a:r>
            <a:endParaRPr lang="en-US" altLang="zh-CN" sz="2400">
              <a:latin typeface="Calibri" pitchFamily="34" charset="0"/>
            </a:endParaRPr>
          </a:p>
          <a:p>
            <a:pPr marL="914400" lvl="1" indent="-457200">
              <a:lnSpc>
                <a:spcPct val="70000"/>
              </a:lnSpc>
              <a:spcBef>
                <a:spcPct val="20000"/>
              </a:spcBef>
              <a:buFontTx/>
              <a:buAutoNum type="arabicPeriod"/>
            </a:pPr>
            <a:endParaRPr lang="en-US" altLang="zh-CN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III. </a:t>
            </a:r>
            <a:r>
              <a:rPr lang="en-US" altLang="zh-CN" sz="4500" smtClean="0"/>
              <a:t>Listing Variables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1. </a:t>
            </a:r>
            <a:r>
              <a:rPr lang="en-US" altLang="zh-CN" b="1" smtClean="0"/>
              <a:t>M_.endo_names</a:t>
            </a:r>
            <a:r>
              <a:rPr lang="en-US" altLang="zh-CN" smtClean="0"/>
              <a:t> will list all endogenous variables out in declaration order;</a:t>
            </a:r>
            <a:endParaRPr lang="zh-CN" altLang="en-US" smtClean="0"/>
          </a:p>
          <a:p>
            <a:pPr>
              <a:buFont typeface="Arial" charset="0"/>
              <a:buNone/>
            </a:pPr>
            <a:r>
              <a:rPr lang="en-US" altLang="zh-CN" smtClean="0"/>
              <a:t>2. </a:t>
            </a:r>
            <a:r>
              <a:rPr lang="en-US" altLang="zh-CN" b="1" smtClean="0"/>
              <a:t>M_.endo_names(oo_.dr.order_var,:): </a:t>
            </a:r>
            <a:r>
              <a:rPr lang="en-US" altLang="zh-CN" smtClean="0"/>
              <a:t>will list all endogenous variables out in DR order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3. Show in Matlab: Let’s run the example in section 3.1.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6866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800">
                <a:latin typeface="Calibri" pitchFamily="34" charset="0"/>
              </a:rPr>
              <a:t>Definitions of Four type of variables. Every variable only fall into one category of the four.</a:t>
            </a:r>
          </a:p>
          <a:p>
            <a:pPr marL="342900" indent="-342900">
              <a:buFontTx/>
              <a:buAutoNum type="arabicPeriod"/>
            </a:pPr>
            <a:endParaRPr lang="en-US" altLang="zh-CN" sz="280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800">
                <a:latin typeface="Calibri" pitchFamily="34" charset="0"/>
              </a:rPr>
              <a:t>Ordering: Declaration and DR Order.</a:t>
            </a:r>
          </a:p>
          <a:p>
            <a:pPr marL="342900" indent="-342900">
              <a:buFontTx/>
              <a:buAutoNum type="arabicPeriod"/>
            </a:pPr>
            <a:endParaRPr lang="en-US" altLang="zh-CN" sz="280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800">
                <a:latin typeface="Calibri" pitchFamily="34" charset="0"/>
              </a:rPr>
              <a:t>Listing Variables.</a:t>
            </a:r>
            <a:endParaRPr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317</Words>
  <Application>Microsoft Office PowerPoint</Application>
  <PresentationFormat>全屏显示(16:9)</PresentationFormat>
  <Paragraphs>57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Calibri</vt:lpstr>
      <vt:lpstr>Wingdings</vt:lpstr>
      <vt:lpstr>Office 主题</vt:lpstr>
      <vt:lpstr>1_Office 主题</vt:lpstr>
      <vt:lpstr>3.2 Dynare变量的分类和书写规范</vt:lpstr>
      <vt:lpstr>Outline</vt:lpstr>
      <vt:lpstr>I.  Typology</vt:lpstr>
      <vt:lpstr>I.  Typology</vt:lpstr>
      <vt:lpstr>GrowthApproximate_exp.mod</vt:lpstr>
      <vt:lpstr>I I.  Ordering</vt:lpstr>
      <vt:lpstr>III. Listing Variables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38</cp:revision>
  <dcterms:created xsi:type="dcterms:W3CDTF">2013-02-13T01:22:46Z</dcterms:created>
  <dcterms:modified xsi:type="dcterms:W3CDTF">2015-08-03T14:19:49Z</dcterms:modified>
</cp:coreProperties>
</file>