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8"/>
  </p:notesMasterIdLst>
  <p:sldIdLst>
    <p:sldId id="256" r:id="rId3"/>
    <p:sldId id="261" r:id="rId4"/>
    <p:sldId id="273" r:id="rId5"/>
    <p:sldId id="269" r:id="rId6"/>
    <p:sldId id="270" r:id="rId7"/>
    <p:sldId id="274" r:id="rId8"/>
    <p:sldId id="276" r:id="rId9"/>
    <p:sldId id="275" r:id="rId10"/>
    <p:sldId id="280" r:id="rId11"/>
    <p:sldId id="281" r:id="rId12"/>
    <p:sldId id="282" r:id="rId13"/>
    <p:sldId id="286" r:id="rId14"/>
    <p:sldId id="283" r:id="rId15"/>
    <p:sldId id="284" r:id="rId16"/>
    <p:sldId id="287" r:id="rId17"/>
    <p:sldId id="277" r:id="rId18"/>
    <p:sldId id="278" r:id="rId19"/>
    <p:sldId id="279" r:id="rId20"/>
    <p:sldId id="271" r:id="rId21"/>
    <p:sldId id="272" r:id="rId22"/>
    <p:sldId id="267" r:id="rId23"/>
    <p:sldId id="268" r:id="rId24"/>
    <p:sldId id="285" r:id="rId25"/>
    <p:sldId id="266" r:id="rId26"/>
    <p:sldId id="260" r:id="rId27"/>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61" autoAdjust="0"/>
    <p:restoredTop sz="74639" autoAdjust="0"/>
  </p:normalViewPr>
  <p:slideViewPr>
    <p:cSldViewPr>
      <p:cViewPr varScale="1">
        <p:scale>
          <a:sx n="78" d="100"/>
          <a:sy n="78" d="100"/>
        </p:scale>
        <p:origin x="-77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C63ADB1-4C95-49A5-A02A-623A1A44DACD}" type="datetimeFigureOut">
              <a:rPr lang="zh-CN" altLang="en-US"/>
              <a:pPr>
                <a:defRPr/>
              </a:pPr>
              <a:t>2015/8/22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1698E74-27DB-4E5B-8EDC-667EDE111B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F78926-0CE1-464A-B579-4CEF9F5146C8}" type="slidenum">
              <a:rPr lang="zh-CN" altLang="en-US"/>
              <a:pPr fontAlgn="base">
                <a:spcBef>
                  <a:spcPct val="0"/>
                </a:spcBef>
                <a:spcAft>
                  <a:spcPct val="0"/>
                </a:spcAft>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p:cNvSpPr>
          <p:nvPr>
            <p:ph type="sldImg"/>
          </p:nvPr>
        </p:nvSpPr>
        <p:spPr bwMode="auto">
          <a:noFill/>
          <a:ln>
            <a:solidFill>
              <a:srgbClr val="000000"/>
            </a:solidFill>
            <a:miter lim="800000"/>
            <a:headEnd/>
            <a:tailEnd/>
          </a:ln>
        </p:spPr>
      </p:sp>
      <p:sp>
        <p:nvSpPr>
          <p:cNvPr id="604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5484B3-ED19-4C24-B177-DB25375BA91D}" type="slidenum">
              <a:rPr lang="zh-CN" altLang="en-US"/>
              <a:pPr fontAlgn="base">
                <a:spcBef>
                  <a:spcPct val="0"/>
                </a:spcBef>
                <a:spcAft>
                  <a:spcPct val="0"/>
                </a:spcAft>
                <a:defRPr/>
              </a:pPr>
              <a:t>24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p:cNvSpPr>
          <p:nvPr>
            <p:ph type="sldImg"/>
          </p:nvPr>
        </p:nvSpPr>
        <p:spPr bwMode="auto">
          <a:noFill/>
          <a:ln>
            <a:solidFill>
              <a:srgbClr val="000000"/>
            </a:solidFill>
            <a:miter lim="800000"/>
            <a:headEnd/>
            <a:tailEnd/>
          </a:ln>
        </p:spPr>
      </p:sp>
      <p:sp>
        <p:nvSpPr>
          <p:cNvPr id="624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3E1357-29F3-4868-8088-527526ACABC4}" type="slidenum">
              <a:rPr lang="zh-CN" altLang="en-US"/>
              <a:pPr fontAlgn="base">
                <a:spcBef>
                  <a:spcPct val="0"/>
                </a:spcBef>
                <a:spcAft>
                  <a:spcPct val="0"/>
                </a:spcAft>
                <a:defRPr/>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8A9E03-B2C0-481E-91A3-5C74445ACDE9}" type="slidenum">
              <a:rPr lang="zh-CN" altLang="en-US"/>
              <a:pPr fontAlgn="base">
                <a:spcBef>
                  <a:spcPct val="0"/>
                </a:spcBef>
                <a:spcAft>
                  <a:spcPct val="0"/>
                </a:spcAft>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TextEdit="1"/>
          </p:cNvSpPr>
          <p:nvPr>
            <p:ph type="sldImg"/>
          </p:nvPr>
        </p:nvSpPr>
        <p:spPr bwMode="auto">
          <a:noFill/>
          <a:ln>
            <a:solidFill>
              <a:srgbClr val="000000"/>
            </a:solidFill>
            <a:miter lim="800000"/>
            <a:headEnd/>
            <a:tailEnd/>
          </a:ln>
        </p:spPr>
      </p:sp>
      <p:sp>
        <p:nvSpPr>
          <p:cNvPr id="33794"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You should form the good writing habits: number and label each equations for future reading and maintenance.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TextEdit="1"/>
          </p:cNvSpPr>
          <p:nvPr>
            <p:ph type="sldImg"/>
          </p:nvPr>
        </p:nvSpPr>
        <p:spPr bwMode="auto">
          <a:noFill/>
          <a:ln>
            <a:solidFill>
              <a:srgbClr val="000000"/>
            </a:solidFill>
            <a:miter lim="800000"/>
            <a:headEnd/>
            <a:tailEnd/>
          </a:ln>
        </p:spPr>
      </p:sp>
      <p:sp>
        <p:nvSpPr>
          <p:cNvPr id="35842"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 equations = #endogenous variables (this is actually one of the first things that Dynare checks; it will immediately let you know if there are any problems).</a:t>
            </a:r>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TextEdit="1"/>
          </p:cNvSpPr>
          <p:nvPr>
            <p:ph type="sldImg"/>
          </p:nvPr>
        </p:nvSpPr>
        <p:spPr bwMode="auto">
          <a:noFill/>
          <a:ln>
            <a:solidFill>
              <a:srgbClr val="000000"/>
            </a:solidFill>
            <a:miter lim="800000"/>
            <a:headEnd/>
            <a:tailEnd/>
          </a:ln>
        </p:spPr>
      </p:sp>
      <p:sp>
        <p:nvSpPr>
          <p:cNvPr id="37890"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Check:  this command will computes and displays the eigenvalues of your system.</a:t>
            </a:r>
          </a:p>
          <a:p>
            <a:r>
              <a:rPr lang="en-US" altLang="zh-CN" smtClean="0"/>
              <a:t>Some times, we directly put steady states as initial values.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TextEdit="1"/>
          </p:cNvSpPr>
          <p:nvPr>
            <p:ph type="sldImg"/>
          </p:nvPr>
        </p:nvSpPr>
        <p:spPr bwMode="auto">
          <a:noFill/>
          <a:ln>
            <a:solidFill>
              <a:srgbClr val="000000"/>
            </a:solidFill>
            <a:miter lim="800000"/>
            <a:headEnd/>
            <a:tailEnd/>
          </a:ln>
        </p:spPr>
      </p:sp>
      <p:sp>
        <p:nvSpPr>
          <p:cNvPr id="43010"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Variables themselves are assigned with steady state values. So in focs, you can not obtain the steady state values of some endogenous variables as parameters.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TextEdit="1"/>
          </p:cNvSpPr>
          <p:nvPr>
            <p:ph type="sldImg"/>
          </p:nvPr>
        </p:nvSpPr>
        <p:spPr bwMode="auto">
          <a:noFill/>
          <a:ln>
            <a:solidFill>
              <a:srgbClr val="000000"/>
            </a:solidFill>
            <a:miter lim="800000"/>
            <a:headEnd/>
            <a:tailEnd/>
          </a:ln>
        </p:spPr>
      </p:sp>
      <p:sp>
        <p:nvSpPr>
          <p:cNvPr id="46082"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You may write a m script in which you calculate your own steady states and then save into a mat file. This is extremely useful when you recursively invoke dynare mod file.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TextEdit="1"/>
          </p:cNvSpPr>
          <p:nvPr>
            <p:ph type="sldImg"/>
          </p:nvPr>
        </p:nvSpPr>
        <p:spPr bwMode="auto">
          <a:noFill/>
          <a:ln>
            <a:solidFill>
              <a:srgbClr val="000000"/>
            </a:solidFill>
            <a:miter lim="800000"/>
            <a:headEnd/>
            <a:tailEnd/>
          </a:ln>
        </p:spPr>
      </p:sp>
      <p:sp>
        <p:nvSpPr>
          <p:cNvPr id="51202"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This is the most commonly used command: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TextEdit="1"/>
          </p:cNvSpPr>
          <p:nvPr>
            <p:ph type="sldImg"/>
          </p:nvPr>
        </p:nvSpPr>
        <p:spPr bwMode="auto">
          <a:noFill/>
          <a:ln>
            <a:solidFill>
              <a:srgbClr val="000000"/>
            </a:solidFill>
            <a:miter lim="800000"/>
            <a:headEnd/>
            <a:tailEnd/>
          </a:ln>
        </p:spPr>
      </p:sp>
      <p:sp>
        <p:nvSpPr>
          <p:cNvPr id="53250"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This is the most commonly used command: </a:t>
            </a:r>
          </a:p>
          <a:p>
            <a:r>
              <a:rPr lang="en-US" altLang="zh-CN" smtClean="0"/>
              <a:t>Still many other commands that not list here.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23591DA-C0AA-408D-831F-107299F12913}"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937681-EFFF-4769-BD7C-A033CC3E34C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C59900-BE95-414E-AC61-885C2C7B1224}"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23A3AC4-92B0-4FDF-BDEE-9D3BF91BE9A2}"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F25EB5A-A486-4B56-A367-B081F86C8892}"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CBC0941-130C-4BB0-9B6A-D456815F2077}"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1F898E5-1CE2-4A5A-B83B-1E9903FE7B94}"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ABBCBE2-2962-4903-B987-F6CCA6893775}"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69821D8-976E-40B4-B767-772E6E910080}"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B418BE-86C6-43C4-9A42-DE0BBEE478CD}"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C45CF01-8138-48B7-BB57-CC03A8D6A940}"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5CB9DE-8CB6-4CB1-9FCF-50612CDB3D5A}"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E0852AB-D25A-4F44-814F-207A32A107B3}"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6F17AA-F2CB-499D-BB0F-69FA52BF6BAB}"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61BC69F-83FA-43E6-BFE7-3ECB6DBA1A85}" type="datetimeFigureOut">
              <a:rPr lang="zh-CN" altLang="en-US"/>
              <a:pPr>
                <a:defRPr/>
              </a:pPr>
              <a:t>2015/8/22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42B6199-23FA-4DC2-8FBF-65493FBA1E22}"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6D808DA-8DB1-49AA-96C4-5B50D9D6B406}" type="datetimeFigureOut">
              <a:rPr lang="zh-CN" altLang="en-US"/>
              <a:pPr>
                <a:defRPr/>
              </a:pPr>
              <a:t>2015/8/22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78AD02B-B8ED-47A6-863F-9F563C3E0C5B}"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512DA61-3172-42DC-B0FF-3010EB56A9CD}" type="datetimeFigureOut">
              <a:rPr lang="zh-CN" altLang="en-US"/>
              <a:pPr>
                <a:defRPr/>
              </a:pPr>
              <a:t>2015/8/22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B156329-DB56-4196-A032-20B60363B67B}"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A1EA685-EAF4-4107-896E-E721A5E74845}"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56CC3BC-95BF-49C1-8159-B382AF604F0D}"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6DBD872-0815-43B4-BB16-69B80DA36753}"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F9D720D-E16A-4218-9803-C1D0EF459B61}" type="slidenum">
              <a:rPr lang="zh-CN" altLang="en-US"/>
              <a:pPr>
                <a:defRPr/>
              </a:pPr>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035659-18C7-4C04-B8C4-DA8D3AE89E9D}"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0E0C03E-B244-4FCA-BD21-5A1C683E11AE}"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5F6D26-C86E-4CD2-BB45-1EF476D638A8}"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B3CA017-C9DE-430D-8A11-45334164691B}"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80C3F6E-FB73-4D38-A489-BA55B4CA9A8A}"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6B98AA2-3317-475C-AD14-10A416DE34C7}"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CE60A71-8252-4216-B627-246AE50A8E29}"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7C9550-A083-42D2-AFEE-59C4F04222C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F28F8CB-A298-4A89-A570-79C1D21F1ACD}"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6BF4106-A42B-4C62-B6B4-69818242874F}"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C04A0FE-04BE-4624-A7D5-365BE9DD2979}" type="datetimeFigureOut">
              <a:rPr lang="zh-CN" altLang="en-US"/>
              <a:pPr>
                <a:defRPr/>
              </a:pPr>
              <a:t>2015/8/22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436CA22-BEF1-4F7B-8EA7-FAE92FF5811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B3128B2-7791-484A-9771-890C5A87C971}" type="datetimeFigureOut">
              <a:rPr lang="zh-CN" altLang="en-US"/>
              <a:pPr>
                <a:defRPr/>
              </a:pPr>
              <a:t>2015/8/22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8AEC524-8BCA-43E1-9234-A149F3BB8C7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6A616DC-2B57-4EAC-B4AB-68DDB8AADB29}" type="datetimeFigureOut">
              <a:rPr lang="zh-CN" altLang="en-US"/>
              <a:pPr>
                <a:defRPr/>
              </a:pPr>
              <a:t>2015/8/22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14DE2D0-C22F-4765-AE06-BE8542C4BB5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76C338-0A07-4CC4-8F55-C92B7CCBF45F}"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9ECFAF-BA19-42A2-A1F7-722E87DA487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63B7716-7A52-479F-95A8-9A8D0606BECC}"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0B1CC39-F3F1-465F-BFC1-C8C978BE5C4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722C3F8-ED02-4B66-BECA-8BA35974B56E}" type="datetimeFigureOut">
              <a:rPr lang="zh-CN" altLang="en-US"/>
              <a:pPr>
                <a:defRPr/>
              </a:pPr>
              <a:t>2015/8/22</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B4A40F9-EA6A-45E0-A9FD-C2F16F4872D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5"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BA48274E-D121-4E31-A54C-15FDFD79ABA3}" type="datetimeFigureOut">
              <a:rPr lang="zh-CN" altLang="en-US"/>
              <a:pPr>
                <a:defRPr/>
              </a:pPr>
              <a:t>2015/8/22</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B4F4FD0F-07E7-4A2B-9CFF-8AEA1545D7E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76" r:id="rId7"/>
    <p:sldLayoutId id="2147483675" r:id="rId8"/>
    <p:sldLayoutId id="2147483674" r:id="rId9"/>
    <p:sldLayoutId id="2147483673" r:id="rId10"/>
    <p:sldLayoutId id="214748367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9.v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6626" name="标题 1"/>
          <p:cNvSpPr>
            <a:spLocks noGrp="1"/>
          </p:cNvSpPr>
          <p:nvPr>
            <p:ph type="ctrTitle"/>
          </p:nvPr>
        </p:nvSpPr>
        <p:spPr>
          <a:xfrm>
            <a:off x="685800" y="1598613"/>
            <a:ext cx="7772400" cy="1101725"/>
          </a:xfrm>
        </p:spPr>
        <p:txBody>
          <a:bodyPr/>
          <a:lstStyle/>
          <a:p>
            <a:pPr eaLnBrk="1" hangingPunct="1"/>
            <a:r>
              <a:rPr lang="en-US" altLang="en-US" smtClean="0">
                <a:ea typeface="宋体" charset="-122"/>
              </a:rPr>
              <a:t>3.3 Dynare的基本语法</a:t>
            </a:r>
            <a:endParaRPr lang="zh-CN" altLang="en-US" smtClean="0"/>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a:lstStyle/>
          <a:p>
            <a:r>
              <a:rPr lang="en-US" altLang="zh-CN" smtClean="0"/>
              <a:t>‘steady_state_model’ block;</a:t>
            </a:r>
            <a:endParaRPr lang="zh-CN" altLang="en-US" smtClean="0"/>
          </a:p>
        </p:txBody>
      </p:sp>
      <p:sp>
        <p:nvSpPr>
          <p:cNvPr id="40962" name="Rectangle 3"/>
          <p:cNvSpPr>
            <a:spLocks noGrp="1"/>
          </p:cNvSpPr>
          <p:nvPr>
            <p:ph type="body" idx="1"/>
          </p:nvPr>
        </p:nvSpPr>
        <p:spPr/>
        <p:txBody>
          <a:bodyPr/>
          <a:lstStyle/>
          <a:p>
            <a:r>
              <a:rPr lang="en-US" altLang="zh-CN" smtClean="0"/>
              <a:t>Each line of this block consists of a variable which is assigned an expression:</a:t>
            </a:r>
          </a:p>
          <a:p>
            <a:r>
              <a:rPr lang="en-US" altLang="zh-CN" i="1" smtClean="0"/>
              <a:t>Variable name = expression;</a:t>
            </a:r>
          </a:p>
          <a:p>
            <a:r>
              <a:rPr lang="en-US" altLang="zh-CN" i="1" smtClean="0"/>
              <a:t>xxx_steadystate2.m file </a:t>
            </a:r>
            <a:r>
              <a:rPr lang="en-US" altLang="zh-CN" smtClean="0"/>
              <a:t>will be generated.</a:t>
            </a:r>
          </a:p>
          <a:p>
            <a:r>
              <a:rPr lang="en-US" altLang="zh-CN" smtClean="0"/>
              <a:t>You do not need initial value block anymore.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p:txBody>
          <a:bodyPr/>
          <a:lstStyle/>
          <a:p>
            <a:r>
              <a:rPr lang="en-US" altLang="zh-CN" smtClean="0"/>
              <a:t>‘steady_state_model’ block;</a:t>
            </a:r>
            <a:endParaRPr lang="zh-CN" altLang="en-US" smtClean="0"/>
          </a:p>
        </p:txBody>
      </p:sp>
      <p:sp>
        <p:nvSpPr>
          <p:cNvPr id="41986" name="Rectangle 3"/>
          <p:cNvSpPr>
            <a:spLocks noGrp="1"/>
          </p:cNvSpPr>
          <p:nvPr>
            <p:ph type="body" idx="1"/>
          </p:nvPr>
        </p:nvSpPr>
        <p:spPr/>
        <p:txBody>
          <a:bodyPr/>
          <a:lstStyle/>
          <a:p>
            <a:pPr>
              <a:lnSpc>
                <a:spcPct val="80000"/>
              </a:lnSpc>
            </a:pPr>
            <a:r>
              <a:rPr lang="en-US" altLang="zh-CN" sz="2400" smtClean="0"/>
              <a:t>steady_state_model;</a:t>
            </a:r>
          </a:p>
          <a:p>
            <a:pPr>
              <a:lnSpc>
                <a:spcPct val="80000"/>
              </a:lnSpc>
            </a:pPr>
            <a:r>
              <a:rPr lang="en-US" altLang="zh-CN" sz="2400" smtClean="0"/>
              <a:t>A = 1;</a:t>
            </a:r>
          </a:p>
          <a:p>
            <a:pPr>
              <a:lnSpc>
                <a:spcPct val="80000"/>
              </a:lnSpc>
            </a:pPr>
            <a:r>
              <a:rPr lang="en-US" altLang="zh-CN" sz="2400" smtClean="0"/>
              <a:t>r = (1+g)*(1+rho)+delta-1;</a:t>
            </a:r>
          </a:p>
          <a:p>
            <a:pPr>
              <a:lnSpc>
                <a:spcPct val="80000"/>
              </a:lnSpc>
            </a:pPr>
            <a:r>
              <a:rPr lang="en-US" altLang="zh-CN" sz="2400" smtClean="0"/>
              <a:t>L = ((1-alpha)/(r/alpha-delta-g))*r/alpha;</a:t>
            </a:r>
          </a:p>
          <a:p>
            <a:pPr>
              <a:lnSpc>
                <a:spcPct val="80000"/>
              </a:lnSpc>
            </a:pPr>
            <a:r>
              <a:rPr lang="en-US" altLang="zh-CN" sz="2400" smtClean="0"/>
              <a:t>K = (1+g)*(r/alpha)^(1/(alpha-1))*L;</a:t>
            </a:r>
          </a:p>
          <a:p>
            <a:pPr>
              <a:lnSpc>
                <a:spcPct val="80000"/>
              </a:lnSpc>
            </a:pPr>
            <a:r>
              <a:rPr lang="en-US" altLang="zh-CN" sz="2400" smtClean="0"/>
              <a:t>C = (1-delta)*K/(1+g)</a:t>
            </a:r>
          </a:p>
          <a:p>
            <a:pPr>
              <a:lnSpc>
                <a:spcPct val="80000"/>
              </a:lnSpc>
            </a:pPr>
            <a:r>
              <a:rPr lang="en-US" altLang="zh-CN" sz="2400" smtClean="0"/>
              <a:t>+(K/(1+g))^alpha*L^(1-alpha)-K;</a:t>
            </a:r>
          </a:p>
          <a:p>
            <a:pPr>
              <a:lnSpc>
                <a:spcPct val="80000"/>
              </a:lnSpc>
            </a:pPr>
            <a:r>
              <a:rPr lang="en-US" altLang="zh-CN" sz="2400" smtClean="0"/>
              <a:t>w = C;</a:t>
            </a:r>
          </a:p>
          <a:p>
            <a:pPr>
              <a:lnSpc>
                <a:spcPct val="80000"/>
              </a:lnSpc>
            </a:pPr>
            <a:r>
              <a:rPr lang="en-US" altLang="zh-CN" sz="2400" smtClean="0"/>
              <a:t>end;</a:t>
            </a:r>
            <a:endParaRPr lang="zh-CN" altLang="en-US" sz="2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p:txBody>
          <a:bodyPr/>
          <a:lstStyle/>
          <a:p>
            <a:r>
              <a:rPr lang="en-US" altLang="zh-CN" smtClean="0"/>
              <a:t>‘steady_state_model’ block</a:t>
            </a:r>
            <a:endParaRPr lang="zh-CN" altLang="en-US" smtClean="0"/>
          </a:p>
        </p:txBody>
      </p:sp>
      <p:sp>
        <p:nvSpPr>
          <p:cNvPr id="44034" name="Rectangle 3"/>
          <p:cNvSpPr>
            <a:spLocks noGrp="1"/>
          </p:cNvSpPr>
          <p:nvPr>
            <p:ph type="body" idx="1"/>
          </p:nvPr>
        </p:nvSpPr>
        <p:spPr/>
        <p:txBody>
          <a:bodyPr/>
          <a:lstStyle/>
          <a:p>
            <a:r>
              <a:rPr lang="en-US" altLang="zh-CN" smtClean="0"/>
              <a:t>Possible issues in using this command: sometimes if your focs involves the steady states of some variables, this command may not be appropriate since you need extra parameters for the steady states appear in the equations (focs).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p:txBody>
          <a:bodyPr/>
          <a:lstStyle/>
          <a:p>
            <a:r>
              <a:rPr lang="en-US" altLang="zh-CN" smtClean="0"/>
              <a:t>Use ‘set_param_value’ command</a:t>
            </a:r>
            <a:endParaRPr lang="zh-CN" altLang="en-US" smtClean="0"/>
          </a:p>
        </p:txBody>
      </p:sp>
      <p:sp>
        <p:nvSpPr>
          <p:cNvPr id="45058" name="Rectangle 3"/>
          <p:cNvSpPr>
            <a:spLocks noGrp="1"/>
          </p:cNvSpPr>
          <p:nvPr>
            <p:ph type="body" idx="1"/>
          </p:nvPr>
        </p:nvSpPr>
        <p:spPr/>
        <p:txBody>
          <a:bodyPr/>
          <a:lstStyle/>
          <a:p>
            <a:pPr>
              <a:lnSpc>
                <a:spcPct val="90000"/>
              </a:lnSpc>
            </a:pPr>
            <a:r>
              <a:rPr lang="en-US" altLang="zh-CN" sz="2600" smtClean="0"/>
              <a:t>This command can be used when mod file is repeatedly invoked.</a:t>
            </a:r>
          </a:p>
          <a:p>
            <a:pPr>
              <a:lnSpc>
                <a:spcPct val="90000"/>
              </a:lnSpc>
            </a:pPr>
            <a:r>
              <a:rPr lang="en-US" altLang="zh-CN" sz="2600" smtClean="0"/>
              <a:t>First you need load data you saved before mod file invoked, usually mat file.</a:t>
            </a:r>
          </a:p>
          <a:p>
            <a:pPr>
              <a:lnSpc>
                <a:spcPct val="90000"/>
              </a:lnSpc>
            </a:pPr>
            <a:r>
              <a:rPr lang="en-US" altLang="zh-CN" sz="2600" smtClean="0"/>
              <a:t>Then by using set_param_value(‘var_name’,var_name) to pass parameters values, including s.s.</a:t>
            </a:r>
          </a:p>
          <a:p>
            <a:pPr>
              <a:lnSpc>
                <a:spcPct val="90000"/>
              </a:lnSpc>
            </a:pPr>
            <a:r>
              <a:rPr lang="en-US" altLang="zh-CN" sz="2600" smtClean="0"/>
              <a:t>The 1st argument is the parameters’ name in mod file</a:t>
            </a:r>
          </a:p>
          <a:p>
            <a:pPr>
              <a:lnSpc>
                <a:spcPct val="90000"/>
              </a:lnSpc>
            </a:pPr>
            <a:r>
              <a:rPr lang="en-US" altLang="zh-CN" sz="2600" smtClean="0"/>
              <a:t>The 2nd argument is the variables’ name in mat file.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altLang="zh-CN" smtClean="0"/>
              <a:t>Example</a:t>
            </a:r>
          </a:p>
        </p:txBody>
      </p:sp>
      <p:sp>
        <p:nvSpPr>
          <p:cNvPr id="47106" name="Rectangle 3"/>
          <p:cNvSpPr>
            <a:spLocks noGrp="1"/>
          </p:cNvSpPr>
          <p:nvPr>
            <p:ph type="body" idx="1"/>
          </p:nvPr>
        </p:nvSpPr>
        <p:spPr/>
        <p:txBody>
          <a:bodyPr/>
          <a:lstStyle/>
          <a:p>
            <a:pPr>
              <a:lnSpc>
                <a:spcPct val="80000"/>
              </a:lnSpc>
            </a:pPr>
            <a:r>
              <a:rPr lang="en-US" altLang="zh-CN" sz="2800" smtClean="0"/>
              <a:t>…</a:t>
            </a:r>
          </a:p>
          <a:p>
            <a:pPr>
              <a:lnSpc>
                <a:spcPct val="80000"/>
              </a:lnSpc>
            </a:pPr>
            <a:r>
              <a:rPr lang="en-US" altLang="zh-CN" sz="2800" smtClean="0"/>
              <a:t>Parameters alpha, beta…;</a:t>
            </a:r>
          </a:p>
          <a:p>
            <a:pPr>
              <a:lnSpc>
                <a:spcPct val="80000"/>
              </a:lnSpc>
            </a:pPr>
            <a:r>
              <a:rPr lang="en-US" altLang="zh-CN" sz="2800" smtClean="0"/>
              <a:t>Load param_data;</a:t>
            </a:r>
          </a:p>
          <a:p>
            <a:pPr>
              <a:lnSpc>
                <a:spcPct val="80000"/>
              </a:lnSpc>
            </a:pPr>
            <a:r>
              <a:rPr lang="en-US" altLang="zh-CN" sz="2800" smtClean="0"/>
              <a:t>Set_param_value(‘alpha’,alpha);</a:t>
            </a:r>
          </a:p>
          <a:p>
            <a:pPr>
              <a:lnSpc>
                <a:spcPct val="80000"/>
              </a:lnSpc>
            </a:pPr>
            <a:r>
              <a:rPr lang="en-US" altLang="zh-CN" sz="2800" smtClean="0"/>
              <a:t>Set_param_value(‘beta’,beta);</a:t>
            </a:r>
          </a:p>
          <a:p>
            <a:pPr>
              <a:lnSpc>
                <a:spcPct val="80000"/>
              </a:lnSpc>
            </a:pPr>
            <a:r>
              <a:rPr lang="en-US" altLang="zh-CN" sz="2800" smtClean="0"/>
              <a:t>….</a:t>
            </a:r>
          </a:p>
          <a:p>
            <a:pPr>
              <a:lnSpc>
                <a:spcPct val="80000"/>
              </a:lnSpc>
            </a:pPr>
            <a:r>
              <a:rPr lang="en-US" altLang="zh-CN" sz="2800" smtClean="0"/>
              <a:t>You should have two variables named alpha and beta in param_data.mat file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p:txBody>
          <a:bodyPr/>
          <a:lstStyle/>
          <a:p>
            <a:r>
              <a:rPr lang="en-US" altLang="zh-CN" smtClean="0"/>
              <a:t>Further examples</a:t>
            </a:r>
          </a:p>
        </p:txBody>
      </p:sp>
      <p:sp>
        <p:nvSpPr>
          <p:cNvPr id="48130" name="Rectangle 3"/>
          <p:cNvSpPr>
            <a:spLocks noGrp="1"/>
          </p:cNvSpPr>
          <p:nvPr>
            <p:ph type="body" idx="1"/>
          </p:nvPr>
        </p:nvSpPr>
        <p:spPr/>
        <p:txBody>
          <a:bodyPr/>
          <a:lstStyle/>
          <a:p>
            <a:pPr>
              <a:lnSpc>
                <a:spcPct val="90000"/>
              </a:lnSpc>
            </a:pPr>
            <a:r>
              <a:rPr lang="en-US" altLang="zh-CN" sz="2800" smtClean="0"/>
              <a:t>Section 4.2 </a:t>
            </a:r>
            <a:r>
              <a:rPr lang="en-US" altLang="zh-CN" sz="2800" i="1" smtClean="0">
                <a:solidFill>
                  <a:schemeClr val="hlink"/>
                </a:solidFill>
              </a:rPr>
              <a:t>NK_sticky_price.mod</a:t>
            </a:r>
            <a:r>
              <a:rPr lang="en-US" altLang="zh-CN" sz="2800" smtClean="0"/>
              <a:t>, declaring steady state value parameters and calculating the steady states in mod file, and then assign the s.s as the initial values to endogenous varialbes.</a:t>
            </a:r>
          </a:p>
          <a:p>
            <a:pPr>
              <a:lnSpc>
                <a:spcPct val="90000"/>
              </a:lnSpc>
            </a:pPr>
            <a:r>
              <a:rPr lang="en-US" altLang="zh-CN" sz="2800" smtClean="0"/>
              <a:t>Section 4.3 </a:t>
            </a:r>
            <a:r>
              <a:rPr lang="en-US" altLang="zh-CN" sz="2800" i="1" smtClean="0">
                <a:solidFill>
                  <a:schemeClr val="hlink"/>
                </a:solidFill>
              </a:rPr>
              <a:t>Mediumdsge.mod</a:t>
            </a:r>
            <a:r>
              <a:rPr lang="en-US" altLang="zh-CN" sz="2800" smtClean="0"/>
              <a:t>, using set_param_value to set steady states. The steady states are calculated outside of mod file in a m script file so as to recursively invoke the mod file.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p:txBody>
          <a:bodyPr/>
          <a:lstStyle/>
          <a:p>
            <a:r>
              <a:rPr lang="en-US" altLang="zh-CN" smtClean="0"/>
              <a:t>Shocks</a:t>
            </a:r>
          </a:p>
        </p:txBody>
      </p:sp>
      <p:sp>
        <p:nvSpPr>
          <p:cNvPr id="49154" name="Rectangle 3"/>
          <p:cNvSpPr>
            <a:spLocks noGrp="1"/>
          </p:cNvSpPr>
          <p:nvPr>
            <p:ph type="body" idx="1"/>
          </p:nvPr>
        </p:nvSpPr>
        <p:spPr/>
        <p:txBody>
          <a:bodyPr/>
          <a:lstStyle/>
          <a:p>
            <a:pPr>
              <a:lnSpc>
                <a:spcPct val="80000"/>
              </a:lnSpc>
            </a:pPr>
            <a:r>
              <a:rPr lang="en-US" altLang="zh-CN" sz="2800" smtClean="0"/>
              <a:t>Temporary shocks: </a:t>
            </a:r>
            <a:r>
              <a:rPr lang="en-US" altLang="zh-CN" sz="2400" smtClean="0"/>
              <a:t>most often, this kind of shocks is used in deterministic models. This kind of shocks only last for few or finite periods. The definition in Dynare is different from permanent shocks.</a:t>
            </a:r>
          </a:p>
          <a:p>
            <a:pPr>
              <a:lnSpc>
                <a:spcPct val="80000"/>
              </a:lnSpc>
              <a:buFont typeface="Arial" charset="0"/>
              <a:buNone/>
            </a:pPr>
            <a:endParaRPr lang="en-US" altLang="zh-CN" sz="2400" smtClean="0"/>
          </a:p>
          <a:p>
            <a:pPr>
              <a:lnSpc>
                <a:spcPct val="80000"/>
              </a:lnSpc>
            </a:pPr>
            <a:r>
              <a:rPr lang="en-US" altLang="zh-CN" sz="2800" smtClean="0"/>
              <a:t>Permanent shocks</a:t>
            </a:r>
          </a:p>
          <a:p>
            <a:pPr>
              <a:lnSpc>
                <a:spcPct val="80000"/>
              </a:lnSpc>
            </a:pPr>
            <a:r>
              <a:rPr lang="en-US" altLang="zh-CN" sz="2800" smtClean="0">
                <a:solidFill>
                  <a:schemeClr val="hlink"/>
                </a:solidFill>
              </a:rPr>
              <a:t>shocks;</a:t>
            </a:r>
          </a:p>
          <a:p>
            <a:pPr>
              <a:lnSpc>
                <a:spcPct val="80000"/>
              </a:lnSpc>
            </a:pPr>
            <a:r>
              <a:rPr lang="en-US" altLang="zh-CN" sz="2800" smtClean="0">
                <a:solidFill>
                  <a:schemeClr val="hlink"/>
                </a:solidFill>
              </a:rPr>
              <a:t>var e=s^2;</a:t>
            </a:r>
          </a:p>
          <a:p>
            <a:pPr>
              <a:lnSpc>
                <a:spcPct val="80000"/>
              </a:lnSpc>
            </a:pPr>
            <a:r>
              <a:rPr lang="en-US" altLang="zh-CN" sz="2800" smtClean="0">
                <a:solidFill>
                  <a:schemeClr val="hlink"/>
                </a:solidFill>
              </a:rPr>
              <a:t>end;</a:t>
            </a:r>
          </a:p>
          <a:p>
            <a:pPr>
              <a:lnSpc>
                <a:spcPct val="80000"/>
              </a:lnSpc>
            </a:pPr>
            <a:endParaRPr lang="en-US" altLang="zh-CN" sz="2800" smtClean="0">
              <a:solidFill>
                <a:schemeClr val="hlink"/>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p:txBody>
          <a:bodyPr/>
          <a:lstStyle/>
          <a:p>
            <a:r>
              <a:rPr lang="en-US" altLang="zh-CN" smtClean="0"/>
              <a:t>Computation</a:t>
            </a:r>
          </a:p>
        </p:txBody>
      </p:sp>
      <p:sp>
        <p:nvSpPr>
          <p:cNvPr id="50178" name="Rectangle 3"/>
          <p:cNvSpPr>
            <a:spLocks noGrp="1"/>
          </p:cNvSpPr>
          <p:nvPr>
            <p:ph type="body" idx="1"/>
          </p:nvPr>
        </p:nvSpPr>
        <p:spPr/>
        <p:txBody>
          <a:bodyPr/>
          <a:lstStyle/>
          <a:p>
            <a:r>
              <a:rPr lang="en-US" altLang="zh-CN" smtClean="0">
                <a:solidFill>
                  <a:schemeClr val="hlink"/>
                </a:solidFill>
              </a:rPr>
              <a:t>Simul:</a:t>
            </a:r>
            <a:r>
              <a:rPr lang="en-US" altLang="zh-CN" smtClean="0"/>
              <a:t> </a:t>
            </a:r>
            <a:r>
              <a:rPr lang="en-US" altLang="zh-CN" sz="2800" smtClean="0"/>
              <a:t>this command used in deterministic model, and do deterministic simulations.</a:t>
            </a:r>
          </a:p>
          <a:p>
            <a:r>
              <a:rPr lang="en-US" altLang="zh-CN" smtClean="0">
                <a:solidFill>
                  <a:schemeClr val="hlink"/>
                </a:solidFill>
              </a:rPr>
              <a:t>Stoch_simul:</a:t>
            </a:r>
            <a:r>
              <a:rPr lang="en-US" altLang="zh-CN" smtClean="0"/>
              <a:t> </a:t>
            </a:r>
            <a:r>
              <a:rPr lang="en-US" altLang="zh-CN" sz="2800" smtClean="0"/>
              <a:t>this command used in stochastic model and let Dynare to compute the Taylor approx. solution of the model using perturbation method, IRF, simulations, and various descriptive statistics.</a:t>
            </a:r>
            <a:r>
              <a:rPr lang="en-US" altLang="zh-CN"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p:nvPr>
        </p:nvSpPr>
        <p:spPr/>
        <p:txBody>
          <a:bodyPr/>
          <a:lstStyle/>
          <a:p>
            <a:r>
              <a:rPr lang="en-US" altLang="zh-CN" smtClean="0"/>
              <a:t>Options of Stoch_simul</a:t>
            </a:r>
          </a:p>
        </p:txBody>
      </p:sp>
      <p:sp>
        <p:nvSpPr>
          <p:cNvPr id="52226" name="Rectangle 3"/>
          <p:cNvSpPr>
            <a:spLocks noGrp="1"/>
          </p:cNvSpPr>
          <p:nvPr>
            <p:ph type="body" idx="1"/>
          </p:nvPr>
        </p:nvSpPr>
        <p:spPr/>
        <p:txBody>
          <a:bodyPr/>
          <a:lstStyle/>
          <a:p>
            <a:pPr>
              <a:lnSpc>
                <a:spcPct val="90000"/>
              </a:lnSpc>
            </a:pPr>
            <a:r>
              <a:rPr lang="en-US" altLang="zh-CN" sz="2400" b="1" smtClean="0">
                <a:solidFill>
                  <a:schemeClr val="hlink"/>
                </a:solidFill>
              </a:rPr>
              <a:t>Irf</a:t>
            </a:r>
            <a:r>
              <a:rPr lang="en-US" altLang="zh-CN" sz="2400" smtClean="0"/>
              <a:t>=</a:t>
            </a:r>
            <a:r>
              <a:rPr lang="en-US" altLang="zh-CN" sz="2000" smtClean="0"/>
              <a:t>0,20,40, number of periods to compute IRF</a:t>
            </a:r>
          </a:p>
          <a:p>
            <a:pPr>
              <a:lnSpc>
                <a:spcPct val="90000"/>
              </a:lnSpc>
            </a:pPr>
            <a:r>
              <a:rPr lang="en-US" altLang="zh-CN" sz="2400" b="1" smtClean="0">
                <a:solidFill>
                  <a:schemeClr val="hlink"/>
                </a:solidFill>
              </a:rPr>
              <a:t>noprint</a:t>
            </a:r>
            <a:r>
              <a:rPr lang="en-US" altLang="zh-CN" sz="2400" smtClean="0"/>
              <a:t>: </a:t>
            </a:r>
            <a:r>
              <a:rPr lang="en-US" altLang="zh-CN" sz="2000" smtClean="0"/>
              <a:t>do not print anything, useful for loop</a:t>
            </a:r>
          </a:p>
          <a:p>
            <a:pPr>
              <a:lnSpc>
                <a:spcPct val="90000"/>
              </a:lnSpc>
            </a:pPr>
            <a:r>
              <a:rPr lang="en-US" altLang="zh-CN" sz="2400" b="1" smtClean="0">
                <a:solidFill>
                  <a:schemeClr val="hlink"/>
                </a:solidFill>
              </a:rPr>
              <a:t>nofunctions</a:t>
            </a:r>
            <a:r>
              <a:rPr lang="en-US" altLang="zh-CN" sz="2400" smtClean="0"/>
              <a:t>: </a:t>
            </a:r>
            <a:r>
              <a:rPr lang="en-US" altLang="zh-CN" sz="2000" smtClean="0"/>
              <a:t>do not print the solution</a:t>
            </a:r>
          </a:p>
          <a:p>
            <a:pPr>
              <a:lnSpc>
                <a:spcPct val="90000"/>
              </a:lnSpc>
            </a:pPr>
            <a:r>
              <a:rPr lang="en-US" altLang="zh-CN" sz="2400" b="1" smtClean="0">
                <a:solidFill>
                  <a:schemeClr val="hlink"/>
                </a:solidFill>
              </a:rPr>
              <a:t>nograph/nodisplay</a:t>
            </a:r>
            <a:r>
              <a:rPr lang="en-US" altLang="zh-CN" sz="2400" smtClean="0"/>
              <a:t>: </a:t>
            </a:r>
            <a:r>
              <a:rPr lang="en-US" altLang="zh-CN" sz="2000" smtClean="0"/>
              <a:t>do not</a:t>
            </a:r>
            <a:r>
              <a:rPr lang="en-US" altLang="zh-CN" sz="2400" smtClean="0"/>
              <a:t> </a:t>
            </a:r>
            <a:r>
              <a:rPr lang="en-US" altLang="zh-CN" sz="2000" smtClean="0"/>
              <a:t>create graph/do not display but save to disk.</a:t>
            </a:r>
          </a:p>
          <a:p>
            <a:pPr>
              <a:lnSpc>
                <a:spcPct val="90000"/>
              </a:lnSpc>
            </a:pPr>
            <a:r>
              <a:rPr lang="en-US" altLang="zh-CN" sz="2400" b="1" smtClean="0">
                <a:solidFill>
                  <a:schemeClr val="hlink"/>
                </a:solidFill>
              </a:rPr>
              <a:t>Order=1,2,3.</a:t>
            </a:r>
          </a:p>
          <a:p>
            <a:pPr>
              <a:lnSpc>
                <a:spcPct val="90000"/>
              </a:lnSpc>
            </a:pPr>
            <a:r>
              <a:rPr lang="en-US" altLang="zh-CN" sz="2400" b="1" smtClean="0">
                <a:solidFill>
                  <a:schemeClr val="hlink"/>
                </a:solidFill>
              </a:rPr>
              <a:t>Periods=0,100</a:t>
            </a:r>
            <a:r>
              <a:rPr lang="en-US" altLang="zh-CN" sz="2000" smtClean="0"/>
              <a:t>, number of simulation to be calculated. If different from 0, empirical moments will be computed instead of theoretical moments.</a:t>
            </a:r>
            <a:r>
              <a:rPr lang="en-US" altLang="zh-CN" sz="240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a:lstStyle/>
          <a:p>
            <a:r>
              <a:rPr lang="en-US" altLang="zh-CN" smtClean="0"/>
              <a:t>Comment &amp; Punctuation</a:t>
            </a:r>
          </a:p>
        </p:txBody>
      </p:sp>
      <p:sp>
        <p:nvSpPr>
          <p:cNvPr id="54274" name="Rectangle 3"/>
          <p:cNvSpPr>
            <a:spLocks noGrp="1"/>
          </p:cNvSpPr>
          <p:nvPr>
            <p:ph type="body" idx="1"/>
          </p:nvPr>
        </p:nvSpPr>
        <p:spPr>
          <a:xfrm>
            <a:off x="468313" y="1203325"/>
            <a:ext cx="8229600" cy="3394075"/>
          </a:xfrm>
        </p:spPr>
        <p:txBody>
          <a:bodyPr/>
          <a:lstStyle/>
          <a:p>
            <a:pPr>
              <a:lnSpc>
                <a:spcPct val="80000"/>
              </a:lnSpc>
            </a:pPr>
            <a:r>
              <a:rPr lang="en-US" altLang="zh-CN" sz="2800" smtClean="0"/>
              <a:t>You can also comment out any line by starting the line with two forward slashes (//) or percentage notation %,</a:t>
            </a:r>
          </a:p>
          <a:p>
            <a:pPr>
              <a:lnSpc>
                <a:spcPct val="80000"/>
              </a:lnSpc>
            </a:pPr>
            <a:r>
              <a:rPr lang="en-US" altLang="zh-CN" sz="2800" smtClean="0"/>
              <a:t>or comment out an entire section by starting the section with /* and ending with */. </a:t>
            </a:r>
          </a:p>
          <a:p>
            <a:pPr>
              <a:lnSpc>
                <a:spcPct val="80000"/>
              </a:lnSpc>
            </a:pPr>
            <a:r>
              <a:rPr lang="en-US" altLang="zh-CN" sz="2800" smtClean="0"/>
              <a:t>Each instruction of the .mod file must be terminated by a semicolon (;), although a single instruction can span two or more lines if you need extra space (just don't put a semicolon at the end of the first line).</a:t>
            </a:r>
            <a:endParaRPr lang="zh-CN" altLang="en-US" sz="2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tLang="zh-CN" smtClean="0"/>
              <a:t>Outline</a:t>
            </a:r>
          </a:p>
        </p:txBody>
      </p:sp>
      <p:sp>
        <p:nvSpPr>
          <p:cNvPr id="28674" name="Rectangle 5"/>
          <p:cNvSpPr>
            <a:spLocks noGrp="1" noChangeArrowheads="1"/>
          </p:cNvSpPr>
          <p:nvPr>
            <p:ph type="body" idx="1"/>
          </p:nvPr>
        </p:nvSpPr>
        <p:spPr/>
        <p:txBody>
          <a:bodyPr/>
          <a:lstStyle/>
          <a:p>
            <a:pPr marL="457200" indent="-457200" eaLnBrk="1" hangingPunct="1">
              <a:lnSpc>
                <a:spcPct val="70000"/>
              </a:lnSpc>
              <a:buFontTx/>
              <a:buAutoNum type="arabicPeriod"/>
            </a:pPr>
            <a:r>
              <a:rPr lang="en-US" altLang="zh-CN" sz="2600" smtClean="0"/>
              <a:t>Syntax in Mod file</a:t>
            </a:r>
          </a:p>
          <a:p>
            <a:pPr lvl="1" eaLnBrk="1" hangingPunct="1">
              <a:lnSpc>
                <a:spcPct val="70000"/>
              </a:lnSpc>
              <a:buFontTx/>
              <a:buChar char="•"/>
            </a:pPr>
            <a:r>
              <a:rPr lang="en-US" altLang="zh-CN" sz="2200" smtClean="0"/>
              <a:t>Structure of mod file</a:t>
            </a:r>
          </a:p>
          <a:p>
            <a:pPr lvl="2" eaLnBrk="1" hangingPunct="1">
              <a:lnSpc>
                <a:spcPct val="70000"/>
              </a:lnSpc>
              <a:buFontTx/>
              <a:buChar char="•"/>
            </a:pPr>
            <a:r>
              <a:rPr lang="en-US" altLang="zh-CN" sz="2000" smtClean="0"/>
              <a:t>Preamble</a:t>
            </a:r>
          </a:p>
          <a:p>
            <a:pPr lvl="2" eaLnBrk="1" hangingPunct="1">
              <a:lnSpc>
                <a:spcPct val="70000"/>
              </a:lnSpc>
              <a:buFontTx/>
              <a:buChar char="•"/>
            </a:pPr>
            <a:r>
              <a:rPr lang="en-US" altLang="zh-CN" sz="2000" smtClean="0"/>
              <a:t>Model</a:t>
            </a:r>
          </a:p>
          <a:p>
            <a:pPr lvl="2" eaLnBrk="1" hangingPunct="1">
              <a:lnSpc>
                <a:spcPct val="70000"/>
              </a:lnSpc>
              <a:buFontTx/>
              <a:buChar char="•"/>
            </a:pPr>
            <a:r>
              <a:rPr lang="en-US" altLang="zh-CN" sz="2000" smtClean="0"/>
              <a:t>Steady state or initial values</a:t>
            </a:r>
          </a:p>
          <a:p>
            <a:pPr lvl="2" eaLnBrk="1" hangingPunct="1">
              <a:lnSpc>
                <a:spcPct val="70000"/>
              </a:lnSpc>
              <a:buFontTx/>
              <a:buChar char="•"/>
            </a:pPr>
            <a:r>
              <a:rPr lang="en-US" altLang="zh-CN" sz="2000" smtClean="0"/>
              <a:t>Shocks</a:t>
            </a:r>
          </a:p>
          <a:p>
            <a:pPr lvl="2" eaLnBrk="1" hangingPunct="1">
              <a:lnSpc>
                <a:spcPct val="70000"/>
              </a:lnSpc>
              <a:buFontTx/>
              <a:buChar char="•"/>
            </a:pPr>
            <a:r>
              <a:rPr lang="en-US" altLang="zh-CN" sz="2000" smtClean="0"/>
              <a:t>Computation</a:t>
            </a:r>
          </a:p>
          <a:p>
            <a:pPr lvl="1" eaLnBrk="1" hangingPunct="1">
              <a:lnSpc>
                <a:spcPct val="70000"/>
              </a:lnSpc>
              <a:buFontTx/>
              <a:buChar char="•"/>
            </a:pPr>
            <a:r>
              <a:rPr lang="en-US" altLang="zh-CN" sz="2200" smtClean="0"/>
              <a:t>steady command; </a:t>
            </a:r>
          </a:p>
          <a:p>
            <a:pPr marL="457200" indent="-457200" eaLnBrk="1" hangingPunct="1">
              <a:lnSpc>
                <a:spcPct val="70000"/>
              </a:lnSpc>
              <a:buFontTx/>
              <a:buAutoNum type="arabicPeriod"/>
            </a:pPr>
            <a:r>
              <a:rPr lang="en-US" altLang="zh-CN" sz="2500" smtClean="0"/>
              <a:t>Dating and Timing Convention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p:txBody>
          <a:bodyPr/>
          <a:lstStyle/>
          <a:p>
            <a:r>
              <a:rPr lang="en-US" altLang="zh-CN" smtClean="0"/>
              <a:t>Comment &amp; Punctuation</a:t>
            </a:r>
            <a:endParaRPr lang="zh-CN" altLang="en-US" smtClean="0"/>
          </a:p>
        </p:txBody>
      </p:sp>
      <p:sp>
        <p:nvSpPr>
          <p:cNvPr id="55298" name="Rectangle 3"/>
          <p:cNvSpPr>
            <a:spLocks noGrp="1"/>
          </p:cNvSpPr>
          <p:nvPr>
            <p:ph type="body" idx="1"/>
          </p:nvPr>
        </p:nvSpPr>
        <p:spPr/>
        <p:txBody>
          <a:bodyPr/>
          <a:lstStyle/>
          <a:p>
            <a:pPr>
              <a:lnSpc>
                <a:spcPct val="80000"/>
              </a:lnSpc>
            </a:pPr>
            <a:r>
              <a:rPr lang="en-US" altLang="zh-CN" sz="1600" smtClean="0"/>
              <a:t>var c k lab z;</a:t>
            </a:r>
          </a:p>
          <a:p>
            <a:pPr>
              <a:lnSpc>
                <a:spcPct val="80000"/>
              </a:lnSpc>
            </a:pPr>
            <a:r>
              <a:rPr lang="en-US" altLang="zh-CN" sz="1600" smtClean="0"/>
              <a:t>varexo e;</a:t>
            </a:r>
          </a:p>
          <a:p>
            <a:pPr>
              <a:lnSpc>
                <a:spcPct val="80000"/>
              </a:lnSpc>
            </a:pPr>
            <a:r>
              <a:rPr lang="en-US" altLang="zh-CN" sz="1600" smtClean="0"/>
              <a:t>parameters bet the del alp tau rho s;</a:t>
            </a:r>
          </a:p>
          <a:p>
            <a:pPr>
              <a:lnSpc>
                <a:spcPct val="80000"/>
              </a:lnSpc>
            </a:pPr>
            <a:r>
              <a:rPr lang="en-US" altLang="zh-CN" sz="1600" smtClean="0"/>
              <a:t>// the above instruction reads over two lines</a:t>
            </a:r>
          </a:p>
          <a:p>
            <a:pPr>
              <a:lnSpc>
                <a:spcPct val="80000"/>
              </a:lnSpc>
            </a:pPr>
            <a:r>
              <a:rPr lang="en-US" altLang="zh-CN" sz="1600" smtClean="0"/>
              <a:t>/*</a:t>
            </a:r>
          </a:p>
          <a:p>
            <a:pPr>
              <a:lnSpc>
                <a:spcPct val="80000"/>
              </a:lnSpc>
            </a:pPr>
            <a:r>
              <a:rPr lang="en-US" altLang="zh-CN" sz="1600" smtClean="0"/>
              <a:t>the following section lists</a:t>
            </a:r>
          </a:p>
          <a:p>
            <a:pPr>
              <a:lnSpc>
                <a:spcPct val="80000"/>
              </a:lnSpc>
            </a:pPr>
            <a:r>
              <a:rPr lang="en-US" altLang="zh-CN" sz="1600" smtClean="0"/>
              <a:t>several parameters which were</a:t>
            </a:r>
          </a:p>
          <a:p>
            <a:pPr>
              <a:lnSpc>
                <a:spcPct val="80000"/>
              </a:lnSpc>
            </a:pPr>
            <a:r>
              <a:rPr lang="en-US" altLang="zh-CN" sz="1600" smtClean="0"/>
              <a:t>calibrated  and some will be estimated……. */</a:t>
            </a:r>
          </a:p>
          <a:p>
            <a:pPr>
              <a:lnSpc>
                <a:spcPct val="80000"/>
              </a:lnSpc>
            </a:pPr>
            <a:r>
              <a:rPr lang="en-US" altLang="zh-CN" sz="1600" smtClean="0"/>
              <a:t>bet = 0.987;</a:t>
            </a:r>
          </a:p>
          <a:p>
            <a:pPr>
              <a:lnSpc>
                <a:spcPct val="80000"/>
              </a:lnSpc>
            </a:pPr>
            <a:r>
              <a:rPr lang="en-US" altLang="zh-CN" sz="1600" smtClean="0"/>
              <a:t>the = 0.357;</a:t>
            </a:r>
          </a:p>
          <a:p>
            <a:pPr>
              <a:lnSpc>
                <a:spcPct val="80000"/>
              </a:lnSpc>
            </a:pPr>
            <a:r>
              <a:rPr lang="en-US" altLang="zh-CN" sz="1600" smtClean="0"/>
              <a:t>del = 0.012;</a:t>
            </a:r>
          </a:p>
          <a:p>
            <a:pPr>
              <a:lnSpc>
                <a:spcPct val="80000"/>
              </a:lnSpc>
            </a:pPr>
            <a:r>
              <a:rPr lang="en-US" altLang="zh-CN" sz="1600" smtClean="0"/>
              <a:t>alp = 0.4;</a:t>
            </a:r>
          </a:p>
          <a:p>
            <a:pPr>
              <a:lnSpc>
                <a:spcPct val="80000"/>
              </a:lnSpc>
            </a:pPr>
            <a:r>
              <a:rPr lang="en-US" altLang="zh-CN" sz="1600" smtClean="0"/>
              <a:t>tau = 2;</a:t>
            </a:r>
          </a:p>
          <a:p>
            <a:pPr>
              <a:lnSpc>
                <a:spcPct val="80000"/>
              </a:lnSpc>
            </a:pPr>
            <a:r>
              <a:rPr lang="en-US" altLang="zh-CN" sz="1600" smtClean="0"/>
              <a:t>rho = 0.95;</a:t>
            </a:r>
          </a:p>
          <a:p>
            <a:pPr>
              <a:lnSpc>
                <a:spcPct val="80000"/>
              </a:lnSpc>
            </a:pPr>
            <a:r>
              <a:rPr lang="en-US" altLang="zh-CN" sz="1600" smtClean="0"/>
              <a:t>s = 0.007</a:t>
            </a:r>
            <a:endParaRPr lang="zh-CN" altLang="en-US" sz="16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a:lstStyle/>
          <a:p>
            <a:r>
              <a:rPr lang="en-US" altLang="zh-CN" sz="4500" smtClean="0"/>
              <a:t>Dating and Timing Convention</a:t>
            </a:r>
            <a:endParaRPr lang="zh-CN" altLang="en-US" sz="4500" smtClean="0"/>
          </a:p>
        </p:txBody>
      </p:sp>
      <p:sp>
        <p:nvSpPr>
          <p:cNvPr id="56322" name="Rectangle 3"/>
          <p:cNvSpPr>
            <a:spLocks noGrp="1"/>
          </p:cNvSpPr>
          <p:nvPr>
            <p:ph type="body" idx="1"/>
          </p:nvPr>
        </p:nvSpPr>
        <p:spPr/>
        <p:txBody>
          <a:bodyPr/>
          <a:lstStyle/>
          <a:p>
            <a:pPr>
              <a:lnSpc>
                <a:spcPct val="90000"/>
              </a:lnSpc>
            </a:pPr>
            <a:r>
              <a:rPr lang="en-US" altLang="zh-CN" sz="2800" smtClean="0"/>
              <a:t>Generally speaking, timing convention  in Mod block follows:</a:t>
            </a:r>
          </a:p>
          <a:p>
            <a:pPr>
              <a:lnSpc>
                <a:spcPct val="90000"/>
              </a:lnSpc>
            </a:pPr>
            <a:r>
              <a:rPr lang="en-US" altLang="zh-CN" sz="2800" smtClean="0"/>
              <a:t>X_t+2: X(+2)  or X(2)</a:t>
            </a:r>
          </a:p>
          <a:p>
            <a:pPr>
              <a:lnSpc>
                <a:spcPct val="90000"/>
              </a:lnSpc>
            </a:pPr>
            <a:r>
              <a:rPr lang="en-US" altLang="zh-CN" sz="2800" smtClean="0"/>
              <a:t>X_t+1: X(+1)  or X(1)</a:t>
            </a:r>
          </a:p>
          <a:p>
            <a:pPr>
              <a:lnSpc>
                <a:spcPct val="90000"/>
              </a:lnSpc>
            </a:pPr>
            <a:r>
              <a:rPr lang="en-US" altLang="zh-CN" sz="2800" smtClean="0"/>
              <a:t>X_t: X</a:t>
            </a:r>
          </a:p>
          <a:p>
            <a:pPr>
              <a:lnSpc>
                <a:spcPct val="90000"/>
              </a:lnSpc>
            </a:pPr>
            <a:r>
              <a:rPr lang="en-US" altLang="zh-CN" sz="2800" smtClean="0"/>
              <a:t>X_t-1: X(-1); </a:t>
            </a:r>
          </a:p>
          <a:p>
            <a:pPr>
              <a:lnSpc>
                <a:spcPct val="90000"/>
              </a:lnSpc>
            </a:pPr>
            <a:r>
              <a:rPr lang="en-US" altLang="zh-CN" sz="2800" smtClean="0"/>
              <a:t>X_t-2: X(-2);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p:txBody>
          <a:bodyPr/>
          <a:lstStyle/>
          <a:p>
            <a:r>
              <a:rPr lang="en-US" altLang="zh-CN" sz="4500" smtClean="0"/>
              <a:t>Dating and Timing Convention</a:t>
            </a:r>
            <a:endParaRPr lang="zh-CN" altLang="en-US" sz="4500" smtClean="0"/>
          </a:p>
        </p:txBody>
      </p:sp>
      <p:sp>
        <p:nvSpPr>
          <p:cNvPr id="57346" name="Rectangle 3"/>
          <p:cNvSpPr>
            <a:spLocks noGrp="1"/>
          </p:cNvSpPr>
          <p:nvPr>
            <p:ph type="body" idx="1"/>
          </p:nvPr>
        </p:nvSpPr>
        <p:spPr/>
        <p:txBody>
          <a:bodyPr/>
          <a:lstStyle/>
          <a:p>
            <a:pPr>
              <a:lnSpc>
                <a:spcPct val="90000"/>
              </a:lnSpc>
            </a:pPr>
            <a:r>
              <a:rPr lang="en-US" altLang="zh-CN" sz="2400" smtClean="0"/>
              <a:t>Dynare will automatically recognize predetermined and non-predetermined variables, but you must observe a few rules:</a:t>
            </a:r>
          </a:p>
          <a:p>
            <a:pPr>
              <a:lnSpc>
                <a:spcPct val="90000"/>
              </a:lnSpc>
            </a:pPr>
            <a:r>
              <a:rPr lang="en-US" altLang="zh-CN" sz="2400" smtClean="0"/>
              <a:t>Period t variables are set during period t on the basis of the state of  the system at period t-1 and shocks observed at the beginning of period t.</a:t>
            </a:r>
          </a:p>
          <a:p>
            <a:pPr>
              <a:lnSpc>
                <a:spcPct val="90000"/>
              </a:lnSpc>
            </a:pPr>
            <a:r>
              <a:rPr lang="en-US" altLang="zh-CN" sz="2400" smtClean="0"/>
              <a:t>Therefore, stock variables must be on an end-of-period basis: </a:t>
            </a:r>
            <a:r>
              <a:rPr lang="en-US" altLang="zh-CN" sz="2400" smtClean="0">
                <a:solidFill>
                  <a:schemeClr val="hlink"/>
                </a:solidFill>
              </a:rPr>
              <a:t>capital stock</a:t>
            </a:r>
            <a:r>
              <a:rPr lang="en-US" altLang="zh-CN" sz="2400" smtClean="0"/>
              <a:t> K_t+1 is written as K not K(+1); and K_t as K(-1);</a:t>
            </a:r>
          </a:p>
          <a:p>
            <a:pPr>
              <a:lnSpc>
                <a:spcPct val="90000"/>
              </a:lnSpc>
            </a:pPr>
            <a:r>
              <a:rPr lang="en-US" altLang="zh-CN" sz="2400" smtClean="0"/>
              <a:t>Investment of period t determines the capital stock at the end of period t.</a:t>
            </a:r>
            <a:endParaRPr lang="zh-CN" altLang="en-US" sz="2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p:txBody>
          <a:bodyPr/>
          <a:lstStyle/>
          <a:p>
            <a:r>
              <a:rPr lang="en-US" altLang="zh-CN" smtClean="0"/>
              <a:t>resid(1)</a:t>
            </a:r>
            <a:endParaRPr lang="zh-CN" altLang="en-US" smtClean="0"/>
          </a:p>
        </p:txBody>
      </p:sp>
      <p:sp>
        <p:nvSpPr>
          <p:cNvPr id="58370" name="Rectangle 3"/>
          <p:cNvSpPr>
            <a:spLocks noGrp="1"/>
          </p:cNvSpPr>
          <p:nvPr>
            <p:ph type="body" idx="1"/>
          </p:nvPr>
        </p:nvSpPr>
        <p:spPr/>
        <p:txBody>
          <a:bodyPr/>
          <a:lstStyle/>
          <a:p>
            <a:pPr>
              <a:lnSpc>
                <a:spcPct val="90000"/>
              </a:lnSpc>
            </a:pPr>
            <a:r>
              <a:rPr lang="en-US" altLang="zh-CN" smtClean="0"/>
              <a:t>This command will display the residuals of the static equations of the model, using the values given for the endogenous in the last initval or endval block (or the steady state file if you provided one)</a:t>
            </a:r>
          </a:p>
          <a:p>
            <a:pPr>
              <a:lnSpc>
                <a:spcPct val="90000"/>
              </a:lnSpc>
            </a:pPr>
            <a:r>
              <a:rPr lang="en-US" altLang="zh-CN" smtClean="0"/>
              <a:t>This will help you debug your model and find out typoes in your input of equations.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468313" y="195263"/>
            <a:ext cx="8229600" cy="857250"/>
          </a:xfrm>
        </p:spPr>
        <p:txBody>
          <a:bodyPr/>
          <a:lstStyle/>
          <a:p>
            <a:pPr eaLnBrk="1" hangingPunct="1"/>
            <a:r>
              <a:rPr lang="en-US" altLang="zh-CN" smtClean="0"/>
              <a:t>Summary</a:t>
            </a:r>
          </a:p>
        </p:txBody>
      </p:sp>
      <p:sp>
        <p:nvSpPr>
          <p:cNvPr id="59394" name="文本框 2"/>
          <p:cNvSpPr txBox="1">
            <a:spLocks noChangeArrowheads="1"/>
          </p:cNvSpPr>
          <p:nvPr/>
        </p:nvSpPr>
        <p:spPr bwMode="auto">
          <a:xfrm>
            <a:off x="755650" y="1131888"/>
            <a:ext cx="7704138" cy="2654300"/>
          </a:xfrm>
          <a:prstGeom prst="rect">
            <a:avLst/>
          </a:prstGeom>
          <a:noFill/>
          <a:ln w="9525">
            <a:noFill/>
            <a:miter lim="800000"/>
            <a:headEnd/>
            <a:tailEnd/>
          </a:ln>
        </p:spPr>
        <p:txBody>
          <a:bodyPr>
            <a:spAutoFit/>
          </a:bodyPr>
          <a:lstStyle/>
          <a:p>
            <a:pPr marL="342900" indent="-342900">
              <a:buFontTx/>
              <a:buAutoNum type="arabicPeriod"/>
            </a:pPr>
            <a:r>
              <a:rPr lang="en-US" altLang="zh-CN" sz="2800">
                <a:latin typeface="Calibri" pitchFamily="34" charset="0"/>
              </a:rPr>
              <a:t>This section gives us a brief look of Dynare syntax, but not overall. You should be able to learn how to use Dynare reference manual to solve you own problems.</a:t>
            </a:r>
          </a:p>
          <a:p>
            <a:pPr marL="342900" indent="-342900">
              <a:buFontTx/>
              <a:buAutoNum type="arabicPeriod"/>
            </a:pPr>
            <a:r>
              <a:rPr lang="en-US" altLang="zh-CN" sz="2800">
                <a:latin typeface="Calibri" pitchFamily="34" charset="0"/>
              </a:rPr>
              <a:t>After this section you should be able to write a simple but complete mod file by yourself.</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42" name="标题 1"/>
          <p:cNvSpPr>
            <a:spLocks noGrp="1"/>
          </p:cNvSpPr>
          <p:nvPr>
            <p:ph type="ctrTitle"/>
          </p:nvPr>
        </p:nvSpPr>
        <p:spPr>
          <a:xfrm>
            <a:off x="685800" y="1598613"/>
            <a:ext cx="7772400" cy="1101725"/>
          </a:xfrm>
        </p:spPr>
        <p:txBody>
          <a:bodyPr/>
          <a:lstStyle/>
          <a:p>
            <a:pPr eaLnBrk="1" hangingPunct="1"/>
            <a:r>
              <a:rPr lang="en-US" altLang="zh-CN" smtClean="0"/>
              <a:t>Thanks</a:t>
            </a:r>
            <a:r>
              <a:rPr lang="zh-CN" altLang="en-US" smtClean="0"/>
              <a:t>！</a:t>
            </a:r>
          </a:p>
        </p:txBody>
      </p:sp>
      <p:sp>
        <p:nvSpPr>
          <p:cNvPr id="61443" name="副标题 2"/>
          <p:cNvSpPr>
            <a:spLocks noGrp="1"/>
          </p:cNvSpPr>
          <p:nvPr>
            <p:ph type="subTitle" idx="1"/>
          </p:nvPr>
        </p:nvSpPr>
        <p:spPr/>
        <p:txBody>
          <a:bodyPr/>
          <a:lstStyle/>
          <a:p>
            <a:pPr eaLnBrk="1" hangingPunct="1"/>
            <a:r>
              <a:rPr lang="en-US" altLang="zh-CN" smtClean="0">
                <a:solidFill>
                  <a:srgbClr val="898989"/>
                </a:solidFill>
              </a:rPr>
              <a:t>I thanks for Dynare workshop 2013 for sharing their notes!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en-US" altLang="zh-CN" sz="4900" smtClean="0"/>
              <a:t>Structure of mod file</a:t>
            </a:r>
            <a:endParaRPr lang="zh-CN" altLang="en-US" sz="4900" smtClean="0"/>
          </a:p>
        </p:txBody>
      </p:sp>
      <p:sp>
        <p:nvSpPr>
          <p:cNvPr id="30722" name="Rectangle 3"/>
          <p:cNvSpPr>
            <a:spLocks noGrp="1"/>
          </p:cNvSpPr>
          <p:nvPr>
            <p:ph type="body" idx="1"/>
          </p:nvPr>
        </p:nvSpPr>
        <p:spPr/>
        <p:txBody>
          <a:bodyPr/>
          <a:lstStyle/>
          <a:p>
            <a:pPr lvl="1" eaLnBrk="1" hangingPunct="1">
              <a:lnSpc>
                <a:spcPct val="70000"/>
              </a:lnSpc>
              <a:buFontTx/>
              <a:buNone/>
            </a:pPr>
            <a:endParaRPr lang="en-US" altLang="zh-CN" sz="2200" smtClean="0"/>
          </a:p>
          <a:p>
            <a:pPr eaLnBrk="1" hangingPunct="1">
              <a:lnSpc>
                <a:spcPct val="70000"/>
              </a:lnSpc>
              <a:buFontTx/>
              <a:buChar char="•"/>
            </a:pPr>
            <a:r>
              <a:rPr lang="en-US" altLang="zh-CN" sz="2800" b="1" smtClean="0">
                <a:solidFill>
                  <a:schemeClr val="hlink"/>
                </a:solidFill>
              </a:rPr>
              <a:t>Preamble</a:t>
            </a:r>
            <a:r>
              <a:rPr lang="en-US" altLang="zh-CN" sz="2800" smtClean="0"/>
              <a:t>: lists variables and parameters;</a:t>
            </a:r>
          </a:p>
          <a:p>
            <a:pPr eaLnBrk="1" hangingPunct="1">
              <a:lnSpc>
                <a:spcPct val="70000"/>
              </a:lnSpc>
              <a:buFontTx/>
              <a:buChar char="•"/>
            </a:pPr>
            <a:r>
              <a:rPr lang="en-US" altLang="zh-CN" sz="2800" b="1" smtClean="0">
                <a:solidFill>
                  <a:schemeClr val="hlink"/>
                </a:solidFill>
              </a:rPr>
              <a:t>Model</a:t>
            </a:r>
            <a:r>
              <a:rPr lang="en-US" altLang="zh-CN" sz="2800" smtClean="0"/>
              <a:t>: the model’s focs conditions;</a:t>
            </a:r>
          </a:p>
          <a:p>
            <a:pPr eaLnBrk="1" hangingPunct="1">
              <a:lnSpc>
                <a:spcPct val="70000"/>
              </a:lnSpc>
              <a:buFontTx/>
              <a:buChar char="•"/>
            </a:pPr>
            <a:r>
              <a:rPr lang="en-US" altLang="zh-CN" sz="2800" b="1" smtClean="0">
                <a:solidFill>
                  <a:schemeClr val="hlink"/>
                </a:solidFill>
              </a:rPr>
              <a:t>Steady state or initial values</a:t>
            </a:r>
            <a:r>
              <a:rPr lang="en-US" altLang="zh-CN" sz="2800" smtClean="0"/>
              <a:t>: where to find s.s or starting points for simulation or IRF  based on solution;</a:t>
            </a:r>
          </a:p>
          <a:p>
            <a:pPr eaLnBrk="1" hangingPunct="1">
              <a:lnSpc>
                <a:spcPct val="70000"/>
              </a:lnSpc>
              <a:buFontTx/>
              <a:buChar char="•"/>
            </a:pPr>
            <a:r>
              <a:rPr lang="en-US" altLang="zh-CN" sz="2800" b="1" smtClean="0">
                <a:solidFill>
                  <a:schemeClr val="hlink"/>
                </a:solidFill>
              </a:rPr>
              <a:t>Shocks</a:t>
            </a:r>
            <a:r>
              <a:rPr lang="en-US" altLang="zh-CN" sz="2800" smtClean="0"/>
              <a:t>: define shocks to the model;</a:t>
            </a:r>
          </a:p>
          <a:p>
            <a:pPr eaLnBrk="1" hangingPunct="1">
              <a:lnSpc>
                <a:spcPct val="70000"/>
              </a:lnSpc>
              <a:buFontTx/>
              <a:buChar char="•"/>
            </a:pPr>
            <a:r>
              <a:rPr lang="en-US" altLang="zh-CN" sz="2800" b="1" smtClean="0">
                <a:solidFill>
                  <a:schemeClr val="hlink"/>
                </a:solidFill>
              </a:rPr>
              <a:t>Computation</a:t>
            </a:r>
            <a:r>
              <a:rPr lang="en-US" altLang="zh-CN" sz="2800" smtClean="0"/>
              <a:t>: let Dynare does specific operations, such as estimation, simulation, forecasting, etc.</a:t>
            </a:r>
          </a:p>
          <a:p>
            <a:pPr>
              <a:lnSpc>
                <a:spcPct val="90000"/>
              </a:lnSpc>
            </a:pPr>
            <a:endParaRPr lang="zh-CN" altLang="en-US" sz="2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a:lstStyle/>
          <a:p>
            <a:r>
              <a:rPr lang="en-US" altLang="zh-CN" sz="4900" smtClean="0"/>
              <a:t>Preamble</a:t>
            </a:r>
            <a:endParaRPr lang="zh-CN" altLang="en-US" sz="4900" smtClean="0"/>
          </a:p>
        </p:txBody>
      </p:sp>
      <p:sp>
        <p:nvSpPr>
          <p:cNvPr id="31746" name="Rectangle 3"/>
          <p:cNvSpPr>
            <a:spLocks noGrp="1"/>
          </p:cNvSpPr>
          <p:nvPr>
            <p:ph type="body" idx="1"/>
          </p:nvPr>
        </p:nvSpPr>
        <p:spPr/>
        <p:txBody>
          <a:bodyPr/>
          <a:lstStyle/>
          <a:p>
            <a:pPr>
              <a:lnSpc>
                <a:spcPct val="80000"/>
              </a:lnSpc>
            </a:pPr>
            <a:r>
              <a:rPr lang="zh-CN" altLang="en-US" sz="2800" smtClean="0"/>
              <a:t> </a:t>
            </a:r>
            <a:r>
              <a:rPr lang="en-US" altLang="zh-CN" sz="2800" b="1" smtClean="0">
                <a:solidFill>
                  <a:schemeClr val="hlink"/>
                </a:solidFill>
              </a:rPr>
              <a:t>var</a:t>
            </a:r>
            <a:r>
              <a:rPr lang="en-US" altLang="zh-CN" sz="2800" smtClean="0"/>
              <a:t> starts the list of endogenous variables, to be separated by commas.</a:t>
            </a:r>
          </a:p>
          <a:p>
            <a:pPr>
              <a:lnSpc>
                <a:spcPct val="80000"/>
              </a:lnSpc>
            </a:pPr>
            <a:r>
              <a:rPr lang="en-US" altLang="zh-CN" sz="2800" smtClean="0"/>
              <a:t> </a:t>
            </a:r>
            <a:r>
              <a:rPr lang="en-US" altLang="zh-CN" sz="2800" b="1" smtClean="0">
                <a:solidFill>
                  <a:schemeClr val="hlink"/>
                </a:solidFill>
              </a:rPr>
              <a:t>varexo</a:t>
            </a:r>
            <a:r>
              <a:rPr lang="en-US" altLang="zh-CN" sz="2800" smtClean="0"/>
              <a:t> starts the list of exogenous variables that are the stochastic shocks of the model.</a:t>
            </a:r>
          </a:p>
          <a:p>
            <a:pPr>
              <a:lnSpc>
                <a:spcPct val="80000"/>
              </a:lnSpc>
            </a:pPr>
            <a:r>
              <a:rPr lang="en-US" altLang="zh-CN" sz="2800" smtClean="0"/>
              <a:t> </a:t>
            </a:r>
            <a:r>
              <a:rPr lang="en-US" altLang="zh-CN" sz="2800" b="1" smtClean="0">
                <a:solidFill>
                  <a:schemeClr val="hlink"/>
                </a:solidFill>
              </a:rPr>
              <a:t>parameters</a:t>
            </a:r>
            <a:r>
              <a:rPr lang="en-US" altLang="zh-CN" sz="2800" smtClean="0"/>
              <a:t> starts the list of parameters and assigns values to each.</a:t>
            </a:r>
          </a:p>
          <a:p>
            <a:pPr>
              <a:lnSpc>
                <a:spcPct val="80000"/>
              </a:lnSpc>
            </a:pPr>
            <a:r>
              <a:rPr lang="en-US" altLang="zh-CN" sz="2800" smtClean="0"/>
              <a:t>Above 3 commands can be repeatedly used in one mod file.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468313" y="195263"/>
            <a:ext cx="8229600" cy="857250"/>
          </a:xfrm>
        </p:spPr>
        <p:txBody>
          <a:bodyPr/>
          <a:lstStyle/>
          <a:p>
            <a:r>
              <a:rPr lang="en-US" altLang="zh-CN" smtClean="0"/>
              <a:t>Model block</a:t>
            </a:r>
          </a:p>
        </p:txBody>
      </p:sp>
      <p:sp>
        <p:nvSpPr>
          <p:cNvPr id="32770" name="Rectangle 3"/>
          <p:cNvSpPr>
            <a:spLocks noGrp="1"/>
          </p:cNvSpPr>
          <p:nvPr>
            <p:ph type="body" idx="1"/>
          </p:nvPr>
        </p:nvSpPr>
        <p:spPr/>
        <p:txBody>
          <a:bodyPr/>
          <a:lstStyle/>
          <a:p>
            <a:pPr>
              <a:lnSpc>
                <a:spcPct val="80000"/>
              </a:lnSpc>
            </a:pPr>
            <a:r>
              <a:rPr lang="en-US" altLang="zh-CN" sz="1500" b="1" smtClean="0">
                <a:solidFill>
                  <a:schemeClr val="hlink"/>
                </a:solidFill>
              </a:rPr>
              <a:t>model;</a:t>
            </a:r>
          </a:p>
          <a:p>
            <a:pPr>
              <a:lnSpc>
                <a:spcPct val="80000"/>
              </a:lnSpc>
            </a:pPr>
            <a:r>
              <a:rPr lang="en-US" altLang="zh-CN" sz="1500" smtClean="0"/>
              <a:t>% define model-local variables to improve readability;</a:t>
            </a:r>
          </a:p>
          <a:p>
            <a:pPr>
              <a:lnSpc>
                <a:spcPct val="80000"/>
              </a:lnSpc>
            </a:pPr>
            <a:r>
              <a:rPr lang="en-US" altLang="zh-CN" sz="1500" smtClean="0"/>
              <a:t># mar_c= (c^the*(1-lab)^(1-the))^(1-tau);</a:t>
            </a:r>
          </a:p>
          <a:p>
            <a:pPr>
              <a:lnSpc>
                <a:spcPct val="80000"/>
              </a:lnSpc>
            </a:pPr>
            <a:r>
              <a:rPr lang="en-US" altLang="zh-CN" sz="1500" smtClean="0"/>
              <a:t># mar_c1=(c(+1)^the*(1-lab(+1))^(1-the))^(1-tau);</a:t>
            </a:r>
          </a:p>
          <a:p>
            <a:pPr>
              <a:lnSpc>
                <a:spcPct val="80000"/>
              </a:lnSpc>
            </a:pPr>
            <a:endParaRPr lang="en-US" altLang="zh-CN" sz="1500" smtClean="0"/>
          </a:p>
          <a:p>
            <a:pPr>
              <a:lnSpc>
                <a:spcPct val="80000"/>
              </a:lnSpc>
            </a:pPr>
            <a:r>
              <a:rPr lang="en-US" altLang="zh-CN" sz="1500" smtClean="0"/>
              <a:t>%(1) Euler equation</a:t>
            </a:r>
          </a:p>
          <a:p>
            <a:pPr>
              <a:lnSpc>
                <a:spcPct val="80000"/>
              </a:lnSpc>
            </a:pPr>
            <a:r>
              <a:rPr lang="en-US" altLang="zh-CN" sz="1500" smtClean="0"/>
              <a:t>mar_c/c=bet*(mar_c1/c(+1))*(1+alp*exp(z(+1))*k^(alp-1)*lab(+1)^(1-alp)-del);</a:t>
            </a:r>
          </a:p>
          <a:p>
            <a:pPr>
              <a:lnSpc>
                <a:spcPct val="80000"/>
              </a:lnSpc>
            </a:pPr>
            <a:endParaRPr lang="en-US" altLang="zh-CN" sz="1500" smtClean="0"/>
          </a:p>
          <a:p>
            <a:pPr>
              <a:lnSpc>
                <a:spcPct val="80000"/>
              </a:lnSpc>
            </a:pPr>
            <a:r>
              <a:rPr lang="en-US" altLang="zh-CN" sz="1500" smtClean="0"/>
              <a:t>%(2) wage equation</a:t>
            </a:r>
          </a:p>
          <a:p>
            <a:pPr>
              <a:lnSpc>
                <a:spcPct val="80000"/>
              </a:lnSpc>
            </a:pPr>
            <a:r>
              <a:rPr lang="en-US" altLang="zh-CN" sz="1500" smtClean="0"/>
              <a:t>c=the/(1-the)*(1-alp)*exp(z)*k(-1)^alp*lab^(-alp)*(1-lab);</a:t>
            </a:r>
          </a:p>
          <a:p>
            <a:pPr>
              <a:lnSpc>
                <a:spcPct val="80000"/>
              </a:lnSpc>
            </a:pPr>
            <a:endParaRPr lang="en-US" altLang="zh-CN" sz="1500" smtClean="0"/>
          </a:p>
          <a:p>
            <a:pPr>
              <a:lnSpc>
                <a:spcPct val="80000"/>
              </a:lnSpc>
            </a:pPr>
            <a:r>
              <a:rPr lang="en-US" altLang="zh-CN" sz="1500" smtClean="0"/>
              <a:t>%(3)capital accumulation equation</a:t>
            </a:r>
          </a:p>
          <a:p>
            <a:pPr>
              <a:lnSpc>
                <a:spcPct val="80000"/>
              </a:lnSpc>
            </a:pPr>
            <a:r>
              <a:rPr lang="en-US" altLang="zh-CN" sz="1500" smtClean="0"/>
              <a:t>k=exp(z)*k(-1)^alp*lab^(1-alp)-c+(1-del)*k(-1);</a:t>
            </a:r>
          </a:p>
          <a:p>
            <a:pPr>
              <a:lnSpc>
                <a:spcPct val="80000"/>
              </a:lnSpc>
            </a:pPr>
            <a:r>
              <a:rPr lang="en-US" altLang="zh-CN" sz="1500" smtClean="0"/>
              <a:t>…</a:t>
            </a:r>
          </a:p>
          <a:p>
            <a:pPr>
              <a:lnSpc>
                <a:spcPct val="80000"/>
              </a:lnSpc>
            </a:pPr>
            <a:r>
              <a:rPr lang="en-US" altLang="zh-CN" sz="1500" b="1" smtClean="0">
                <a:solidFill>
                  <a:schemeClr val="hlink"/>
                </a:solidFill>
              </a:rPr>
              <a:t>end;</a:t>
            </a:r>
            <a:endParaRPr lang="zh-CN" altLang="en-US" sz="1500" b="1" smtClean="0">
              <a:solidFill>
                <a:schemeClr val="hlink"/>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idx="4294967295"/>
          </p:nvPr>
        </p:nvSpPr>
        <p:spPr/>
        <p:txBody>
          <a:bodyPr/>
          <a:lstStyle/>
          <a:p>
            <a:r>
              <a:rPr lang="en-US" altLang="zh-CN" smtClean="0"/>
              <a:t>Model block</a:t>
            </a:r>
          </a:p>
        </p:txBody>
      </p:sp>
      <p:sp>
        <p:nvSpPr>
          <p:cNvPr id="34818" name="Rectangle 3"/>
          <p:cNvSpPr>
            <a:spLocks noGrp="1"/>
          </p:cNvSpPr>
          <p:nvPr>
            <p:ph type="body" idx="4294967295"/>
          </p:nvPr>
        </p:nvSpPr>
        <p:spPr/>
        <p:txBody>
          <a:bodyPr/>
          <a:lstStyle/>
          <a:p>
            <a:pPr>
              <a:lnSpc>
                <a:spcPct val="80000"/>
              </a:lnSpc>
            </a:pPr>
            <a:r>
              <a:rPr lang="en-US" altLang="zh-CN" sz="2400" smtClean="0"/>
              <a:t>mod block begins with the command ‘</a:t>
            </a:r>
            <a:r>
              <a:rPr lang="en-US" altLang="zh-CN" sz="2400" b="1" smtClean="0">
                <a:solidFill>
                  <a:schemeClr val="hlink"/>
                </a:solidFill>
              </a:rPr>
              <a:t>model;</a:t>
            </a:r>
            <a:r>
              <a:rPr lang="en-US" altLang="zh-CN" sz="2400" smtClean="0"/>
              <a:t>’ and ends with the command ‘</a:t>
            </a:r>
            <a:r>
              <a:rPr lang="en-US" altLang="zh-CN" sz="2400" b="1" smtClean="0">
                <a:solidFill>
                  <a:schemeClr val="hlink"/>
                </a:solidFill>
              </a:rPr>
              <a:t>end;</a:t>
            </a:r>
            <a:r>
              <a:rPr lang="en-US" altLang="zh-CN" sz="2400" smtClean="0"/>
              <a:t>’.</a:t>
            </a:r>
          </a:p>
          <a:p>
            <a:pPr>
              <a:lnSpc>
                <a:spcPct val="80000"/>
              </a:lnSpc>
            </a:pPr>
            <a:r>
              <a:rPr lang="en-US" altLang="zh-CN" sz="2400" smtClean="0"/>
              <a:t># equations = #endogenous variables</a:t>
            </a:r>
          </a:p>
          <a:p>
            <a:pPr>
              <a:lnSpc>
                <a:spcPct val="80000"/>
              </a:lnSpc>
            </a:pPr>
            <a:r>
              <a:rPr lang="en-US" altLang="zh-CN" sz="2400" smtClean="0"/>
              <a:t>each line in mod files ends with a semicolon (except when a line is too long and break it across two lines. This is unlike Matlab where if you break a line you need to add . . . ).</a:t>
            </a:r>
          </a:p>
          <a:p>
            <a:pPr>
              <a:lnSpc>
                <a:spcPct val="80000"/>
              </a:lnSpc>
            </a:pPr>
            <a:r>
              <a:rPr lang="en-US" altLang="zh-CN" sz="2400" smtClean="0"/>
              <a:t>equations are entered one after the other; Note that variable and parameter names used in the model block must be the same as those declared in the preamble;  </a:t>
            </a:r>
          </a:p>
          <a:p>
            <a:pPr>
              <a:lnSpc>
                <a:spcPct val="80000"/>
              </a:lnSpc>
            </a:pPr>
            <a:r>
              <a:rPr lang="en-US" altLang="zh-CN" sz="2400" smtClean="0"/>
              <a:t>remember that variable and parameter names are case sensitive.</a:t>
            </a:r>
            <a:endParaRPr lang="zh-CN" altLang="en-US" sz="2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idx="4294967295"/>
          </p:nvPr>
        </p:nvSpPr>
        <p:spPr/>
        <p:txBody>
          <a:bodyPr/>
          <a:lstStyle/>
          <a:p>
            <a:r>
              <a:rPr lang="en-US" altLang="zh-CN" smtClean="0"/>
              <a:t>Initial values</a:t>
            </a:r>
          </a:p>
        </p:txBody>
      </p:sp>
      <p:sp>
        <p:nvSpPr>
          <p:cNvPr id="36866" name="Rectangle 3"/>
          <p:cNvSpPr>
            <a:spLocks noGrp="1"/>
          </p:cNvSpPr>
          <p:nvPr>
            <p:ph type="body" idx="4294967295"/>
          </p:nvPr>
        </p:nvSpPr>
        <p:spPr>
          <a:xfrm>
            <a:off x="468313" y="1203325"/>
            <a:ext cx="8229600" cy="3394075"/>
          </a:xfrm>
        </p:spPr>
        <p:txBody>
          <a:bodyPr/>
          <a:lstStyle/>
          <a:p>
            <a:pPr>
              <a:lnSpc>
                <a:spcPct val="80000"/>
              </a:lnSpc>
            </a:pPr>
            <a:r>
              <a:rPr lang="en-US" altLang="zh-CN" sz="2200" smtClean="0"/>
              <a:t>initval;</a:t>
            </a:r>
          </a:p>
          <a:p>
            <a:pPr>
              <a:lnSpc>
                <a:spcPct val="80000"/>
              </a:lnSpc>
            </a:pPr>
            <a:r>
              <a:rPr lang="en-US" altLang="zh-CN" sz="2200" smtClean="0"/>
              <a:t>k   = log(2.71828);</a:t>
            </a:r>
          </a:p>
          <a:p>
            <a:pPr>
              <a:lnSpc>
                <a:spcPct val="80000"/>
              </a:lnSpc>
            </a:pPr>
            <a:r>
              <a:rPr lang="en-US" altLang="zh-CN" sz="2200" smtClean="0"/>
              <a:t>c   = log(2.71828);</a:t>
            </a:r>
          </a:p>
          <a:p>
            <a:pPr>
              <a:lnSpc>
                <a:spcPct val="80000"/>
              </a:lnSpc>
            </a:pPr>
            <a:r>
              <a:rPr lang="en-US" altLang="zh-CN" sz="2200" smtClean="0"/>
              <a:t>lab = log(exp(0.3));</a:t>
            </a:r>
          </a:p>
          <a:p>
            <a:pPr>
              <a:lnSpc>
                <a:spcPct val="80000"/>
              </a:lnSpc>
            </a:pPr>
            <a:r>
              <a:rPr lang="en-US" altLang="zh-CN" sz="2200" smtClean="0"/>
              <a:t>z   = log(1);</a:t>
            </a:r>
          </a:p>
          <a:p>
            <a:pPr>
              <a:lnSpc>
                <a:spcPct val="80000"/>
              </a:lnSpc>
            </a:pPr>
            <a:r>
              <a:rPr lang="en-US" altLang="zh-CN" sz="2200" smtClean="0"/>
              <a:t>e   = log(1);</a:t>
            </a:r>
          </a:p>
          <a:p>
            <a:pPr>
              <a:lnSpc>
                <a:spcPct val="80000"/>
              </a:lnSpc>
            </a:pPr>
            <a:r>
              <a:rPr lang="en-US" altLang="zh-CN" sz="2200" smtClean="0"/>
              <a:t>end; </a:t>
            </a:r>
          </a:p>
          <a:p>
            <a:pPr>
              <a:lnSpc>
                <a:spcPct val="80000"/>
              </a:lnSpc>
            </a:pPr>
            <a:r>
              <a:rPr lang="en-US" altLang="zh-CN" sz="2200" smtClean="0"/>
              <a:t>steady;</a:t>
            </a:r>
          </a:p>
          <a:p>
            <a:pPr>
              <a:lnSpc>
                <a:spcPct val="80000"/>
              </a:lnSpc>
            </a:pPr>
            <a:r>
              <a:rPr lang="en-US" altLang="zh-CN" sz="2200" smtClean="0"/>
              <a:t>check;</a:t>
            </a:r>
          </a:p>
          <a:p>
            <a:pPr>
              <a:lnSpc>
                <a:spcPct val="80000"/>
              </a:lnSpc>
            </a:pPr>
            <a:r>
              <a:rPr lang="en-US" altLang="zh-CN" sz="2200" smtClean="0">
                <a:solidFill>
                  <a:schemeClr val="hlink"/>
                </a:solidFill>
              </a:rPr>
              <a:t>Most times, we directly put steady states as initial values. </a:t>
            </a:r>
          </a:p>
          <a:p>
            <a:pPr>
              <a:lnSpc>
                <a:spcPct val="80000"/>
              </a:lnSpc>
            </a:pPr>
            <a:endParaRPr lang="zh-CN" altLang="en-US" sz="2200" smtClean="0">
              <a:solidFill>
                <a:schemeClr val="hlink"/>
              </a:solidFill>
            </a:endParaRPr>
          </a:p>
        </p:txBody>
      </p:sp>
      <p:sp>
        <p:nvSpPr>
          <p:cNvPr id="36867" name="AutoShape 4"/>
          <p:cNvSpPr>
            <a:spLocks noChangeArrowheads="1"/>
          </p:cNvSpPr>
          <p:nvPr/>
        </p:nvSpPr>
        <p:spPr bwMode="auto">
          <a:xfrm>
            <a:off x="5292725" y="3363913"/>
            <a:ext cx="2808288" cy="576262"/>
          </a:xfrm>
          <a:prstGeom prst="wedgeRectCallout">
            <a:avLst>
              <a:gd name="adj1" fmla="val -50056"/>
              <a:gd name="adj2" fmla="val 111981"/>
            </a:avLst>
          </a:prstGeom>
          <a:noFill/>
          <a:ln w="9525">
            <a:solidFill>
              <a:schemeClr val="tx1"/>
            </a:solidFill>
            <a:miter lim="800000"/>
            <a:headEnd/>
            <a:tailEnd/>
          </a:ln>
        </p:spPr>
        <p:txBody>
          <a:bodyPr/>
          <a:lstStyle/>
          <a:p>
            <a:pPr algn="ctr"/>
            <a:r>
              <a:rPr lang="en-US" altLang="zh-CN" sz="2800">
                <a:solidFill>
                  <a:srgbClr val="FFFF00"/>
                </a:solidFill>
              </a:rPr>
              <a:t>Recommended!</a:t>
            </a:r>
            <a:endParaRPr lang="zh-CN" altLang="en-US" sz="2800">
              <a:solidFill>
                <a:srgbClr val="FFFF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p:txBody>
          <a:bodyPr/>
          <a:lstStyle/>
          <a:p>
            <a:r>
              <a:rPr lang="en-US" altLang="zh-CN" smtClean="0"/>
              <a:t>‘Steady’ command</a:t>
            </a:r>
          </a:p>
        </p:txBody>
      </p:sp>
      <p:sp>
        <p:nvSpPr>
          <p:cNvPr id="38914" name="Rectangle 3"/>
          <p:cNvSpPr>
            <a:spLocks noGrp="1"/>
          </p:cNvSpPr>
          <p:nvPr>
            <p:ph type="body" idx="1"/>
          </p:nvPr>
        </p:nvSpPr>
        <p:spPr/>
        <p:txBody>
          <a:bodyPr/>
          <a:lstStyle/>
          <a:p>
            <a:pPr>
              <a:lnSpc>
                <a:spcPct val="90000"/>
              </a:lnSpc>
            </a:pPr>
            <a:r>
              <a:rPr lang="en-US" altLang="zh-CN" sz="2800" smtClean="0"/>
              <a:t>This command computes the steady state of a model using a nonlinear Newton-type solver and displays it. </a:t>
            </a:r>
          </a:p>
          <a:p>
            <a:pPr>
              <a:lnSpc>
                <a:spcPct val="90000"/>
              </a:lnSpc>
            </a:pPr>
            <a:r>
              <a:rPr lang="en-US" altLang="zh-CN" sz="2800" smtClean="0"/>
              <a:t>When a steady state file is used steady displays the steady state and checks that it is a solution of the static model.</a:t>
            </a:r>
          </a:p>
          <a:p>
            <a:pPr>
              <a:lnSpc>
                <a:spcPct val="90000"/>
              </a:lnSpc>
            </a:pPr>
            <a:r>
              <a:rPr lang="en-US" altLang="zh-CN" sz="2800" smtClean="0"/>
              <a:t>Adding this command will instruct Dynare starts from steady state, otherwise will start from initial values in initial block when simulate or compute IRF;</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p:txBody>
          <a:bodyPr/>
          <a:lstStyle/>
          <a:p>
            <a:r>
              <a:rPr lang="en-US" altLang="zh-CN" smtClean="0"/>
              <a:t>How Dynare know your S.S.?</a:t>
            </a:r>
          </a:p>
        </p:txBody>
      </p:sp>
      <p:sp>
        <p:nvSpPr>
          <p:cNvPr id="39938" name="Rectangle 3"/>
          <p:cNvSpPr>
            <a:spLocks noGrp="1"/>
          </p:cNvSpPr>
          <p:nvPr>
            <p:ph type="body" idx="1"/>
          </p:nvPr>
        </p:nvSpPr>
        <p:spPr/>
        <p:txBody>
          <a:bodyPr/>
          <a:lstStyle/>
          <a:p>
            <a:pPr>
              <a:lnSpc>
                <a:spcPct val="90000"/>
              </a:lnSpc>
            </a:pPr>
            <a:r>
              <a:rPr lang="en-US" altLang="zh-CN" sz="2800" smtClean="0"/>
              <a:t>Let’s Dynare do it for you by providing initial values. Most often, it does not work.</a:t>
            </a:r>
          </a:p>
          <a:p>
            <a:pPr>
              <a:lnSpc>
                <a:spcPct val="90000"/>
              </a:lnSpc>
            </a:pPr>
            <a:r>
              <a:rPr lang="en-US" altLang="zh-CN" sz="2800" smtClean="0"/>
              <a:t>DIY:</a:t>
            </a:r>
          </a:p>
          <a:p>
            <a:pPr lvl="1">
              <a:lnSpc>
                <a:spcPct val="90000"/>
              </a:lnSpc>
            </a:pPr>
            <a:r>
              <a:rPr lang="en-US" altLang="zh-CN" sz="2400" smtClean="0"/>
              <a:t>xxx_steadystate.m: do not recommend( need a extra format and independent file);</a:t>
            </a:r>
          </a:p>
          <a:p>
            <a:pPr lvl="1">
              <a:lnSpc>
                <a:spcPct val="90000"/>
              </a:lnSpc>
            </a:pPr>
            <a:r>
              <a:rPr lang="en-US" altLang="zh-CN" sz="2400" smtClean="0"/>
              <a:t>‘steady_state_model’ block;</a:t>
            </a:r>
          </a:p>
          <a:p>
            <a:pPr lvl="1">
              <a:lnSpc>
                <a:spcPct val="90000"/>
              </a:lnSpc>
            </a:pPr>
            <a:r>
              <a:rPr lang="en-US" altLang="zh-CN" sz="2400" smtClean="0"/>
              <a:t>Use ‘set_param_value’ command to pass params values;</a:t>
            </a:r>
          </a:p>
          <a:p>
            <a:pPr lvl="1">
              <a:lnSpc>
                <a:spcPct val="90000"/>
              </a:lnSpc>
            </a:pPr>
            <a:r>
              <a:rPr lang="en-US" altLang="zh-CN" sz="2400" smtClean="0"/>
              <a:t>Other methods: declare extra params.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3746</TotalTime>
  <Words>1303</Words>
  <Application>Microsoft Office PowerPoint</Application>
  <PresentationFormat>全屏显示(16:9)</PresentationFormat>
  <Paragraphs>172</Paragraphs>
  <Slides>25</Slides>
  <Notes>11</Notes>
  <HiddenSlides>0</HiddenSlides>
  <MMClips>0</MMClips>
  <ScaleCrop>false</ScaleCrop>
  <HeadingPairs>
    <vt:vector size="6" baseType="variant">
      <vt:variant>
        <vt:lpstr>已用的字体</vt:lpstr>
      </vt:variant>
      <vt:variant>
        <vt:i4>3</vt:i4>
      </vt:variant>
      <vt:variant>
        <vt:lpstr>演示文稿设计模板</vt:lpstr>
      </vt:variant>
      <vt:variant>
        <vt:i4>2</vt:i4>
      </vt:variant>
      <vt:variant>
        <vt:lpstr>幻灯片标题</vt:lpstr>
      </vt:variant>
      <vt:variant>
        <vt:i4>25</vt:i4>
      </vt:variant>
    </vt:vector>
  </HeadingPairs>
  <TitlesOfParts>
    <vt:vector size="30" baseType="lpstr">
      <vt:lpstr>Arial</vt:lpstr>
      <vt:lpstr>宋体</vt:lpstr>
      <vt:lpstr>Calibri</vt:lpstr>
      <vt:lpstr>Office 主题</vt:lpstr>
      <vt:lpstr>1_Office 主题</vt:lpstr>
      <vt:lpstr>3.3 Dynare的基本语法</vt:lpstr>
      <vt:lpstr>Outline</vt:lpstr>
      <vt:lpstr>Structure of mod file</vt:lpstr>
      <vt:lpstr>Preamble</vt:lpstr>
      <vt:lpstr>Model block</vt:lpstr>
      <vt:lpstr>Model block</vt:lpstr>
      <vt:lpstr>Initial values</vt:lpstr>
      <vt:lpstr>‘Steady’ command</vt:lpstr>
      <vt:lpstr>How Dynare know your S.S.?</vt:lpstr>
      <vt:lpstr>‘steady_state_model’ block;</vt:lpstr>
      <vt:lpstr>‘steady_state_model’ block;</vt:lpstr>
      <vt:lpstr>‘steady_state_model’ block</vt:lpstr>
      <vt:lpstr>Use ‘set_param_value’ command</vt:lpstr>
      <vt:lpstr>Example</vt:lpstr>
      <vt:lpstr>Further examples</vt:lpstr>
      <vt:lpstr>Shocks</vt:lpstr>
      <vt:lpstr>Computation</vt:lpstr>
      <vt:lpstr>Options of Stoch_simul</vt:lpstr>
      <vt:lpstr>Comment &amp; Punctuation</vt:lpstr>
      <vt:lpstr>Comment &amp; Punctuation</vt:lpstr>
      <vt:lpstr>Dating and Timing Convention</vt:lpstr>
      <vt:lpstr>Dating and Timing Convention</vt:lpstr>
      <vt:lpstr>resid(1)</vt:lpstr>
      <vt:lpstr>Summary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首页</dc:title>
  <dc:creator>Administrator</dc:creator>
  <cp:lastModifiedBy>admin</cp:lastModifiedBy>
  <cp:revision>54</cp:revision>
  <dcterms:created xsi:type="dcterms:W3CDTF">2013-02-13T01:22:46Z</dcterms:created>
  <dcterms:modified xsi:type="dcterms:W3CDTF">2015-08-22T13:32:30Z</dcterms:modified>
</cp:coreProperties>
</file>