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1" r:id="rId4"/>
    <p:sldId id="262" r:id="rId5"/>
    <p:sldId id="269" r:id="rId6"/>
    <p:sldId id="267" r:id="rId7"/>
    <p:sldId id="268" r:id="rId8"/>
    <p:sldId id="260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0" autoAdjust="0"/>
  </p:normalViewPr>
  <p:slideViewPr>
    <p:cSldViewPr>
      <p:cViewPr varScale="1">
        <p:scale>
          <a:sx n="93" d="100"/>
          <a:sy n="93" d="100"/>
        </p:scale>
        <p:origin x="-4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CA638C-472B-4C75-BD32-460063669A1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82D92B-8B0F-4321-9B4F-004342EE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A8AA9B-4ED8-463E-9E79-F84C912CAC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AC1D2-D302-4E04-BE08-94C11D4DFB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smtClean="0">
                <a:solidFill>
                  <a:schemeClr val="hlink"/>
                </a:solidFill>
              </a:rPr>
              <a:t>filename</a:t>
            </a:r>
            <a:r>
              <a:rPr lang="zh-CN" altLang="en-US" i="1" smtClean="0">
                <a:solidFill>
                  <a:schemeClr val="hlink"/>
                </a:solidFill>
              </a:rPr>
              <a:t>_</a:t>
            </a:r>
            <a:r>
              <a:rPr lang="zh-CN" altLang="zh-CN" i="1" smtClean="0">
                <a:solidFill>
                  <a:schemeClr val="hlink"/>
                </a:solidFill>
              </a:rPr>
              <a:t>steadystate2.m</a:t>
            </a:r>
            <a:r>
              <a:rPr lang="zh-CN" altLang="zh-CN" smtClean="0"/>
              <a:t>: steady state function</a:t>
            </a:r>
            <a:r>
              <a:rPr lang="zh-CN" altLang="en-US" smtClean="0"/>
              <a:t> </a:t>
            </a:r>
            <a:r>
              <a:rPr lang="en-US" altLang="zh-CN" smtClean="0"/>
              <a:t>when steady_state_model; is used in mod file.</a:t>
            </a: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4F0FE8-0A58-4B13-A9C2-AD6272F892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0BD214-B4D6-4838-AA33-C31CE894BE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9465-685A-41FA-B050-19203818C33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016A-3C9E-43BE-977C-EBBC82F95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8D2C4-06A9-462D-8C50-A7124F057E5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9D238-3A34-49F7-BA1B-3C4D92DDA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9CD8D-02BA-4310-9CB8-541FD7754385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21D8-11C2-4533-85F0-63621FF0A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4EF20-57C0-43AE-872E-4184F3AB31DF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3FA4D-F5FF-44AD-90A4-63A96FE2DB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AB26-BF27-4369-BA6E-D1E297DFED9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C8F6E-8987-4CBE-839F-0318C64FB3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1F10-30AB-4907-ABC5-EF0C4CA6F9F3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1F3FD-BF0C-41C8-86AE-1692DA512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6AA4A-693D-4976-846E-A2B3DD0E52C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DB6-C775-4C30-83B8-24402584CF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4C9CE-1FD4-4EE5-8E46-F425AD9F84E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3DD6F-D87B-48FE-9FFA-18954F214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3093E-501B-4FA0-81D8-50E931CE9E1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ACEEC-9DAC-4134-8CD5-13119F7D8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E12B6-6B01-402B-ABA4-9E7BB5BCC013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B6762-7982-4BCA-A112-DF4611C57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47149-CE32-4FBA-B006-EC605A6E21D6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57C74-C16D-4806-8C4C-EB0ED8FC4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9716B-90F7-4B49-872E-B608C26C8B66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F7DC-029E-4471-83F0-E07A7A853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A8188-3FDC-4DA1-B0FF-04E00DEBE6C5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8CA4-EDCC-439E-8694-15ABC552B9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8E7B2-DE61-4214-A80C-A2094A452C1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054D7-28D3-4E6B-889B-119CF605B4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49ED-7B8E-490A-BC0B-05702B6ACCE1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4FE3-9BE7-4E25-B238-4C5D7CF671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22A39-9C62-471F-BC8B-A5E86DD8CE6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2D03B-30B7-42D1-9FF8-7BE6C2844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AA93-4273-4825-BDAE-D86C2FE6354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DDF5-5CDF-49B7-858C-20F4CD2A51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1D45E-51E2-495C-9F5C-D4818C13EA6F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3C52-3C28-412D-BA46-B2D5AC3CC1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5C9EC-3BE3-409E-8E14-4E163B508D62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9AA1E-E8FA-4292-8AEF-F492BD1F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6615C-EC9C-4378-A7E0-7E84657F256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297C5-8A04-4308-87DF-589A356EE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F5206-E8DE-4E0A-9C49-9D8694D3746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D4170-301F-4698-B2E0-47F4D79033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EFED-F07D-4C21-86B5-4B6B823C4FF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2E0F-613A-46DB-9322-9B52E0E5E5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2422FD-456D-45FC-B222-32CF7BCE3A77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657159-CF63-4635-BDD0-0CC749E1A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0EB054-DF30-4BEC-99F9-85A725E94847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E6D30B-99A8-4DC2-B7A8-FC7A08B86B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宋体" charset="-122"/>
              </a:rPr>
              <a:t>3.5 Dynare文件的编译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The role of the Dynare preprocessor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Overall design of Dynare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Recursively invocation of Mod file (see advanced topics)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I. The role of the Dynare preprocessor</a:t>
            </a:r>
            <a:endParaRPr lang="zh-CN" altLang="en-US" sz="400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zh-CN" sz="2400" smtClean="0"/>
              <a:t>the preprocessor reads your </a:t>
            </a:r>
            <a:r>
              <a:rPr lang="zh-CN" altLang="zh-CN" sz="2400" i="1" smtClean="0">
                <a:solidFill>
                  <a:schemeClr val="hlink"/>
                </a:solidFill>
              </a:rPr>
              <a:t>*.mod</a:t>
            </a:r>
            <a:r>
              <a:rPr lang="zh-CN" altLang="zh-CN" sz="2400" smtClean="0"/>
              <a:t> </a:t>
            </a:r>
            <a:r>
              <a:rPr lang="zh-CN" altLang="en-US" sz="2400" smtClean="0"/>
              <a:t>f</a:t>
            </a:r>
            <a:r>
              <a:rPr lang="en-US" altLang="zh-CN" sz="2400" smtClean="0"/>
              <a:t>i</a:t>
            </a:r>
            <a:r>
              <a:rPr lang="zh-CN" altLang="zh-CN" sz="2400" smtClean="0"/>
              <a:t>le and translates it in speci</a:t>
            </a:r>
            <a:r>
              <a:rPr lang="en-US" altLang="zh-CN" sz="2400" smtClean="0"/>
              <a:t>fic </a:t>
            </a:r>
            <a:r>
              <a:rPr lang="zh-CN" altLang="zh-CN" sz="2400" smtClean="0"/>
              <a:t>MATLAB/Octave </a:t>
            </a:r>
            <a:r>
              <a:rPr lang="zh-CN" altLang="en-US" sz="2400" smtClean="0"/>
              <a:t>f</a:t>
            </a:r>
            <a:r>
              <a:rPr lang="en-US" altLang="zh-CN" sz="2400" smtClean="0"/>
              <a:t>i</a:t>
            </a:r>
            <a:r>
              <a:rPr lang="zh-CN" altLang="zh-CN" sz="2400" smtClean="0"/>
              <a:t>les</a:t>
            </a:r>
          </a:p>
          <a:p>
            <a:pPr lvl="1" eaLnBrk="1" hangingPunct="1"/>
            <a:r>
              <a:rPr lang="zh-CN" altLang="en-US" sz="2400" i="1" smtClean="0">
                <a:solidFill>
                  <a:schemeClr val="hlink"/>
                </a:solidFill>
              </a:rPr>
              <a:t>f</a:t>
            </a:r>
            <a:r>
              <a:rPr lang="en-US" altLang="zh-CN" sz="2400" i="1" smtClean="0">
                <a:solidFill>
                  <a:schemeClr val="hlink"/>
                </a:solidFill>
              </a:rPr>
              <a:t>i</a:t>
            </a:r>
            <a:r>
              <a:rPr lang="zh-CN" altLang="zh-CN" sz="2400" i="1" smtClean="0">
                <a:solidFill>
                  <a:schemeClr val="hlink"/>
                </a:solidFill>
              </a:rPr>
              <a:t>lename.m</a:t>
            </a:r>
            <a:r>
              <a:rPr lang="zh-CN" altLang="zh-CN" sz="2400" smtClean="0"/>
              <a:t>: main MATLAB/Octave script for the model</a:t>
            </a:r>
          </a:p>
          <a:p>
            <a:pPr lvl="1" eaLnBrk="1" hangingPunct="1"/>
            <a:r>
              <a:rPr lang="en-US" altLang="zh-CN" sz="2400" i="1" smtClean="0">
                <a:solidFill>
                  <a:schemeClr val="hlink"/>
                </a:solidFill>
              </a:rPr>
              <a:t>filename</a:t>
            </a:r>
            <a:r>
              <a:rPr lang="zh-CN" altLang="en-US" sz="2400" i="1" smtClean="0">
                <a:solidFill>
                  <a:schemeClr val="hlink"/>
                </a:solidFill>
              </a:rPr>
              <a:t>_</a:t>
            </a:r>
            <a:r>
              <a:rPr lang="zh-CN" altLang="zh-CN" sz="2400" i="1" smtClean="0">
                <a:solidFill>
                  <a:schemeClr val="hlink"/>
                </a:solidFill>
              </a:rPr>
              <a:t>static.m</a:t>
            </a:r>
            <a:r>
              <a:rPr lang="zh-CN" altLang="zh-CN" sz="2400" smtClean="0"/>
              <a:t>: static model</a:t>
            </a:r>
            <a:r>
              <a:rPr lang="zh-CN" altLang="en-US" sz="2400" smtClean="0"/>
              <a:t>, </a:t>
            </a:r>
            <a:r>
              <a:rPr lang="en-US" altLang="zh-CN" sz="2400" smtClean="0"/>
              <a:t>used for compute s.s.</a:t>
            </a:r>
            <a:endParaRPr lang="zh-CN" altLang="zh-CN" sz="2400" smtClean="0"/>
          </a:p>
          <a:p>
            <a:pPr lvl="1" eaLnBrk="1" hangingPunct="1"/>
            <a:r>
              <a:rPr lang="en-US" altLang="zh-CN" sz="2400" i="1" smtClean="0">
                <a:solidFill>
                  <a:schemeClr val="hlink"/>
                </a:solidFill>
              </a:rPr>
              <a:t>filename</a:t>
            </a:r>
            <a:r>
              <a:rPr lang="zh-CN" altLang="en-US" sz="2400" i="1" smtClean="0">
                <a:solidFill>
                  <a:schemeClr val="hlink"/>
                </a:solidFill>
              </a:rPr>
              <a:t>_</a:t>
            </a:r>
            <a:r>
              <a:rPr lang="zh-CN" altLang="zh-CN" sz="2400" i="1" smtClean="0">
                <a:solidFill>
                  <a:schemeClr val="hlink"/>
                </a:solidFill>
              </a:rPr>
              <a:t>dynamic.m</a:t>
            </a:r>
            <a:r>
              <a:rPr lang="zh-CN" altLang="zh-CN" sz="2400" smtClean="0"/>
              <a:t>: dynamic model</a:t>
            </a:r>
          </a:p>
          <a:p>
            <a:pPr lvl="1" eaLnBrk="1" hangingPunct="1"/>
            <a:r>
              <a:rPr lang="en-US" altLang="zh-CN" sz="2400" i="1" smtClean="0">
                <a:solidFill>
                  <a:schemeClr val="hlink"/>
                </a:solidFill>
              </a:rPr>
              <a:t>filename</a:t>
            </a:r>
            <a:r>
              <a:rPr lang="zh-CN" altLang="en-US" sz="2400" i="1" smtClean="0">
                <a:solidFill>
                  <a:schemeClr val="hlink"/>
                </a:solidFill>
              </a:rPr>
              <a:t>_</a:t>
            </a:r>
            <a:r>
              <a:rPr lang="zh-CN" altLang="zh-CN" sz="2400" i="1" smtClean="0">
                <a:solidFill>
                  <a:schemeClr val="hlink"/>
                </a:solidFill>
              </a:rPr>
              <a:t>steadystate2.m</a:t>
            </a:r>
            <a:r>
              <a:rPr lang="zh-CN" altLang="zh-CN" sz="2400" smtClean="0"/>
              <a:t>: steady state function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when…</a:t>
            </a:r>
            <a:endParaRPr lang="zh-CN" altLang="zh-CN" sz="2400" smtClean="0"/>
          </a:p>
          <a:p>
            <a:pPr lvl="1" eaLnBrk="1" hangingPunct="1"/>
            <a:r>
              <a:rPr lang="zh-CN" altLang="en-US" sz="2400" i="1" smtClean="0">
                <a:solidFill>
                  <a:schemeClr val="hlink"/>
                </a:solidFill>
              </a:rPr>
              <a:t>f</a:t>
            </a:r>
            <a:r>
              <a:rPr lang="en-US" altLang="zh-CN" sz="2400" i="1" smtClean="0">
                <a:solidFill>
                  <a:schemeClr val="hlink"/>
                </a:solidFill>
              </a:rPr>
              <a:t>i</a:t>
            </a:r>
            <a:r>
              <a:rPr lang="zh-CN" altLang="zh-CN" sz="2400" i="1" smtClean="0">
                <a:solidFill>
                  <a:schemeClr val="hlink"/>
                </a:solidFill>
              </a:rPr>
              <a:t>lename</a:t>
            </a:r>
            <a:r>
              <a:rPr lang="zh-CN" altLang="en-US" sz="2400" i="1" smtClean="0">
                <a:solidFill>
                  <a:schemeClr val="hlink"/>
                </a:solidFill>
              </a:rPr>
              <a:t>_</a:t>
            </a:r>
            <a:r>
              <a:rPr lang="zh-CN" altLang="zh-CN" sz="2400" i="1" smtClean="0">
                <a:solidFill>
                  <a:schemeClr val="hlink"/>
                </a:solidFill>
              </a:rPr>
              <a:t>set</a:t>
            </a:r>
            <a:r>
              <a:rPr lang="en-US" altLang="zh-CN" sz="2400" i="1" smtClean="0">
                <a:solidFill>
                  <a:schemeClr val="hlink"/>
                </a:solidFill>
              </a:rPr>
              <a:t>_</a:t>
            </a:r>
            <a:r>
              <a:rPr lang="zh-CN" altLang="zh-CN" sz="2400" i="1" smtClean="0">
                <a:solidFill>
                  <a:schemeClr val="hlink"/>
                </a:solidFill>
              </a:rPr>
              <a:t>auxiliary</a:t>
            </a:r>
            <a:r>
              <a:rPr lang="zh-CN" altLang="en-US" sz="2400" i="1" smtClean="0">
                <a:solidFill>
                  <a:schemeClr val="hlink"/>
                </a:solidFill>
              </a:rPr>
              <a:t>_</a:t>
            </a:r>
            <a:r>
              <a:rPr lang="zh-CN" altLang="zh-CN" sz="2400" i="1" smtClean="0">
                <a:solidFill>
                  <a:schemeClr val="hlink"/>
                </a:solidFill>
              </a:rPr>
              <a:t>variables.m</a:t>
            </a:r>
            <a:r>
              <a:rPr lang="zh-CN" altLang="zh-CN" sz="2400" smtClean="0"/>
              <a:t>: auxiliary variables function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these files related?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hlink"/>
                </a:solidFill>
              </a:rPr>
              <a:t>filename.m</a:t>
            </a:r>
            <a:r>
              <a:rPr lang="en-US" altLang="zh-CN" smtClean="0"/>
              <a:t> ---&gt; </a:t>
            </a:r>
            <a:r>
              <a:rPr lang="en-US" altLang="zh-CN" i="1" smtClean="0">
                <a:solidFill>
                  <a:schemeClr val="hlink"/>
                </a:solidFill>
              </a:rPr>
              <a:t>stoch_simul.m</a:t>
            </a:r>
            <a:r>
              <a:rPr lang="en-US" altLang="zh-CN" smtClean="0"/>
              <a:t> --&gt; </a:t>
            </a:r>
            <a:r>
              <a:rPr lang="en-US" altLang="zh-CN" i="1" smtClean="0">
                <a:solidFill>
                  <a:schemeClr val="hlink"/>
                </a:solidFill>
              </a:rPr>
              <a:t>resol.m</a:t>
            </a:r>
            <a:r>
              <a:rPr lang="en-US" altLang="zh-CN" smtClean="0"/>
              <a:t> --&gt; </a:t>
            </a:r>
            <a:r>
              <a:rPr lang="en-US" altLang="zh-CN" i="1" smtClean="0">
                <a:solidFill>
                  <a:schemeClr val="hlink"/>
                </a:solidFill>
              </a:rPr>
              <a:t>stochastic_solvers.m</a:t>
            </a:r>
            <a:r>
              <a:rPr lang="en-US" altLang="zh-CN" smtClean="0"/>
              <a:t> --&gt; </a:t>
            </a:r>
            <a:r>
              <a:rPr lang="en-US" altLang="zh-CN" i="1" smtClean="0">
                <a:solidFill>
                  <a:schemeClr val="hlink"/>
                </a:solidFill>
              </a:rPr>
              <a:t>filename_dynamic.m</a:t>
            </a:r>
            <a:r>
              <a:rPr lang="en-US" altLang="zh-CN" smtClean="0"/>
              <a:t> </a:t>
            </a:r>
          </a:p>
          <a:p>
            <a:r>
              <a:rPr lang="en-US" altLang="zh-CN" i="1" smtClean="0">
                <a:solidFill>
                  <a:schemeClr val="hlink"/>
                </a:solidFill>
              </a:rPr>
              <a:t>stochastic_solvers.m</a:t>
            </a:r>
            <a:r>
              <a:rPr lang="en-US" altLang="zh-CN" smtClean="0"/>
              <a:t> implements 1st and 2nd order solution of the DSGE model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/>
              <a:t>II. Overall design of Dynare</a:t>
            </a:r>
            <a:endParaRPr lang="zh-CN" altLang="en-US" sz="4800" smtClean="0"/>
          </a:p>
        </p:txBody>
      </p:sp>
      <p:sp>
        <p:nvSpPr>
          <p:cNvPr id="33794" name="Oval 5"/>
          <p:cNvSpPr>
            <a:spLocks noChangeArrowheads="1"/>
          </p:cNvSpPr>
          <p:nvPr/>
        </p:nvSpPr>
        <p:spPr bwMode="auto">
          <a:xfrm>
            <a:off x="468313" y="1419225"/>
            <a:ext cx="2016125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MOD file with </a:t>
            </a:r>
          </a:p>
          <a:p>
            <a:pPr algn="ctr"/>
            <a:r>
              <a:rPr lang="en-US" altLang="zh-CN"/>
              <a:t>Macro commands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2936875" y="1606550"/>
            <a:ext cx="165735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Macro </a:t>
            </a:r>
          </a:p>
          <a:p>
            <a:pPr algn="ctr"/>
            <a:r>
              <a:rPr lang="en-US" altLang="zh-CN"/>
              <a:t>Processor</a:t>
            </a:r>
          </a:p>
        </p:txBody>
      </p:sp>
      <p:sp>
        <p:nvSpPr>
          <p:cNvPr id="33796" name="Oval 8"/>
          <p:cNvSpPr>
            <a:spLocks noChangeArrowheads="1"/>
          </p:cNvSpPr>
          <p:nvPr/>
        </p:nvSpPr>
        <p:spPr bwMode="auto">
          <a:xfrm>
            <a:off x="5003800" y="1419225"/>
            <a:ext cx="2016125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MOD file without </a:t>
            </a:r>
          </a:p>
          <a:p>
            <a:pPr algn="ctr"/>
            <a:r>
              <a:rPr lang="en-US" altLang="zh-CN"/>
              <a:t>Macro commands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7486650" y="1595438"/>
            <a:ext cx="1477963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Parser,</a:t>
            </a:r>
          </a:p>
          <a:p>
            <a:pPr algn="ctr"/>
            <a:r>
              <a:rPr lang="en-US" altLang="zh-CN"/>
              <a:t>Analytical </a:t>
            </a:r>
          </a:p>
          <a:p>
            <a:pPr algn="ctr"/>
            <a:r>
              <a:rPr lang="en-US" altLang="zh-CN"/>
              <a:t>Derivator…</a:t>
            </a: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3543300" y="3408363"/>
            <a:ext cx="165735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Dynare </a:t>
            </a:r>
          </a:p>
          <a:p>
            <a:pPr algn="ctr"/>
            <a:r>
              <a:rPr lang="en-US" altLang="zh-CN"/>
              <a:t>Matlab routines</a:t>
            </a:r>
          </a:p>
        </p:txBody>
      </p:sp>
      <p:sp>
        <p:nvSpPr>
          <p:cNvPr id="33799" name="Oval 12"/>
          <p:cNvSpPr>
            <a:spLocks noChangeArrowheads="1"/>
          </p:cNvSpPr>
          <p:nvPr/>
        </p:nvSpPr>
        <p:spPr bwMode="auto">
          <a:xfrm>
            <a:off x="7127875" y="3219450"/>
            <a:ext cx="2016125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Matlab files</a:t>
            </a:r>
          </a:p>
          <a:p>
            <a:pPr algn="ctr"/>
            <a:r>
              <a:rPr lang="en-US" altLang="zh-CN"/>
              <a:t>Represents the</a:t>
            </a:r>
          </a:p>
          <a:p>
            <a:pPr algn="ctr"/>
            <a:r>
              <a:rPr lang="en-US" altLang="zh-CN"/>
              <a:t>model</a:t>
            </a:r>
          </a:p>
        </p:txBody>
      </p:sp>
      <p:sp>
        <p:nvSpPr>
          <p:cNvPr id="33800" name="Oval 13"/>
          <p:cNvSpPr>
            <a:spLocks noChangeArrowheads="1"/>
          </p:cNvSpPr>
          <p:nvPr/>
        </p:nvSpPr>
        <p:spPr bwMode="auto">
          <a:xfrm>
            <a:off x="395288" y="3219450"/>
            <a:ext cx="2016125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Output;</a:t>
            </a:r>
          </a:p>
          <a:p>
            <a:pPr algn="ctr"/>
            <a:r>
              <a:rPr lang="en-US" altLang="zh-CN"/>
              <a:t>Results;</a:t>
            </a:r>
          </a:p>
          <a:p>
            <a:pPr algn="ctr"/>
            <a:r>
              <a:rPr lang="en-US" altLang="zh-CN"/>
              <a:t>Graphics</a:t>
            </a:r>
          </a:p>
        </p:txBody>
      </p:sp>
      <p:cxnSp>
        <p:nvCxnSpPr>
          <p:cNvPr id="33801" name="AutoShape 16"/>
          <p:cNvCxnSpPr>
            <a:cxnSpLocks noChangeShapeType="1"/>
            <a:stCxn id="33794" idx="6"/>
            <a:endCxn id="33795" idx="1"/>
          </p:cNvCxnSpPr>
          <p:nvPr/>
        </p:nvCxnSpPr>
        <p:spPr bwMode="auto">
          <a:xfrm>
            <a:off x="2484438" y="2066925"/>
            <a:ext cx="452437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2" name="AutoShape 17"/>
          <p:cNvCxnSpPr>
            <a:cxnSpLocks noChangeShapeType="1"/>
            <a:stCxn id="33795" idx="3"/>
            <a:endCxn id="33796" idx="2"/>
          </p:cNvCxnSpPr>
          <p:nvPr/>
        </p:nvCxnSpPr>
        <p:spPr bwMode="auto">
          <a:xfrm flipV="1">
            <a:off x="4594225" y="2066925"/>
            <a:ext cx="40957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3" name="AutoShape 18"/>
          <p:cNvCxnSpPr>
            <a:cxnSpLocks noChangeShapeType="1"/>
            <a:stCxn id="33796" idx="6"/>
            <a:endCxn id="33797" idx="1"/>
          </p:cNvCxnSpPr>
          <p:nvPr/>
        </p:nvCxnSpPr>
        <p:spPr bwMode="auto">
          <a:xfrm flipV="1">
            <a:off x="7019925" y="2063750"/>
            <a:ext cx="4667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4" name="AutoShape 19"/>
          <p:cNvCxnSpPr>
            <a:cxnSpLocks noChangeShapeType="1"/>
            <a:stCxn id="33797" idx="2"/>
            <a:endCxn id="33799" idx="0"/>
          </p:cNvCxnSpPr>
          <p:nvPr/>
        </p:nvCxnSpPr>
        <p:spPr bwMode="auto">
          <a:xfrm flipH="1">
            <a:off x="8135938" y="2532063"/>
            <a:ext cx="904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5" name="AutoShape 20"/>
          <p:cNvCxnSpPr>
            <a:cxnSpLocks noChangeShapeType="1"/>
            <a:stCxn id="33799" idx="2"/>
            <a:endCxn id="33798" idx="3"/>
          </p:cNvCxnSpPr>
          <p:nvPr/>
        </p:nvCxnSpPr>
        <p:spPr bwMode="auto">
          <a:xfrm flipH="1">
            <a:off x="5200650" y="3867150"/>
            <a:ext cx="19272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6" name="AutoShape 21"/>
          <p:cNvCxnSpPr>
            <a:cxnSpLocks noChangeShapeType="1"/>
            <a:stCxn id="33798" idx="1"/>
            <a:endCxn id="33800" idx="6"/>
          </p:cNvCxnSpPr>
          <p:nvPr/>
        </p:nvCxnSpPr>
        <p:spPr bwMode="auto">
          <a:xfrm flipH="1" flipV="1">
            <a:off x="2411413" y="3867150"/>
            <a:ext cx="113188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07" name="Line 22"/>
          <p:cNvSpPr>
            <a:spLocks noChangeShapeType="1"/>
          </p:cNvSpPr>
          <p:nvPr/>
        </p:nvSpPr>
        <p:spPr bwMode="auto">
          <a:xfrm>
            <a:off x="2627313" y="127635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23"/>
          <p:cNvSpPr>
            <a:spLocks noChangeShapeType="1"/>
          </p:cNvSpPr>
          <p:nvPr/>
        </p:nvSpPr>
        <p:spPr bwMode="auto">
          <a:xfrm>
            <a:off x="2627313" y="3076575"/>
            <a:ext cx="6516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9" name="Text Box 24"/>
          <p:cNvSpPr txBox="1">
            <a:spLocks noChangeArrowheads="1"/>
          </p:cNvSpPr>
          <p:nvPr/>
        </p:nvSpPr>
        <p:spPr bwMode="auto">
          <a:xfrm>
            <a:off x="3255963" y="2663825"/>
            <a:ext cx="234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</a:rPr>
              <a:t>Dynare Preprocessor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Design of the macro-language</a:t>
            </a:r>
            <a:endParaRPr lang="zh-CN" altLang="en-US" smtClean="0"/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The Dynare Macro-language provides a new set of macro-commands which can be inserted inside MOD files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Language features include: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file inclusion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loops (for structure)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conditional inclusion (if/else structures)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expression substitution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Implemented in Dynare starting from version 4.0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The macro-processor transforms a MOD file with macro-commands into a MOD file without macro-commands (doing text expansions/inclusions) and then feeds it to the Dynare parser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The key point to understand is that the macro-processor only does text substitution (like the C preprocessor or the PHP language)</a:t>
            </a: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584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239</Words>
  <Application>Microsoft Office PowerPoint</Application>
  <PresentationFormat>全屏显示(16:9)</PresentationFormat>
  <Paragraphs>50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宋体</vt:lpstr>
      <vt:lpstr>Calibri</vt:lpstr>
      <vt:lpstr>Office 主题</vt:lpstr>
      <vt:lpstr>1_Office 主题</vt:lpstr>
      <vt:lpstr>3.5 Dynare文件的编译</vt:lpstr>
      <vt:lpstr>Outline</vt:lpstr>
      <vt:lpstr>I. The role of the Dynare preprocessor</vt:lpstr>
      <vt:lpstr>How these files related?</vt:lpstr>
      <vt:lpstr>II. Overall design of Dynare</vt:lpstr>
      <vt:lpstr>Design of the macro-language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38</cp:revision>
  <dcterms:created xsi:type="dcterms:W3CDTF">2013-02-13T01:22:46Z</dcterms:created>
  <dcterms:modified xsi:type="dcterms:W3CDTF">2015-08-22T14:41:36Z</dcterms:modified>
</cp:coreProperties>
</file>