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256" r:id="rId3"/>
    <p:sldId id="261" r:id="rId4"/>
    <p:sldId id="267" r:id="rId5"/>
    <p:sldId id="268" r:id="rId6"/>
    <p:sldId id="269" r:id="rId7"/>
    <p:sldId id="270" r:id="rId8"/>
    <p:sldId id="275" r:id="rId9"/>
    <p:sldId id="276" r:id="rId10"/>
    <p:sldId id="271" r:id="rId11"/>
    <p:sldId id="272" r:id="rId12"/>
    <p:sldId id="273" r:id="rId13"/>
    <p:sldId id="274" r:id="rId14"/>
    <p:sldId id="277" r:id="rId15"/>
    <p:sldId id="278" r:id="rId16"/>
    <p:sldId id="279" r:id="rId17"/>
    <p:sldId id="280" r:id="rId18"/>
    <p:sldId id="266" r:id="rId19"/>
    <p:sldId id="260" r:id="rId20"/>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1" autoAdjust="0"/>
    <p:restoredTop sz="87400" autoAdjust="0"/>
  </p:normalViewPr>
  <p:slideViewPr>
    <p:cSldViewPr>
      <p:cViewPr varScale="1">
        <p:scale>
          <a:sx n="93" d="100"/>
          <a:sy n="93" d="100"/>
        </p:scale>
        <p:origin x="-462"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50801C4-57A5-411E-A536-1246D751763F}" type="datetimeFigureOut">
              <a:rPr lang="zh-CN" altLang="en-US"/>
              <a:pPr>
                <a:defRPr/>
              </a:pPr>
              <a:t>2015/8/24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B5B194A-7856-4579-A814-16047ED5BA0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47783D-D81F-4FD3-B97F-F8CD08627003}"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5553BE-7E6C-4E19-88B7-0A7AA887BAE3}"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CEE6AC-8A61-46E6-9C83-EE1498F94A05}" type="slidenum">
              <a:rPr lang="zh-CN" altLang="en-US"/>
              <a:pPr fontAlgn="base">
                <a:spcBef>
                  <a:spcPct val="0"/>
                </a:spcBef>
                <a:spcAft>
                  <a:spcPct val="0"/>
                </a:spcAft>
                <a:defRPr/>
              </a:pPr>
              <a:t>17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988A85-6896-45B8-B8A3-B9D13086877C}" type="slidenum">
              <a:rPr lang="zh-CN" altLang="en-US"/>
              <a:pPr fontAlgn="base">
                <a:spcBef>
                  <a:spcPct val="0"/>
                </a:spcBef>
                <a:spcAft>
                  <a:spcPct val="0"/>
                </a:spcAft>
                <a:defRPr/>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69DED03-58E0-44A0-AFFD-FF802F88A83C}"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9516063-2D4D-41C5-BE8C-CFB0EFE8D95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CFCBA5C-1CAF-4434-A18F-7AA88B9287A4}"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92425C1-D83F-44D7-8D29-3BB9ACFDB83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4DC408B-3892-4E25-8078-41F765C6EB6A}"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69682C-8578-4B66-AA51-9A87FA69F6E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A3B71BD-CCE6-4389-A662-C52A316D796E}"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E0C27D-0C00-4034-9BC3-B159CC171D9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FFE4B9-CBE6-49D5-8BB3-FD28A5707697}"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E77E0F-3479-4E94-B16C-9A7D59783E0F}"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EFBEC6F-AEB8-4CC9-BA46-0AFA3E093092}"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745D97-CF5B-465B-8EA4-16286D3FF524}"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7572F92-995E-4DCA-A779-5928B60CEED8}" type="datetimeFigureOut">
              <a:rPr lang="zh-CN" altLang="en-US"/>
              <a:pPr>
                <a:defRPr/>
              </a:pPr>
              <a:t>2015/8/24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4CC4EC-00E1-4B9B-8F65-0940DBAFB91B}"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BC56895-56A1-456A-9F51-903CA2447053}" type="datetimeFigureOut">
              <a:rPr lang="zh-CN" altLang="en-US"/>
              <a:pPr>
                <a:defRPr/>
              </a:pPr>
              <a:t>2015/8/24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786B7D2-8CE6-4AF5-BFC1-B83E3391F10F}"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39717E0-2A7E-46D7-B268-3ABB2EB137AA}" type="datetimeFigureOut">
              <a:rPr lang="zh-CN" altLang="en-US"/>
              <a:pPr>
                <a:defRPr/>
              </a:pPr>
              <a:t>2015/8/24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791B496-356F-4865-A4B0-3B10FC3DFBEB}"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6B92FB-D526-4BEC-9CAD-0F8BF3CD00DE}" type="datetimeFigureOut">
              <a:rPr lang="zh-CN" altLang="en-US"/>
              <a:pPr>
                <a:defRPr/>
              </a:pPr>
              <a:t>2015/8/24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3F7E36-CAC3-463E-ABE9-ACB0CE862014}"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89E80CD-C936-4A79-A097-3434F39A7921}" type="datetimeFigureOut">
              <a:rPr lang="zh-CN" altLang="en-US"/>
              <a:pPr>
                <a:defRPr/>
              </a:pPr>
              <a:t>2015/8/24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592201-6311-46C1-8080-45B33BFFFC4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8C56A5A-1B26-44EA-8657-2A8991B76A1F}"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C682C0-1525-48D8-BD4C-1F92C9F2F640}"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1FD4765-10B8-4DF1-8F92-FF92D9D19357}" type="datetimeFigureOut">
              <a:rPr lang="zh-CN" altLang="en-US"/>
              <a:pPr>
                <a:defRPr/>
              </a:pPr>
              <a:t>2015/8/24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6DED1E-A998-4239-818D-C553B846A23A}"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2F67860-A1AB-46C8-AB2E-189BD3A1DD91}"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8D8EBF-2548-4399-A038-6E4912E8E6AB}"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196FA5-AA34-4ACE-A1EE-5A825D079451}"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2E0DB3-90C4-4523-9AC7-754250132F3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AEB5192-5B59-44D5-9A10-CE4D215B10E1}" type="datetimeFigureOut">
              <a:rPr lang="zh-CN" altLang="en-US"/>
              <a:pPr>
                <a:defRPr/>
              </a:pPr>
              <a:t>2015/8/24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A1FE27-48AB-4ED0-9C65-A0185248079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881275A-7523-4FCD-8923-D384717B4FDC}" type="datetimeFigureOut">
              <a:rPr lang="zh-CN" altLang="en-US"/>
              <a:pPr>
                <a:defRPr/>
              </a:pPr>
              <a:t>2015/8/24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9D9BD17-E4F5-4CF5-A2A9-547937B547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6B792BB-AB69-4618-BDA5-B06F0E732992}" type="datetimeFigureOut">
              <a:rPr lang="zh-CN" altLang="en-US"/>
              <a:pPr>
                <a:defRPr/>
              </a:pPr>
              <a:t>2015/8/24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D28CFC0-F959-4A77-A254-7FE94B77DDD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87EE895-ED8F-4CCA-968C-383A02C91DB4}" type="datetimeFigureOut">
              <a:rPr lang="zh-CN" altLang="en-US"/>
              <a:pPr>
                <a:defRPr/>
              </a:pPr>
              <a:t>2015/8/24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CE7D007-CDCE-41BA-9F23-87D3ED6AFA8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DA2947A-8892-46FD-9E52-FFD5E53B5670}" type="datetimeFigureOut">
              <a:rPr lang="zh-CN" altLang="en-US"/>
              <a:pPr>
                <a:defRPr/>
              </a:pPr>
              <a:t>2015/8/24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F758AE0-C4A7-4DCA-8ED6-1DE32E201DB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C780C9B-1561-41CC-A3E2-35923CD6B44B}" type="datetimeFigureOut">
              <a:rPr lang="zh-CN" altLang="en-US"/>
              <a:pPr>
                <a:defRPr/>
              </a:pPr>
              <a:t>2015/8/24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D6BB70C-FD7B-445E-8E26-4119BD993F7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764DB26-ACFB-4076-9FCF-0E7062381A03}" type="datetimeFigureOut">
              <a:rPr lang="zh-CN" altLang="en-US"/>
              <a:pPr>
                <a:defRPr/>
              </a:pPr>
              <a:t>2015/8/24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0FBABE-66E8-4611-99BD-9063A5D11EB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3D2A4FD-CCDC-4E4C-ADE3-C6D56C861F50}" type="datetimeFigureOut">
              <a:rPr lang="zh-CN" altLang="en-US"/>
              <a:pPr>
                <a:defRPr/>
              </a:pPr>
              <a:t>2015/8/24</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F6C1C6D-0B1C-4356-9C6E-EFD373222A6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0408C86A-375B-4C13-82FA-1FA9D0139D86}" type="datetimeFigureOut">
              <a:rPr lang="zh-CN" altLang="en-US"/>
              <a:pPr>
                <a:defRPr/>
              </a:pPr>
              <a:t>2015/8/24</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74665A35-9DE1-4854-AD6A-915D51B793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1547813" y="1563688"/>
            <a:ext cx="7772400" cy="1101725"/>
          </a:xfrm>
        </p:spPr>
        <p:txBody>
          <a:bodyPr/>
          <a:lstStyle/>
          <a:p>
            <a:pPr algn="l" eaLnBrk="1" hangingPunct="1"/>
            <a:r>
              <a:rPr lang="en-US" altLang="en-US" sz="4000" smtClean="0">
                <a:ea typeface="宋体" charset="-122"/>
              </a:rPr>
              <a:t>3.</a:t>
            </a:r>
            <a:r>
              <a:rPr lang="en-US" altLang="zh-CN" sz="4000" smtClean="0"/>
              <a:t>7</a:t>
            </a:r>
            <a:r>
              <a:rPr lang="en-US" altLang="en-US" sz="4000" smtClean="0">
                <a:ea typeface="宋体" charset="-122"/>
              </a:rPr>
              <a:t>求解结果分析和调用</a:t>
            </a:r>
            <a:r>
              <a:rPr lang="en-US" altLang="zh-CN" sz="4000" smtClean="0"/>
              <a:t/>
            </a:r>
            <a:br>
              <a:rPr lang="en-US" altLang="zh-CN" sz="4000" smtClean="0"/>
            </a:br>
            <a:r>
              <a:rPr lang="en-US" altLang="zh-CN" sz="4000" smtClean="0"/>
              <a:t>3.8</a:t>
            </a:r>
            <a:r>
              <a:rPr lang="zh-CN" altLang="en-US" sz="4000" smtClean="0"/>
              <a:t>随机模拟</a:t>
            </a:r>
            <a:r>
              <a:rPr lang="en-US" altLang="zh-CN" sz="4000" smtClean="0"/>
              <a:t>stoch_simul </a:t>
            </a:r>
            <a:br>
              <a:rPr lang="en-US" altLang="zh-CN" sz="4000" smtClean="0"/>
            </a:br>
            <a:r>
              <a:rPr lang="en-US" altLang="zh-CN" sz="4000" smtClean="0"/>
              <a:t>3.9 IRF </a:t>
            </a:r>
            <a:r>
              <a:rPr lang="zh-CN" altLang="en-US" sz="4000" smtClean="0"/>
              <a:t>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p:cNvSpPr>
          <p:nvPr>
            <p:ph type="title"/>
          </p:nvPr>
        </p:nvSpPr>
        <p:spPr>
          <a:xfrm>
            <a:off x="468313" y="195263"/>
            <a:ext cx="8229600" cy="857250"/>
          </a:xfrm>
        </p:spPr>
        <p:txBody>
          <a:bodyPr/>
          <a:lstStyle/>
          <a:p>
            <a:r>
              <a:rPr lang="en-US" altLang="zh-CN" smtClean="0"/>
              <a:t>M_</a:t>
            </a:r>
          </a:p>
        </p:txBody>
      </p:sp>
      <p:sp>
        <p:nvSpPr>
          <p:cNvPr id="37890" name="Rectangle 5"/>
          <p:cNvSpPr>
            <a:spLocks noGrp="1"/>
          </p:cNvSpPr>
          <p:nvPr>
            <p:ph type="body" sz="half" idx="1"/>
          </p:nvPr>
        </p:nvSpPr>
        <p:spPr>
          <a:xfrm>
            <a:off x="457200" y="1200150"/>
            <a:ext cx="4038600" cy="3394075"/>
          </a:xfrm>
        </p:spPr>
        <p:txBody>
          <a:bodyPr/>
          <a:lstStyle/>
          <a:p>
            <a:pPr>
              <a:lnSpc>
                <a:spcPct val="80000"/>
              </a:lnSpc>
            </a:pPr>
            <a:r>
              <a:rPr lang="zh-CN" altLang="en-US" sz="1600" smtClean="0"/>
              <a:t> </a:t>
            </a:r>
            <a:r>
              <a:rPr lang="en-US" altLang="zh-CN" sz="1600" smtClean="0"/>
              <a:t>fname: 'GrowthApproximate_exp'</a:t>
            </a:r>
          </a:p>
          <a:p>
            <a:pPr>
              <a:lnSpc>
                <a:spcPct val="80000"/>
              </a:lnSpc>
            </a:pPr>
            <a:r>
              <a:rPr lang="en-US" altLang="zh-CN" sz="1600" smtClean="0"/>
              <a:t>                 params: [7x1 double]</a:t>
            </a:r>
          </a:p>
          <a:p>
            <a:pPr>
              <a:lnSpc>
                <a:spcPct val="80000"/>
              </a:lnSpc>
            </a:pPr>
            <a:r>
              <a:rPr lang="en-US" altLang="zh-CN" sz="1600" smtClean="0"/>
              <a:t>                   bvar: []</a:t>
            </a:r>
          </a:p>
          <a:p>
            <a:pPr>
              <a:lnSpc>
                <a:spcPct val="80000"/>
              </a:lnSpc>
            </a:pPr>
            <a:r>
              <a:rPr lang="en-US" altLang="zh-CN" sz="1600" smtClean="0"/>
              <a:t>              exo_names: 'e'</a:t>
            </a:r>
          </a:p>
          <a:p>
            <a:pPr>
              <a:lnSpc>
                <a:spcPct val="80000"/>
              </a:lnSpc>
            </a:pPr>
            <a:r>
              <a:rPr lang="en-US" altLang="zh-CN" sz="1600" smtClean="0"/>
              <a:t>          exo_names_tex: 'e'</a:t>
            </a:r>
          </a:p>
          <a:p>
            <a:pPr>
              <a:lnSpc>
                <a:spcPct val="80000"/>
              </a:lnSpc>
            </a:pPr>
            <a:r>
              <a:rPr lang="en-US" altLang="zh-CN" sz="1600" smtClean="0"/>
              <a:t>             endo_names: [6x3 char]</a:t>
            </a:r>
          </a:p>
          <a:p>
            <a:pPr>
              <a:lnSpc>
                <a:spcPct val="80000"/>
              </a:lnSpc>
            </a:pPr>
            <a:r>
              <a:rPr lang="en-US" altLang="zh-CN" sz="1600" smtClean="0"/>
              <a:t>         endo_names_tex: [6x3 char]</a:t>
            </a:r>
          </a:p>
          <a:p>
            <a:pPr>
              <a:lnSpc>
                <a:spcPct val="80000"/>
              </a:lnSpc>
            </a:pPr>
            <a:r>
              <a:rPr lang="en-US" altLang="zh-CN" sz="1600" smtClean="0"/>
              <a:t>            param_names: [7x3 char]</a:t>
            </a:r>
          </a:p>
          <a:p>
            <a:pPr>
              <a:lnSpc>
                <a:spcPct val="80000"/>
              </a:lnSpc>
            </a:pPr>
            <a:r>
              <a:rPr lang="en-US" altLang="zh-CN" sz="1600" smtClean="0"/>
              <a:t>        param_names_tex: [7x3 char]</a:t>
            </a:r>
          </a:p>
          <a:p>
            <a:pPr>
              <a:lnSpc>
                <a:spcPct val="80000"/>
              </a:lnSpc>
            </a:pPr>
            <a:r>
              <a:rPr lang="en-US" altLang="zh-CN" sz="1600" smtClean="0"/>
              <a:t>            exo_det_nbr: 0</a:t>
            </a:r>
          </a:p>
          <a:p>
            <a:pPr>
              <a:lnSpc>
                <a:spcPct val="80000"/>
              </a:lnSpc>
            </a:pPr>
            <a:r>
              <a:rPr lang="en-US" altLang="zh-CN" sz="1600" smtClean="0"/>
              <a:t>                exo_nbr: 1</a:t>
            </a:r>
          </a:p>
          <a:p>
            <a:pPr>
              <a:lnSpc>
                <a:spcPct val="80000"/>
              </a:lnSpc>
            </a:pPr>
            <a:r>
              <a:rPr lang="en-US" altLang="zh-CN" sz="1600" smtClean="0"/>
              <a:t>               endo_nbr: 6</a:t>
            </a:r>
          </a:p>
          <a:p>
            <a:pPr>
              <a:lnSpc>
                <a:spcPct val="80000"/>
              </a:lnSpc>
            </a:pPr>
            <a:r>
              <a:rPr lang="en-US" altLang="zh-CN" sz="1600" smtClean="0"/>
              <a:t>              param_nbr: 7</a:t>
            </a:r>
          </a:p>
          <a:p>
            <a:pPr>
              <a:lnSpc>
                <a:spcPct val="80000"/>
              </a:lnSpc>
            </a:pPr>
            <a:r>
              <a:rPr lang="en-US" altLang="zh-CN" sz="1600" smtClean="0"/>
              <a:t>          orig_endo_nbr: 6</a:t>
            </a:r>
          </a:p>
          <a:p>
            <a:pPr>
              <a:lnSpc>
                <a:spcPct val="80000"/>
              </a:lnSpc>
            </a:pPr>
            <a:r>
              <a:rPr lang="en-US" altLang="zh-CN" sz="1600" smtClean="0"/>
              <a:t>               aux_vars: []</a:t>
            </a:r>
          </a:p>
          <a:p>
            <a:pPr>
              <a:lnSpc>
                <a:spcPct val="80000"/>
              </a:lnSpc>
            </a:pPr>
            <a:r>
              <a:rPr lang="en-US" altLang="zh-CN" sz="1600" smtClean="0"/>
              <a:t>                </a:t>
            </a:r>
            <a:endParaRPr lang="zh-CN" altLang="en-US" sz="1600" smtClean="0"/>
          </a:p>
        </p:txBody>
      </p:sp>
      <p:sp>
        <p:nvSpPr>
          <p:cNvPr id="37891" name="Rectangle 6"/>
          <p:cNvSpPr>
            <a:spLocks noGrp="1"/>
          </p:cNvSpPr>
          <p:nvPr>
            <p:ph type="body" sz="half" idx="2"/>
          </p:nvPr>
        </p:nvSpPr>
        <p:spPr>
          <a:xfrm>
            <a:off x="4643438" y="1203325"/>
            <a:ext cx="4038600" cy="3394075"/>
          </a:xfrm>
        </p:spPr>
        <p:txBody>
          <a:bodyPr/>
          <a:lstStyle/>
          <a:p>
            <a:pPr>
              <a:lnSpc>
                <a:spcPct val="80000"/>
              </a:lnSpc>
            </a:pPr>
            <a:r>
              <a:rPr lang="en-US" altLang="zh-CN" sz="1600" smtClean="0"/>
              <a:t>Sigma_e: 4.9000e-05</a:t>
            </a:r>
          </a:p>
          <a:p>
            <a:pPr>
              <a:lnSpc>
                <a:spcPct val="80000"/>
              </a:lnSpc>
            </a:pPr>
            <a:r>
              <a:rPr lang="en-US" altLang="zh-CN" sz="1600" smtClean="0"/>
              <a:t>                      H: 0</a:t>
            </a:r>
          </a:p>
          <a:p>
            <a:pPr>
              <a:lnSpc>
                <a:spcPct val="80000"/>
              </a:lnSpc>
            </a:pPr>
            <a:r>
              <a:rPr lang="en-US" altLang="zh-CN" sz="1600" smtClean="0"/>
              <a:t>     lead_lag_incidence: [3x6 double]</a:t>
            </a:r>
          </a:p>
          <a:p>
            <a:pPr>
              <a:lnSpc>
                <a:spcPct val="80000"/>
              </a:lnSpc>
            </a:pPr>
            <a:r>
              <a:rPr lang="en-US" altLang="zh-CN" sz="1600" smtClean="0"/>
              <a:t>         equations_tags: {}</a:t>
            </a:r>
          </a:p>
          <a:p>
            <a:pPr>
              <a:lnSpc>
                <a:spcPct val="80000"/>
              </a:lnSpc>
            </a:pPr>
            <a:r>
              <a:rPr lang="en-US" altLang="zh-CN" sz="1600" smtClean="0"/>
              <a:t>     exo_names_orig_ord: 1</a:t>
            </a:r>
          </a:p>
          <a:p>
            <a:pPr>
              <a:lnSpc>
                <a:spcPct val="80000"/>
              </a:lnSpc>
            </a:pPr>
            <a:r>
              <a:rPr lang="en-US" altLang="zh-CN" sz="1600" smtClean="0"/>
              <a:t>            maximum_lag: 1</a:t>
            </a:r>
          </a:p>
          <a:p>
            <a:pPr>
              <a:lnSpc>
                <a:spcPct val="80000"/>
              </a:lnSpc>
            </a:pPr>
            <a:r>
              <a:rPr lang="en-US" altLang="zh-CN" sz="1600" smtClean="0"/>
              <a:t>           maximum_lead: 1</a:t>
            </a:r>
          </a:p>
          <a:p>
            <a:pPr>
              <a:lnSpc>
                <a:spcPct val="80000"/>
              </a:lnSpc>
            </a:pPr>
            <a:r>
              <a:rPr lang="en-US" altLang="zh-CN" sz="1600" smtClean="0"/>
              <a:t>       maximum_endo_lag: 1</a:t>
            </a:r>
          </a:p>
          <a:p>
            <a:pPr>
              <a:lnSpc>
                <a:spcPct val="80000"/>
              </a:lnSpc>
            </a:pPr>
            <a:r>
              <a:rPr lang="en-US" altLang="zh-CN" sz="1600" smtClean="0"/>
              <a:t>      maximum_endo_lead: 1</a:t>
            </a:r>
          </a:p>
          <a:p>
            <a:pPr>
              <a:lnSpc>
                <a:spcPct val="80000"/>
              </a:lnSpc>
            </a:pPr>
            <a:r>
              <a:rPr lang="en-US" altLang="zh-CN" sz="1600" smtClean="0"/>
              <a:t>        maximum_exo_lag: 0</a:t>
            </a:r>
          </a:p>
          <a:p>
            <a:pPr>
              <a:lnSpc>
                <a:spcPct val="80000"/>
              </a:lnSpc>
            </a:pPr>
            <a:r>
              <a:rPr lang="en-US" altLang="zh-CN" sz="1600" smtClean="0"/>
              <a:t>       maximum_exo_lead: 0</a:t>
            </a:r>
          </a:p>
          <a:p>
            <a:pPr>
              <a:lnSpc>
                <a:spcPct val="80000"/>
              </a:lnSpc>
            </a:pPr>
            <a:r>
              <a:rPr lang="en-US" altLang="zh-CN" sz="1600" smtClean="0"/>
              <a:t>         NNZDerivatives: [3x1 double]</a:t>
            </a:r>
          </a:p>
          <a:p>
            <a:pPr>
              <a:lnSpc>
                <a:spcPct val="80000"/>
              </a:lnSpc>
            </a:pPr>
            <a:r>
              <a:rPr lang="en-US" altLang="zh-CN" sz="1600" smtClean="0"/>
              <a:t>              unit_root: 0</a:t>
            </a:r>
          </a:p>
          <a:p>
            <a:pPr>
              <a:lnSpc>
                <a:spcPct val="80000"/>
              </a:lnSpc>
            </a:pPr>
            <a:r>
              <a:rPr lang="en-US" altLang="zh-CN" sz="1600" smtClean="0"/>
              <a:t>         exo_det_length: 0</a:t>
            </a:r>
          </a:p>
          <a:p>
            <a:pPr>
              <a:lnSpc>
                <a:spcPct val="80000"/>
              </a:lnSpc>
            </a:pPr>
            <a:r>
              <a:rPr lang="en-US" altLang="zh-CN" sz="1600" smtClean="0"/>
              <a:t>    sigma_e_is_diagonal: 1</a:t>
            </a:r>
            <a:endParaRPr lang="zh-CN" altLang="en-US" sz="1600" smtClean="0"/>
          </a:p>
          <a:p>
            <a:pPr>
              <a:lnSpc>
                <a:spcPct val="80000"/>
              </a:lnSpc>
            </a:pPr>
            <a:endParaRPr lang="zh-CN" altLang="en-US" sz="1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r>
              <a:rPr lang="en-US" altLang="zh-CN" smtClean="0"/>
              <a:t>oo_</a:t>
            </a:r>
          </a:p>
        </p:txBody>
      </p:sp>
      <p:sp>
        <p:nvSpPr>
          <p:cNvPr id="38914" name="Rectangle 3"/>
          <p:cNvSpPr>
            <a:spLocks noGrp="1"/>
          </p:cNvSpPr>
          <p:nvPr>
            <p:ph type="body" idx="1"/>
          </p:nvPr>
        </p:nvSpPr>
        <p:spPr>
          <a:xfrm>
            <a:off x="468313" y="1203325"/>
            <a:ext cx="8229600" cy="3394075"/>
          </a:xfrm>
        </p:spPr>
        <p:txBody>
          <a:bodyPr/>
          <a:lstStyle/>
          <a:p>
            <a:pPr>
              <a:lnSpc>
                <a:spcPct val="80000"/>
              </a:lnSpc>
            </a:pPr>
            <a:r>
              <a:rPr lang="zh-CN" altLang="en-US" sz="1800" smtClean="0"/>
              <a:t> </a:t>
            </a:r>
            <a:r>
              <a:rPr lang="en-US" altLang="zh-CN" sz="1800" b="1" smtClean="0"/>
              <a:t>exo_simul: [1000x1 double]</a:t>
            </a:r>
          </a:p>
          <a:p>
            <a:pPr>
              <a:lnSpc>
                <a:spcPct val="80000"/>
              </a:lnSpc>
            </a:pPr>
            <a:r>
              <a:rPr lang="en-US" altLang="zh-CN" sz="1800" b="1" smtClean="0"/>
              <a:t>              endo_simul: [6x1000 double]</a:t>
            </a:r>
          </a:p>
          <a:p>
            <a:pPr>
              <a:lnSpc>
                <a:spcPct val="80000"/>
              </a:lnSpc>
            </a:pPr>
            <a:r>
              <a:rPr lang="en-US" altLang="zh-CN" sz="1800" b="1" smtClean="0"/>
              <a:t>                      dr: [1x1 struct]</a:t>
            </a:r>
          </a:p>
          <a:p>
            <a:pPr>
              <a:lnSpc>
                <a:spcPct val="80000"/>
              </a:lnSpc>
            </a:pPr>
            <a:r>
              <a:rPr lang="en-US" altLang="zh-CN" sz="1800" smtClean="0"/>
              <a:t>        exo_steady_state: 0</a:t>
            </a:r>
          </a:p>
          <a:p>
            <a:pPr>
              <a:lnSpc>
                <a:spcPct val="80000"/>
              </a:lnSpc>
            </a:pPr>
            <a:r>
              <a:rPr lang="en-US" altLang="zh-CN" sz="1800" smtClean="0"/>
              <a:t>    exo_det_steady_state: []</a:t>
            </a:r>
          </a:p>
          <a:p>
            <a:pPr>
              <a:lnSpc>
                <a:spcPct val="80000"/>
              </a:lnSpc>
            </a:pPr>
            <a:r>
              <a:rPr lang="en-US" altLang="zh-CN" sz="1800" smtClean="0"/>
              <a:t>           exo_det_simul: []</a:t>
            </a:r>
          </a:p>
          <a:p>
            <a:pPr>
              <a:lnSpc>
                <a:spcPct val="80000"/>
              </a:lnSpc>
            </a:pPr>
            <a:r>
              <a:rPr lang="en-US" altLang="zh-CN" sz="1800" smtClean="0"/>
              <a:t>            </a:t>
            </a:r>
            <a:r>
              <a:rPr lang="en-US" altLang="zh-CN" sz="1800" b="1" smtClean="0"/>
              <a:t>steady_state: [6x1 double]</a:t>
            </a:r>
          </a:p>
          <a:p>
            <a:pPr>
              <a:lnSpc>
                <a:spcPct val="80000"/>
              </a:lnSpc>
            </a:pPr>
            <a:r>
              <a:rPr lang="en-US" altLang="zh-CN" sz="1800" smtClean="0"/>
              <a:t>                    mean: [6x1 double]</a:t>
            </a:r>
          </a:p>
          <a:p>
            <a:pPr>
              <a:lnSpc>
                <a:spcPct val="80000"/>
              </a:lnSpc>
            </a:pPr>
            <a:r>
              <a:rPr lang="en-US" altLang="zh-CN" sz="1800" smtClean="0"/>
              <a:t>                     var: [6x6 double]</a:t>
            </a:r>
          </a:p>
          <a:p>
            <a:pPr>
              <a:lnSpc>
                <a:spcPct val="80000"/>
              </a:lnSpc>
            </a:pPr>
            <a:r>
              <a:rPr lang="en-US" altLang="zh-CN" sz="1800" smtClean="0"/>
              <a:t>                autocorr: {[6x6 double]  [6x6 double]  [6x6 double]  [6x6 double]  [6x6 double]}</a:t>
            </a:r>
          </a:p>
          <a:p>
            <a:pPr>
              <a:lnSpc>
                <a:spcPct val="80000"/>
              </a:lnSpc>
            </a:pPr>
            <a:r>
              <a:rPr lang="en-US" altLang="zh-CN" sz="1800" smtClean="0"/>
              <a:t>                    </a:t>
            </a:r>
            <a:r>
              <a:rPr lang="en-US" altLang="zh-CN" sz="1800" b="1" smtClean="0"/>
              <a:t>irfs: [1x1 struct]</a:t>
            </a:r>
            <a:endParaRPr lang="zh-CN" altLang="en-US" sz="1800" b="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a:lstStyle/>
          <a:p>
            <a:r>
              <a:rPr lang="en-US" altLang="zh-CN" b="1" smtClean="0"/>
              <a:t>Stochastic Simulation</a:t>
            </a:r>
          </a:p>
        </p:txBody>
      </p:sp>
      <p:sp>
        <p:nvSpPr>
          <p:cNvPr id="39938" name="Rectangle 3"/>
          <p:cNvSpPr>
            <a:spLocks noGrp="1"/>
          </p:cNvSpPr>
          <p:nvPr>
            <p:ph type="body" idx="1"/>
          </p:nvPr>
        </p:nvSpPr>
        <p:spPr/>
        <p:txBody>
          <a:bodyPr/>
          <a:lstStyle/>
          <a:p>
            <a:pPr>
              <a:lnSpc>
                <a:spcPct val="90000"/>
              </a:lnSpc>
            </a:pPr>
            <a:r>
              <a:rPr lang="en-US" altLang="zh-CN" b="1" smtClean="0"/>
              <a:t>endo_simul: [6x1000 double]</a:t>
            </a:r>
            <a:r>
              <a:rPr lang="en-US" altLang="zh-CN" smtClean="0"/>
              <a:t> </a:t>
            </a:r>
          </a:p>
          <a:p>
            <a:pPr>
              <a:lnSpc>
                <a:spcPct val="90000"/>
              </a:lnSpc>
            </a:pPr>
            <a:r>
              <a:rPr lang="en-US" altLang="zh-CN" smtClean="0"/>
              <a:t>Size: 6*1000, 6 endogenous variables;    period=1000;</a:t>
            </a:r>
          </a:p>
          <a:p>
            <a:pPr>
              <a:lnSpc>
                <a:spcPct val="90000"/>
              </a:lnSpc>
            </a:pPr>
            <a:r>
              <a:rPr lang="en-US" altLang="zh-CN" b="1" smtClean="0"/>
              <a:t>exo_simul: [1000x1 double]</a:t>
            </a:r>
          </a:p>
          <a:p>
            <a:pPr>
              <a:lnSpc>
                <a:spcPct val="90000"/>
              </a:lnSpc>
            </a:pPr>
            <a:r>
              <a:rPr lang="en-US" altLang="zh-CN" smtClean="0"/>
              <a:t>We only have one exogenous shock: e</a:t>
            </a:r>
          </a:p>
          <a:p>
            <a:pPr>
              <a:lnSpc>
                <a:spcPct val="90000"/>
              </a:lnSpc>
            </a:pPr>
            <a:r>
              <a:rPr lang="en-US" altLang="zh-CN" smtClean="0"/>
              <a:t>How Dynare performs Simulation?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en-US" altLang="zh-CN" smtClean="0"/>
              <a:t>Exogenous shocks</a:t>
            </a:r>
          </a:p>
        </p:txBody>
      </p:sp>
      <p:sp>
        <p:nvSpPr>
          <p:cNvPr id="40962" name="Rectangle 3"/>
          <p:cNvSpPr>
            <a:spLocks noGrp="1"/>
          </p:cNvSpPr>
          <p:nvPr>
            <p:ph type="body" idx="1"/>
          </p:nvPr>
        </p:nvSpPr>
        <p:spPr/>
        <p:txBody>
          <a:bodyPr/>
          <a:lstStyle/>
          <a:p>
            <a:pPr>
              <a:lnSpc>
                <a:spcPct val="80000"/>
              </a:lnSpc>
            </a:pPr>
            <a:r>
              <a:rPr lang="en-US" altLang="zh-CN" sz="2400" smtClean="0"/>
              <a:t>%% simulation for technology shock</a:t>
            </a:r>
          </a:p>
          <a:p>
            <a:pPr>
              <a:lnSpc>
                <a:spcPct val="80000"/>
              </a:lnSpc>
            </a:pPr>
            <a:r>
              <a:rPr lang="en-US" altLang="zh-CN" sz="2400" smtClean="0"/>
              <a:t>ee=oo_.exo_simul(1:100,1);  %draw from standard normal</a:t>
            </a:r>
          </a:p>
          <a:p>
            <a:pPr>
              <a:lnSpc>
                <a:spcPct val="80000"/>
              </a:lnSpc>
            </a:pPr>
            <a:r>
              <a:rPr lang="en-US" altLang="zh-CN" sz="2400" smtClean="0"/>
              <a:t>zz=zeros(100,1);</a:t>
            </a:r>
          </a:p>
          <a:p>
            <a:pPr>
              <a:lnSpc>
                <a:spcPct val="80000"/>
              </a:lnSpc>
            </a:pPr>
            <a:r>
              <a:rPr lang="en-US" altLang="zh-CN" sz="2400" smtClean="0"/>
              <a:t>zz(1,1)=rho*0+ee(1,1); %the first value; </a:t>
            </a:r>
          </a:p>
          <a:p>
            <a:pPr>
              <a:lnSpc>
                <a:spcPct val="80000"/>
              </a:lnSpc>
            </a:pPr>
            <a:r>
              <a:rPr lang="en-US" altLang="zh-CN" sz="2400" smtClean="0"/>
              <a:t>for t=2:100</a:t>
            </a:r>
          </a:p>
          <a:p>
            <a:pPr>
              <a:lnSpc>
                <a:spcPct val="80000"/>
              </a:lnSpc>
            </a:pPr>
            <a:r>
              <a:rPr lang="en-US" altLang="zh-CN" sz="2400" smtClean="0"/>
              <a:t>   zz(t,1)=rho*zz(t-1,1)+ee(t,1); </a:t>
            </a:r>
          </a:p>
          <a:p>
            <a:pPr>
              <a:lnSpc>
                <a:spcPct val="80000"/>
              </a:lnSpc>
            </a:pPr>
            <a:r>
              <a:rPr lang="en-US" altLang="zh-CN" sz="2400" smtClean="0"/>
              <a:t>end</a:t>
            </a:r>
          </a:p>
          <a:p>
            <a:pPr>
              <a:lnSpc>
                <a:spcPct val="80000"/>
              </a:lnSpc>
            </a:pPr>
            <a:r>
              <a:rPr lang="en-US" altLang="zh-CN" sz="2400" smtClean="0"/>
              <a:t>%the 6th row is the technology variable z</a:t>
            </a:r>
          </a:p>
          <a:p>
            <a:pPr>
              <a:lnSpc>
                <a:spcPct val="80000"/>
              </a:lnSpc>
            </a:pPr>
            <a:r>
              <a:rPr lang="en-US" altLang="zh-CN" sz="2400" smtClean="0"/>
              <a:t>[zz oo_.endo_simul(6,1:100)‘] % there are the same</a:t>
            </a:r>
            <a:endParaRPr lang="zh-CN" altLang="en-US" sz="2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r>
              <a:rPr lang="en-US" altLang="zh-CN" smtClean="0"/>
              <a:t>Endogenous variables simulation</a:t>
            </a:r>
          </a:p>
        </p:txBody>
      </p:sp>
      <p:sp>
        <p:nvSpPr>
          <p:cNvPr id="41986" name="Rectangle 3"/>
          <p:cNvSpPr>
            <a:spLocks noGrp="1"/>
          </p:cNvSpPr>
          <p:nvPr>
            <p:ph type="body" idx="1"/>
          </p:nvPr>
        </p:nvSpPr>
        <p:spPr/>
        <p:txBody>
          <a:bodyPr/>
          <a:lstStyle/>
          <a:p>
            <a:pPr>
              <a:lnSpc>
                <a:spcPct val="80000"/>
              </a:lnSpc>
            </a:pPr>
            <a:r>
              <a:rPr lang="en-US" altLang="zh-CN" sz="2800" smtClean="0"/>
              <a:t>See </a:t>
            </a:r>
            <a:r>
              <a:rPr lang="en-US" altLang="zh-CN" sz="2800" i="1" smtClean="0">
                <a:solidFill>
                  <a:schemeClr val="hlink"/>
                </a:solidFill>
              </a:rPr>
              <a:t>GrowthApproximate_exp_simulation.m</a:t>
            </a:r>
          </a:p>
          <a:p>
            <a:pPr>
              <a:lnSpc>
                <a:spcPct val="80000"/>
              </a:lnSpc>
            </a:pPr>
            <a:r>
              <a:rPr lang="en-US" altLang="zh-CN" sz="2800" smtClean="0"/>
              <a:t>This file should run after we run Dynare mod file.</a:t>
            </a:r>
          </a:p>
          <a:p>
            <a:pPr>
              <a:lnSpc>
                <a:spcPct val="80000"/>
              </a:lnSpc>
            </a:pPr>
            <a:r>
              <a:rPr lang="en-US" altLang="zh-CN" sz="2800" smtClean="0"/>
              <a:t>This m file will tell you how Dynare perform stochastic simulation behind the scene. Our simulation results in this m file will compare to the output from Dynare.</a:t>
            </a:r>
          </a:p>
          <a:p>
            <a:pPr>
              <a:lnSpc>
                <a:spcPct val="80000"/>
              </a:lnSpc>
            </a:pPr>
            <a:r>
              <a:rPr lang="en-US" altLang="zh-CN" sz="2800" smtClean="0"/>
              <a:t>More simulation examples can be found Chapter 1,section 1.1.4, BK method.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a:lstStyle/>
          <a:p>
            <a:pPr marL="1117600" indent="-1117600"/>
            <a:r>
              <a:rPr lang="en-US" altLang="zh-CN" sz="4500" smtClean="0"/>
              <a:t>How IRF are calculated in Dynare?</a:t>
            </a:r>
            <a:endParaRPr lang="zh-CN" altLang="en-US" sz="4500" smtClean="0"/>
          </a:p>
        </p:txBody>
      </p:sp>
      <p:sp>
        <p:nvSpPr>
          <p:cNvPr id="43010" name="Rectangle 3"/>
          <p:cNvSpPr>
            <a:spLocks noGrp="1"/>
          </p:cNvSpPr>
          <p:nvPr>
            <p:ph type="body" idx="1"/>
          </p:nvPr>
        </p:nvSpPr>
        <p:spPr/>
        <p:txBody>
          <a:bodyPr/>
          <a:lstStyle/>
          <a:p>
            <a:r>
              <a:rPr lang="en-US" altLang="zh-CN" smtClean="0"/>
              <a:t>IRF, impulse response function of endogenous variables to a exogenous shock.</a:t>
            </a:r>
          </a:p>
          <a:p>
            <a:r>
              <a:rPr lang="en-US" altLang="zh-CN" smtClean="0"/>
              <a:t>First period one unit of shock and zero afterward. </a:t>
            </a:r>
          </a:p>
          <a:p>
            <a:r>
              <a:rPr lang="en-US" altLang="zh-CN" smtClean="0"/>
              <a:t>See 2</a:t>
            </a:r>
            <a:r>
              <a:rPr lang="en-US" altLang="zh-CN" baseline="30000" smtClean="0"/>
              <a:t>nd</a:t>
            </a:r>
            <a:r>
              <a:rPr lang="en-US" altLang="zh-CN" smtClean="0"/>
              <a:t> cell of </a:t>
            </a:r>
            <a:r>
              <a:rPr lang="en-US" altLang="zh-CN" i="1" smtClean="0">
                <a:solidFill>
                  <a:schemeClr val="hlink"/>
                </a:solidFill>
              </a:rPr>
              <a:t>GrowthApproximate_exp_simulation.m</a:t>
            </a:r>
          </a:p>
          <a:p>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a:lstStyle/>
          <a:p>
            <a:r>
              <a:rPr lang="en-US" altLang="zh-CN" smtClean="0"/>
              <a:t>Comparing IRF and steady states</a:t>
            </a:r>
          </a:p>
        </p:txBody>
      </p:sp>
      <p:sp>
        <p:nvSpPr>
          <p:cNvPr id="44034" name="Rectangle 3"/>
          <p:cNvSpPr>
            <a:spLocks noGrp="1"/>
          </p:cNvSpPr>
          <p:nvPr>
            <p:ph type="body" idx="1"/>
          </p:nvPr>
        </p:nvSpPr>
        <p:spPr/>
        <p:txBody>
          <a:bodyPr/>
          <a:lstStyle/>
          <a:p>
            <a:r>
              <a:rPr lang="en-US" altLang="zh-CN" smtClean="0"/>
              <a:t>Compare two mod files (level and log-level) about IRF and steady states.</a:t>
            </a:r>
          </a:p>
          <a:p>
            <a:r>
              <a:rPr lang="en-US" altLang="zh-CN" smtClean="0"/>
              <a:t>See 3</a:t>
            </a:r>
            <a:r>
              <a:rPr lang="en-US" altLang="zh-CN" baseline="30000" smtClean="0"/>
              <a:t>rd</a:t>
            </a:r>
            <a:r>
              <a:rPr lang="en-US" altLang="zh-CN" smtClean="0"/>
              <a:t> cell of </a:t>
            </a:r>
            <a:r>
              <a:rPr lang="en-US" altLang="zh-CN" i="1" smtClean="0">
                <a:solidFill>
                  <a:schemeClr val="hlink"/>
                </a:solidFill>
              </a:rPr>
              <a:t>GrowthApproximate_exp_simulation.m</a:t>
            </a:r>
            <a:endParaRPr lang="zh-CN" altLang="en-US" i="1" smtClean="0">
              <a:solidFill>
                <a:schemeClr val="hlin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pPr eaLnBrk="1" hangingPunct="1"/>
            <a:r>
              <a:rPr lang="en-US" altLang="zh-CN" smtClean="0"/>
              <a:t>Summary</a:t>
            </a:r>
          </a:p>
        </p:txBody>
      </p:sp>
      <p:sp>
        <p:nvSpPr>
          <p:cNvPr id="45058" name="文本框 2"/>
          <p:cNvSpPr txBox="1">
            <a:spLocks noChangeArrowheads="1"/>
          </p:cNvSpPr>
          <p:nvPr/>
        </p:nvSpPr>
        <p:spPr bwMode="auto">
          <a:xfrm>
            <a:off x="755650" y="1131888"/>
            <a:ext cx="7704138" cy="4111625"/>
          </a:xfrm>
          <a:prstGeom prst="rect">
            <a:avLst/>
          </a:prstGeom>
          <a:noFill/>
          <a:ln w="9525">
            <a:noFill/>
            <a:miter lim="800000"/>
            <a:headEnd/>
            <a:tailEnd/>
          </a:ln>
        </p:spPr>
        <p:txBody>
          <a:bodyPr>
            <a:spAutoFit/>
          </a:bodyPr>
          <a:lstStyle/>
          <a:p>
            <a:pPr marL="457200" indent="-457200">
              <a:buFontTx/>
              <a:buAutoNum type="romanUcPeriod"/>
            </a:pPr>
            <a:r>
              <a:rPr lang="en-US" altLang="zh-CN" sz="2200"/>
              <a:t>The essence from simulation: You should understand how we retrieve the model solution representation from oo_ object.</a:t>
            </a:r>
          </a:p>
          <a:p>
            <a:pPr marL="457200" indent="-457200">
              <a:buFontTx/>
              <a:buAutoNum type="romanUcPeriod"/>
            </a:pPr>
            <a:r>
              <a:rPr lang="en-US" altLang="zh-CN" sz="2200"/>
              <a:t> And what is the order of variables in the solution you just retrieve from Dynare output. This is important since wrong ordering will mess simulation up.</a:t>
            </a:r>
          </a:p>
          <a:p>
            <a:pPr marL="457200" indent="-457200">
              <a:buFontTx/>
              <a:buAutoNum type="romanUcPeriod"/>
            </a:pPr>
            <a:r>
              <a:rPr lang="en-US" altLang="zh-CN" sz="2200"/>
              <a:t>Keep in mind, what kind of variables you have used in you mod block. Then simulate your model from either steady states or some points you want specified in initial block. </a:t>
            </a:r>
          </a:p>
          <a:p>
            <a:pPr marL="457200" indent="-457200"/>
            <a:endParaRPr lang="en-US" altLang="zh-CN" sz="2200"/>
          </a:p>
          <a:p>
            <a:pPr marL="457200" indent="-457200">
              <a:buFontTx/>
              <a:buAutoNum type="arabicPeriod"/>
            </a:pPr>
            <a:endParaRPr lang="zh-CN" altLang="en-US" sz="2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7106"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500" smtClean="0"/>
              <a:t>Results in Matlab</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How simulation performed in Dynare?</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How IRF are calculated in Dynare?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mtClean="0"/>
              <a:t>Run Dynare mod file</a:t>
            </a:r>
          </a:p>
        </p:txBody>
      </p:sp>
      <p:sp>
        <p:nvSpPr>
          <p:cNvPr id="30722" name="Rectangle 3"/>
          <p:cNvSpPr>
            <a:spLocks noGrp="1"/>
          </p:cNvSpPr>
          <p:nvPr>
            <p:ph type="body" sz="half" idx="1"/>
          </p:nvPr>
        </p:nvSpPr>
        <p:spPr>
          <a:xfrm>
            <a:off x="457200" y="1200150"/>
            <a:ext cx="4038600" cy="3394075"/>
          </a:xfrm>
        </p:spPr>
        <p:txBody>
          <a:bodyPr/>
          <a:lstStyle/>
          <a:p>
            <a:pPr>
              <a:lnSpc>
                <a:spcPct val="80000"/>
              </a:lnSpc>
            </a:pPr>
            <a:r>
              <a:rPr lang="en-US" altLang="zh-CN" sz="1800" smtClean="0"/>
              <a:t>&gt;&gt; dynare GrowthApproximate_exp</a:t>
            </a:r>
          </a:p>
          <a:p>
            <a:pPr>
              <a:lnSpc>
                <a:spcPct val="80000"/>
              </a:lnSpc>
            </a:pPr>
            <a:r>
              <a:rPr lang="en-US" altLang="zh-CN" sz="1800" smtClean="0"/>
              <a:t> </a:t>
            </a:r>
          </a:p>
          <a:p>
            <a:pPr>
              <a:lnSpc>
                <a:spcPct val="80000"/>
              </a:lnSpc>
            </a:pPr>
            <a:r>
              <a:rPr lang="en-US" altLang="zh-CN" sz="1800" smtClean="0"/>
              <a:t>Configuring Dynare ...</a:t>
            </a:r>
          </a:p>
          <a:p>
            <a:pPr>
              <a:lnSpc>
                <a:spcPct val="80000"/>
              </a:lnSpc>
            </a:pPr>
            <a:r>
              <a:rPr lang="en-US" altLang="zh-CN" sz="1800" smtClean="0"/>
              <a:t>[mex] Generalized QZ.</a:t>
            </a:r>
          </a:p>
          <a:p>
            <a:pPr>
              <a:lnSpc>
                <a:spcPct val="80000"/>
              </a:lnSpc>
            </a:pPr>
            <a:r>
              <a:rPr lang="en-US" altLang="zh-CN" sz="1800" smtClean="0"/>
              <a:t>[mex] Sylvester equation solution.</a:t>
            </a:r>
          </a:p>
          <a:p>
            <a:pPr>
              <a:lnSpc>
                <a:spcPct val="80000"/>
              </a:lnSpc>
            </a:pPr>
            <a:r>
              <a:rPr lang="en-US" altLang="zh-CN" sz="1800" smtClean="0"/>
              <a:t>[mex] Kronecker products.</a:t>
            </a:r>
          </a:p>
          <a:p>
            <a:pPr>
              <a:lnSpc>
                <a:spcPct val="80000"/>
              </a:lnSpc>
            </a:pPr>
            <a:r>
              <a:rPr lang="en-US" altLang="zh-CN" sz="1800" smtClean="0"/>
              <a:t>[mex] Sparse kronecker products.</a:t>
            </a:r>
          </a:p>
          <a:p>
            <a:pPr>
              <a:lnSpc>
                <a:spcPct val="80000"/>
              </a:lnSpc>
            </a:pPr>
            <a:r>
              <a:rPr lang="en-US" altLang="zh-CN" sz="1800" smtClean="0"/>
              <a:t>[mex] Bytecode evaluation.</a:t>
            </a:r>
          </a:p>
          <a:p>
            <a:pPr>
              <a:lnSpc>
                <a:spcPct val="80000"/>
              </a:lnSpc>
            </a:pPr>
            <a:r>
              <a:rPr lang="en-US" altLang="zh-CN" sz="1800" smtClean="0"/>
              <a:t>[mex] k-order perturbation solver.</a:t>
            </a:r>
          </a:p>
          <a:p>
            <a:pPr>
              <a:lnSpc>
                <a:spcPct val="80000"/>
              </a:lnSpc>
            </a:pPr>
            <a:r>
              <a:rPr lang="en-US" altLang="zh-CN" sz="1800" smtClean="0"/>
              <a:t>[mex] k-order solution simulation.</a:t>
            </a:r>
          </a:p>
          <a:p>
            <a:pPr>
              <a:lnSpc>
                <a:spcPct val="80000"/>
              </a:lnSpc>
            </a:pPr>
            <a:r>
              <a:rPr lang="en-US" altLang="zh-CN" sz="1800" smtClean="0"/>
              <a:t> </a:t>
            </a:r>
          </a:p>
        </p:txBody>
      </p:sp>
      <p:sp>
        <p:nvSpPr>
          <p:cNvPr id="30723" name="Rectangle 4"/>
          <p:cNvSpPr>
            <a:spLocks noGrp="1"/>
          </p:cNvSpPr>
          <p:nvPr>
            <p:ph type="body" sz="half" idx="2"/>
          </p:nvPr>
        </p:nvSpPr>
        <p:spPr>
          <a:xfrm>
            <a:off x="4648200" y="1200150"/>
            <a:ext cx="4038600" cy="3394075"/>
          </a:xfrm>
        </p:spPr>
        <p:txBody>
          <a:bodyPr/>
          <a:lstStyle/>
          <a:p>
            <a:pPr>
              <a:lnSpc>
                <a:spcPct val="80000"/>
              </a:lnSpc>
            </a:pPr>
            <a:r>
              <a:rPr lang="en-US" altLang="zh-CN" sz="1600" smtClean="0"/>
              <a:t>Starting Dynare (version 4.2.0).</a:t>
            </a:r>
          </a:p>
          <a:p>
            <a:pPr>
              <a:lnSpc>
                <a:spcPct val="80000"/>
              </a:lnSpc>
            </a:pPr>
            <a:r>
              <a:rPr lang="en-US" altLang="zh-CN" sz="1600" smtClean="0"/>
              <a:t>Starting preprocessing of the model file ...</a:t>
            </a:r>
          </a:p>
          <a:p>
            <a:pPr>
              <a:lnSpc>
                <a:spcPct val="80000"/>
              </a:lnSpc>
            </a:pPr>
            <a:r>
              <a:rPr lang="en-US" altLang="zh-CN" sz="1600" smtClean="0"/>
              <a:t>Found 6 equation(s).</a:t>
            </a:r>
          </a:p>
          <a:p>
            <a:pPr>
              <a:lnSpc>
                <a:spcPct val="80000"/>
              </a:lnSpc>
            </a:pPr>
            <a:r>
              <a:rPr lang="en-US" altLang="zh-CN" sz="1600" smtClean="0"/>
              <a:t>Evaluating expressions...done</a:t>
            </a:r>
          </a:p>
          <a:p>
            <a:pPr>
              <a:lnSpc>
                <a:spcPct val="80000"/>
              </a:lnSpc>
            </a:pPr>
            <a:r>
              <a:rPr lang="en-US" altLang="zh-CN" sz="1600" smtClean="0"/>
              <a:t>Computing static model derivatives:</a:t>
            </a:r>
          </a:p>
          <a:p>
            <a:pPr>
              <a:lnSpc>
                <a:spcPct val="80000"/>
              </a:lnSpc>
            </a:pPr>
            <a:r>
              <a:rPr lang="en-US" altLang="zh-CN" sz="1600" smtClean="0"/>
              <a:t> - order 1</a:t>
            </a:r>
          </a:p>
          <a:p>
            <a:pPr>
              <a:lnSpc>
                <a:spcPct val="80000"/>
              </a:lnSpc>
            </a:pPr>
            <a:r>
              <a:rPr lang="en-US" altLang="zh-CN" sz="1600" smtClean="0"/>
              <a:t>Computing dynamic model derivatives:</a:t>
            </a:r>
          </a:p>
          <a:p>
            <a:pPr>
              <a:lnSpc>
                <a:spcPct val="80000"/>
              </a:lnSpc>
            </a:pPr>
            <a:r>
              <a:rPr lang="en-US" altLang="zh-CN" sz="1600" smtClean="0"/>
              <a:t> - order 1</a:t>
            </a:r>
          </a:p>
          <a:p>
            <a:pPr>
              <a:lnSpc>
                <a:spcPct val="80000"/>
              </a:lnSpc>
            </a:pPr>
            <a:r>
              <a:rPr lang="en-US" altLang="zh-CN" sz="1600" smtClean="0"/>
              <a:t>Processing outputs ...done</a:t>
            </a:r>
          </a:p>
          <a:p>
            <a:pPr>
              <a:lnSpc>
                <a:spcPct val="80000"/>
              </a:lnSpc>
            </a:pPr>
            <a:r>
              <a:rPr lang="en-US" altLang="zh-CN" sz="1600" smtClean="0"/>
              <a:t>Preprocessing completed.</a:t>
            </a:r>
          </a:p>
          <a:p>
            <a:pPr>
              <a:lnSpc>
                <a:spcPct val="80000"/>
              </a:lnSpc>
            </a:pPr>
            <a:r>
              <a:rPr lang="en-US" altLang="zh-CN" sz="1600" smtClean="0"/>
              <a:t>Starting MATLAB/Octave computing.</a:t>
            </a:r>
            <a:endParaRPr lang="zh-CN" altLang="en-US" sz="1600" smtClean="0"/>
          </a:p>
          <a:p>
            <a:pPr>
              <a:lnSpc>
                <a:spcPct val="80000"/>
              </a:lnSpc>
            </a:pPr>
            <a:endParaRPr lang="zh-CN" altLang="en-US"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r>
              <a:rPr lang="en-US" altLang="zh-CN" smtClean="0"/>
              <a:t>Steady state and rank condition</a:t>
            </a:r>
          </a:p>
        </p:txBody>
      </p:sp>
      <p:sp>
        <p:nvSpPr>
          <p:cNvPr id="31746" name="Rectangle 4"/>
          <p:cNvSpPr>
            <a:spLocks noGrp="1"/>
          </p:cNvSpPr>
          <p:nvPr>
            <p:ph type="body" sz="half" idx="1"/>
          </p:nvPr>
        </p:nvSpPr>
        <p:spPr>
          <a:xfrm>
            <a:off x="457200" y="1200150"/>
            <a:ext cx="4038600" cy="3394075"/>
          </a:xfrm>
        </p:spPr>
        <p:txBody>
          <a:bodyPr/>
          <a:lstStyle/>
          <a:p>
            <a:pPr>
              <a:lnSpc>
                <a:spcPct val="80000"/>
              </a:lnSpc>
            </a:pPr>
            <a:r>
              <a:rPr lang="en-US" altLang="zh-CN" sz="2000" smtClean="0"/>
              <a:t>STEADY-STATE RESULTS:</a:t>
            </a:r>
          </a:p>
          <a:p>
            <a:pPr>
              <a:lnSpc>
                <a:spcPct val="80000"/>
              </a:lnSpc>
            </a:pPr>
            <a:r>
              <a:rPr lang="en-US" altLang="zh-CN" sz="2000" smtClean="0"/>
              <a:t> </a:t>
            </a:r>
          </a:p>
          <a:p>
            <a:pPr>
              <a:lnSpc>
                <a:spcPct val="80000"/>
              </a:lnSpc>
            </a:pPr>
            <a:r>
              <a:rPr lang="en-US" altLang="zh-CN" sz="2000" smtClean="0"/>
              <a:t>y   		 0.611448</a:t>
            </a:r>
          </a:p>
          <a:p>
            <a:pPr>
              <a:lnSpc>
                <a:spcPct val="80000"/>
              </a:lnSpc>
            </a:pPr>
            <a:r>
              <a:rPr lang="en-US" altLang="zh-CN" sz="2000" smtClean="0"/>
              <a:t>c   		 0.39987</a:t>
            </a:r>
          </a:p>
          <a:p>
            <a:pPr>
              <a:lnSpc>
                <a:spcPct val="80000"/>
              </a:lnSpc>
            </a:pPr>
            <a:r>
              <a:rPr lang="en-US" altLang="zh-CN" sz="2000" smtClean="0"/>
              <a:t>k   		 3.37721</a:t>
            </a:r>
          </a:p>
          <a:p>
            <a:pPr>
              <a:lnSpc>
                <a:spcPct val="80000"/>
              </a:lnSpc>
            </a:pPr>
            <a:r>
              <a:rPr lang="en-US" altLang="zh-CN" sz="2000" smtClean="0"/>
              <a:t>i   		 -1.04564</a:t>
            </a:r>
          </a:p>
          <a:p>
            <a:pPr>
              <a:lnSpc>
                <a:spcPct val="80000"/>
              </a:lnSpc>
            </a:pPr>
            <a:r>
              <a:rPr lang="en-US" altLang="zh-CN" sz="2000" smtClean="0"/>
              <a:t>lab 		 -1.23239</a:t>
            </a:r>
          </a:p>
          <a:p>
            <a:pPr>
              <a:lnSpc>
                <a:spcPct val="80000"/>
              </a:lnSpc>
            </a:pPr>
            <a:r>
              <a:rPr lang="en-US" altLang="zh-CN" sz="2000" smtClean="0"/>
              <a:t>z   		 0</a:t>
            </a:r>
          </a:p>
          <a:p>
            <a:pPr>
              <a:lnSpc>
                <a:spcPct val="80000"/>
              </a:lnSpc>
            </a:pPr>
            <a:r>
              <a:rPr lang="en-US" altLang="zh-CN" sz="2000" smtClean="0"/>
              <a:t> </a:t>
            </a:r>
          </a:p>
        </p:txBody>
      </p:sp>
      <p:sp>
        <p:nvSpPr>
          <p:cNvPr id="31747" name="Rectangle 5"/>
          <p:cNvSpPr>
            <a:spLocks noGrp="1"/>
          </p:cNvSpPr>
          <p:nvPr>
            <p:ph type="body" sz="half" idx="2"/>
          </p:nvPr>
        </p:nvSpPr>
        <p:spPr>
          <a:xfrm>
            <a:off x="4648200" y="1200150"/>
            <a:ext cx="4038600" cy="3394075"/>
          </a:xfrm>
        </p:spPr>
        <p:txBody>
          <a:bodyPr/>
          <a:lstStyle/>
          <a:p>
            <a:pPr>
              <a:lnSpc>
                <a:spcPct val="80000"/>
              </a:lnSpc>
            </a:pPr>
            <a:r>
              <a:rPr lang="en-US" altLang="zh-CN" sz="1600" smtClean="0"/>
              <a:t>EIGENVALUES:</a:t>
            </a:r>
          </a:p>
          <a:p>
            <a:pPr>
              <a:lnSpc>
                <a:spcPct val="80000"/>
              </a:lnSpc>
            </a:pPr>
            <a:r>
              <a:rPr lang="en-US" altLang="zh-CN" sz="1600" smtClean="0"/>
              <a:t>         Modulus             Real        Imaginary</a:t>
            </a:r>
          </a:p>
          <a:p>
            <a:pPr>
              <a:lnSpc>
                <a:spcPct val="80000"/>
              </a:lnSpc>
            </a:pPr>
            <a:endParaRPr lang="en-US" altLang="zh-CN" sz="1600" smtClean="0"/>
          </a:p>
          <a:p>
            <a:pPr>
              <a:lnSpc>
                <a:spcPct val="80000"/>
              </a:lnSpc>
            </a:pPr>
            <a:r>
              <a:rPr lang="en-US" altLang="zh-CN" sz="1600" smtClean="0"/>
              <a:t>            0.95             0.95                0</a:t>
            </a:r>
          </a:p>
          <a:p>
            <a:pPr>
              <a:lnSpc>
                <a:spcPct val="80000"/>
              </a:lnSpc>
            </a:pPr>
            <a:r>
              <a:rPr lang="en-US" altLang="zh-CN" sz="1600" smtClean="0"/>
              <a:t>          0.9783           0.9783                0</a:t>
            </a:r>
          </a:p>
          <a:p>
            <a:pPr>
              <a:lnSpc>
                <a:spcPct val="80000"/>
              </a:lnSpc>
            </a:pPr>
            <a:r>
              <a:rPr lang="en-US" altLang="zh-CN" sz="1600" smtClean="0"/>
              <a:t>           1.036            1.036                0</a:t>
            </a:r>
          </a:p>
          <a:p>
            <a:pPr>
              <a:lnSpc>
                <a:spcPct val="80000"/>
              </a:lnSpc>
            </a:pPr>
            <a:r>
              <a:rPr lang="en-US" altLang="zh-CN" sz="1600" smtClean="0"/>
              <a:t>             Inf              Inf                0</a:t>
            </a:r>
          </a:p>
          <a:p>
            <a:pPr>
              <a:lnSpc>
                <a:spcPct val="80000"/>
              </a:lnSpc>
            </a:pPr>
            <a:r>
              <a:rPr lang="en-US" altLang="zh-CN" sz="1600" smtClean="0"/>
              <a:t>             Inf              Inf                0</a:t>
            </a:r>
          </a:p>
          <a:p>
            <a:pPr>
              <a:lnSpc>
                <a:spcPct val="80000"/>
              </a:lnSpc>
            </a:pPr>
            <a:endParaRPr lang="en-US" altLang="zh-CN" sz="1600" smtClean="0"/>
          </a:p>
          <a:p>
            <a:pPr>
              <a:lnSpc>
                <a:spcPct val="80000"/>
              </a:lnSpc>
            </a:pPr>
            <a:r>
              <a:rPr lang="en-US" altLang="zh-CN" sz="1600" smtClean="0"/>
              <a:t>There are 3 eigenvalue(s) larger than 1 in modulus </a:t>
            </a:r>
          </a:p>
          <a:p>
            <a:pPr>
              <a:lnSpc>
                <a:spcPct val="80000"/>
              </a:lnSpc>
            </a:pPr>
            <a:r>
              <a:rPr lang="en-US" altLang="zh-CN" sz="1600" smtClean="0"/>
              <a:t>for 3 forward-looking variable(s)</a:t>
            </a:r>
          </a:p>
          <a:p>
            <a:pPr>
              <a:lnSpc>
                <a:spcPct val="80000"/>
              </a:lnSpc>
            </a:pPr>
            <a:r>
              <a:rPr lang="en-US" altLang="zh-CN" sz="1600" smtClean="0"/>
              <a:t> </a:t>
            </a:r>
          </a:p>
          <a:p>
            <a:pPr>
              <a:lnSpc>
                <a:spcPct val="80000"/>
              </a:lnSpc>
            </a:pPr>
            <a:r>
              <a:rPr lang="en-US" altLang="zh-CN" sz="1600" smtClean="0"/>
              <a:t>The rank condition is verified.</a:t>
            </a:r>
            <a:endParaRPr lang="zh-CN" altLang="en-US" sz="1600" smtClean="0"/>
          </a:p>
          <a:p>
            <a:pPr>
              <a:lnSpc>
                <a:spcPct val="80000"/>
              </a:lnSpc>
            </a:pPr>
            <a:endParaRPr lang="zh-CN" altLang="en-US" sz="16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p:cNvSpPr>
          <p:nvPr>
            <p:ph type="title"/>
          </p:nvPr>
        </p:nvSpPr>
        <p:spPr/>
        <p:txBody>
          <a:bodyPr/>
          <a:lstStyle/>
          <a:p>
            <a:r>
              <a:rPr lang="en-US" altLang="zh-CN" smtClean="0"/>
              <a:t>MODEL SUMMARY</a:t>
            </a:r>
            <a:endParaRPr lang="zh-CN" altLang="en-US" smtClean="0"/>
          </a:p>
        </p:txBody>
      </p:sp>
      <p:sp>
        <p:nvSpPr>
          <p:cNvPr id="32770" name="Rectangle 5"/>
          <p:cNvSpPr>
            <a:spLocks noGrp="1"/>
          </p:cNvSpPr>
          <p:nvPr>
            <p:ph type="body" idx="1"/>
          </p:nvPr>
        </p:nvSpPr>
        <p:spPr/>
        <p:txBody>
          <a:bodyPr/>
          <a:lstStyle/>
          <a:p>
            <a:pPr>
              <a:lnSpc>
                <a:spcPct val="80000"/>
              </a:lnSpc>
            </a:pPr>
            <a:endParaRPr lang="en-US" altLang="zh-CN" sz="1600" smtClean="0"/>
          </a:p>
          <a:p>
            <a:pPr>
              <a:lnSpc>
                <a:spcPct val="80000"/>
              </a:lnSpc>
            </a:pPr>
            <a:r>
              <a:rPr lang="en-US" altLang="zh-CN" sz="1600" smtClean="0"/>
              <a:t>  Number of variables:         6</a:t>
            </a:r>
          </a:p>
          <a:p>
            <a:pPr>
              <a:lnSpc>
                <a:spcPct val="80000"/>
              </a:lnSpc>
            </a:pPr>
            <a:r>
              <a:rPr lang="en-US" altLang="zh-CN" sz="1600" smtClean="0"/>
              <a:t>  Number of stochastic shocks: 1</a:t>
            </a:r>
          </a:p>
          <a:p>
            <a:pPr>
              <a:lnSpc>
                <a:spcPct val="80000"/>
              </a:lnSpc>
            </a:pPr>
            <a:r>
              <a:rPr lang="en-US" altLang="zh-CN" sz="1600" smtClean="0"/>
              <a:t>  Number of state variables:   2</a:t>
            </a:r>
          </a:p>
          <a:p>
            <a:pPr>
              <a:lnSpc>
                <a:spcPct val="80000"/>
              </a:lnSpc>
            </a:pPr>
            <a:r>
              <a:rPr lang="en-US" altLang="zh-CN" sz="1600" smtClean="0"/>
              <a:t>  Number of jumpers:           3</a:t>
            </a:r>
          </a:p>
          <a:p>
            <a:pPr>
              <a:lnSpc>
                <a:spcPct val="80000"/>
              </a:lnSpc>
            </a:pPr>
            <a:r>
              <a:rPr lang="en-US" altLang="zh-CN" sz="1600" smtClean="0"/>
              <a:t>  Number of static variables:  2</a:t>
            </a:r>
          </a:p>
          <a:p>
            <a:pPr>
              <a:lnSpc>
                <a:spcPct val="80000"/>
              </a:lnSpc>
            </a:pPr>
            <a:endParaRPr lang="en-US" altLang="zh-CN" sz="1600" smtClean="0"/>
          </a:p>
          <a:p>
            <a:pPr>
              <a:lnSpc>
                <a:spcPct val="80000"/>
              </a:lnSpc>
            </a:pPr>
            <a:endParaRPr lang="en-US" altLang="zh-CN" sz="1600" smtClean="0"/>
          </a:p>
          <a:p>
            <a:pPr>
              <a:lnSpc>
                <a:spcPct val="80000"/>
              </a:lnSpc>
            </a:pPr>
            <a:r>
              <a:rPr lang="en-US" altLang="zh-CN" sz="1600" smtClean="0"/>
              <a:t>MATRIX OF COVARIANCE OF EXOGENOUS SHOCKS</a:t>
            </a:r>
          </a:p>
          <a:p>
            <a:pPr>
              <a:lnSpc>
                <a:spcPct val="80000"/>
              </a:lnSpc>
            </a:pPr>
            <a:endParaRPr lang="en-US" altLang="zh-CN" sz="1600" smtClean="0"/>
          </a:p>
          <a:p>
            <a:pPr>
              <a:lnSpc>
                <a:spcPct val="80000"/>
              </a:lnSpc>
            </a:pPr>
            <a:r>
              <a:rPr lang="en-US" altLang="zh-CN" sz="1600" smtClean="0"/>
              <a:t>Variables    e         </a:t>
            </a:r>
          </a:p>
          <a:p>
            <a:pPr>
              <a:lnSpc>
                <a:spcPct val="80000"/>
              </a:lnSpc>
            </a:pPr>
            <a:r>
              <a:rPr lang="en-US" altLang="zh-CN" sz="1600" smtClean="0"/>
              <a:t>e            0.000049</a:t>
            </a:r>
          </a:p>
          <a:p>
            <a:pPr>
              <a:lnSpc>
                <a:spcPct val="80000"/>
              </a:lnSpc>
            </a:pPr>
            <a:r>
              <a:rPr lang="en-US" altLang="zh-CN" sz="160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en-US" altLang="zh-CN" sz="3600" smtClean="0"/>
              <a:t>POLICY AND TRANSITION FUNCTIONS</a:t>
            </a:r>
            <a:endParaRPr lang="zh-CN" altLang="en-US" sz="3600" smtClean="0"/>
          </a:p>
        </p:txBody>
      </p:sp>
      <p:sp>
        <p:nvSpPr>
          <p:cNvPr id="33794" name="Rectangle 3"/>
          <p:cNvSpPr>
            <a:spLocks noGrp="1"/>
          </p:cNvSpPr>
          <p:nvPr>
            <p:ph type="body" idx="1"/>
          </p:nvPr>
        </p:nvSpPr>
        <p:spPr>
          <a:xfrm>
            <a:off x="457200" y="1200150"/>
            <a:ext cx="8686800" cy="3394075"/>
          </a:xfrm>
        </p:spPr>
        <p:txBody>
          <a:bodyPr/>
          <a:lstStyle/>
          <a:p>
            <a:pPr>
              <a:lnSpc>
                <a:spcPct val="80000"/>
              </a:lnSpc>
            </a:pPr>
            <a:r>
              <a:rPr lang="en-US" altLang="zh-CN" sz="1400" smtClean="0"/>
              <a:t>                                              y                    c                   k                           i                            lab             z  </a:t>
            </a:r>
          </a:p>
          <a:p>
            <a:pPr>
              <a:lnSpc>
                <a:spcPct val="80000"/>
              </a:lnSpc>
            </a:pPr>
            <a:r>
              <a:rPr lang="en-US" altLang="zh-CN" sz="1400" smtClean="0"/>
              <a:t>Constant                    0.611448        0.399870        </a:t>
            </a:r>
            <a:r>
              <a:rPr lang="en-US" altLang="zh-CN" sz="1400" b="1" smtClean="0">
                <a:solidFill>
                  <a:schemeClr val="hlink"/>
                </a:solidFill>
              </a:rPr>
              <a:t>3.377211</a:t>
            </a:r>
            <a:r>
              <a:rPr lang="en-US" altLang="zh-CN" sz="1400" smtClean="0"/>
              <a:t>       -1.045638       -1.232394               </a:t>
            </a:r>
            <a:r>
              <a:rPr lang="en-US" altLang="zh-CN" sz="1400" b="1" smtClean="0">
                <a:solidFill>
                  <a:schemeClr val="hlink"/>
                </a:solidFill>
              </a:rPr>
              <a:t>0</a:t>
            </a:r>
          </a:p>
          <a:p>
            <a:pPr>
              <a:lnSpc>
                <a:spcPct val="80000"/>
              </a:lnSpc>
            </a:pPr>
            <a:r>
              <a:rPr lang="en-US" altLang="zh-CN" sz="1400" smtClean="0"/>
              <a:t>k(-1)                        0.289673        0.549239        0.978257       -0.811923       -0.183878               0</a:t>
            </a:r>
          </a:p>
          <a:p>
            <a:pPr>
              <a:lnSpc>
                <a:spcPct val="80000"/>
              </a:lnSpc>
            </a:pPr>
            <a:r>
              <a:rPr lang="en-US" altLang="zh-CN" sz="1400" smtClean="0"/>
              <a:t>z(-1)                       1.343599        0.417579        0.063284        5.273631        0.655998        0.950000</a:t>
            </a:r>
          </a:p>
          <a:p>
            <a:pPr>
              <a:lnSpc>
                <a:spcPct val="80000"/>
              </a:lnSpc>
            </a:pPr>
            <a:r>
              <a:rPr lang="en-US" altLang="zh-CN" sz="1400" smtClean="0"/>
              <a:t>e                           1.414315        0.439557        0.066614        5.551191        0.690524        1.000000</a:t>
            </a:r>
          </a:p>
          <a:p>
            <a:pPr>
              <a:lnSpc>
                <a:spcPct val="80000"/>
              </a:lnSpc>
            </a:pPr>
            <a:endParaRPr lang="zh-CN" altLang="en-US" sz="1400" smtClean="0"/>
          </a:p>
          <a:p>
            <a:pPr>
              <a:lnSpc>
                <a:spcPct val="80000"/>
              </a:lnSpc>
            </a:pPr>
            <a:r>
              <a:rPr lang="en-US" altLang="zh-CN" sz="1600" smtClean="0"/>
              <a:t>The first line is the steady states of log-level variables</a:t>
            </a:r>
          </a:p>
          <a:p>
            <a:pPr algn="ctr">
              <a:lnSpc>
                <a:spcPct val="80000"/>
              </a:lnSpc>
              <a:buFont typeface="Arial" charset="0"/>
              <a:buNone/>
            </a:pPr>
            <a:r>
              <a:rPr lang="en-US" altLang="zh-CN" b="1" smtClean="0"/>
              <a:t>exp(3.377211) = </a:t>
            </a:r>
            <a:r>
              <a:rPr lang="en-US" altLang="zh-CN" sz="2800" b="1" smtClean="0"/>
              <a:t>29.288520</a:t>
            </a:r>
            <a:r>
              <a:rPr lang="en-US" altLang="zh-CN" sz="1800" smtClean="0"/>
              <a:t> </a:t>
            </a:r>
          </a:p>
          <a:p>
            <a:pPr>
              <a:lnSpc>
                <a:spcPct val="80000"/>
              </a:lnSpc>
            </a:pPr>
            <a:r>
              <a:rPr lang="en-US" altLang="zh-CN" sz="1800" smtClean="0"/>
              <a:t>MOMENTS OF SIMULATED VARIABLES</a:t>
            </a:r>
          </a:p>
          <a:p>
            <a:pPr>
              <a:lnSpc>
                <a:spcPct val="80000"/>
              </a:lnSpc>
            </a:pPr>
            <a:r>
              <a:rPr lang="en-US" altLang="zh-CN" sz="1800" smtClean="0"/>
              <a:t>CORRELATION OF SIMULATED VARIABLES</a:t>
            </a:r>
          </a:p>
          <a:p>
            <a:pPr>
              <a:lnSpc>
                <a:spcPct val="80000"/>
              </a:lnSpc>
            </a:pPr>
            <a:r>
              <a:rPr lang="en-US" altLang="zh-CN" sz="1800" smtClean="0"/>
              <a:t>AUTOCORRELATION OF SIMULATED VARIABLES…</a:t>
            </a:r>
          </a:p>
          <a:p>
            <a:pPr>
              <a:lnSpc>
                <a:spcPct val="80000"/>
              </a:lnSpc>
            </a:pPr>
            <a:r>
              <a:rPr lang="en-US" altLang="zh-CN" sz="1800" smtClean="0"/>
              <a:t>Total computing time : 0h00m04s</a:t>
            </a:r>
            <a:endParaRPr lang="zh-CN" altLang="en-US" sz="1400" smtClean="0"/>
          </a:p>
          <a:p>
            <a:pPr>
              <a:lnSpc>
                <a:spcPct val="80000"/>
              </a:lnSpc>
            </a:pPr>
            <a:endParaRPr lang="zh-CN" altLang="en-US" sz="1400" smtClean="0"/>
          </a:p>
          <a:p>
            <a:pPr>
              <a:lnSpc>
                <a:spcPct val="80000"/>
              </a:lnSpc>
            </a:pPr>
            <a:endParaRPr lang="zh-CN" altLang="en-US" sz="1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en-US" altLang="zh-CN" smtClean="0"/>
              <a:t>GrowthApproximate.mod</a:t>
            </a:r>
          </a:p>
        </p:txBody>
      </p:sp>
      <p:sp>
        <p:nvSpPr>
          <p:cNvPr id="34818" name="Rectangle 3"/>
          <p:cNvSpPr>
            <a:spLocks noGrp="1"/>
          </p:cNvSpPr>
          <p:nvPr>
            <p:ph type="body" idx="1"/>
          </p:nvPr>
        </p:nvSpPr>
        <p:spPr/>
        <p:txBody>
          <a:bodyPr/>
          <a:lstStyle/>
          <a:p>
            <a:pPr>
              <a:lnSpc>
                <a:spcPct val="80000"/>
              </a:lnSpc>
            </a:pPr>
            <a:r>
              <a:rPr lang="en-US" altLang="zh-CN" sz="2000" smtClean="0"/>
              <a:t>POLICY AND TRANSITION FUNCTIONS</a:t>
            </a:r>
          </a:p>
          <a:p>
            <a:pPr>
              <a:lnSpc>
                <a:spcPct val="80000"/>
              </a:lnSpc>
            </a:pPr>
            <a:r>
              <a:rPr lang="en-US" altLang="zh-CN" sz="2000" smtClean="0"/>
              <a:t>                                                  c               k               lab             z  </a:t>
            </a:r>
          </a:p>
          <a:p>
            <a:pPr>
              <a:lnSpc>
                <a:spcPct val="80000"/>
              </a:lnSpc>
            </a:pPr>
            <a:r>
              <a:rPr lang="en-US" altLang="zh-CN" sz="2000" smtClean="0"/>
              <a:t>Constant                    1.491626       </a:t>
            </a:r>
            <a:r>
              <a:rPr lang="en-US" altLang="zh-CN" sz="2000" b="1" smtClean="0">
                <a:solidFill>
                  <a:schemeClr val="hlink"/>
                </a:solidFill>
              </a:rPr>
              <a:t>29.288520</a:t>
            </a:r>
            <a:r>
              <a:rPr lang="en-US" altLang="zh-CN" sz="2000" smtClean="0"/>
              <a:t>        0.291593               0</a:t>
            </a:r>
          </a:p>
          <a:p>
            <a:pPr>
              <a:lnSpc>
                <a:spcPct val="80000"/>
              </a:lnSpc>
            </a:pPr>
            <a:r>
              <a:rPr lang="en-US" altLang="zh-CN" sz="2000" smtClean="0"/>
              <a:t>k(-1)                       0.028175        0.977868       -0.001880               0</a:t>
            </a:r>
          </a:p>
          <a:p>
            <a:pPr>
              <a:lnSpc>
                <a:spcPct val="80000"/>
              </a:lnSpc>
            </a:pPr>
            <a:r>
              <a:rPr lang="en-US" altLang="zh-CN" sz="2000" smtClean="0"/>
              <a:t>z(-1)                       0.598385        1.900349        0.197182        0.950000</a:t>
            </a:r>
          </a:p>
          <a:p>
            <a:pPr>
              <a:lnSpc>
                <a:spcPct val="80000"/>
              </a:lnSpc>
            </a:pPr>
            <a:r>
              <a:rPr lang="en-US" altLang="zh-CN" sz="2000" smtClean="0"/>
              <a:t>e                           0.629879        2.000368        0.207560        1.000000</a:t>
            </a:r>
          </a:p>
          <a:p>
            <a:pPr>
              <a:lnSpc>
                <a:spcPct val="80000"/>
              </a:lnSpc>
            </a:pPr>
            <a:endParaRPr lang="en-US" altLang="zh-CN" sz="2000" smtClean="0"/>
          </a:p>
          <a:p>
            <a:pPr>
              <a:lnSpc>
                <a:spcPct val="80000"/>
              </a:lnSpc>
            </a:pPr>
            <a:r>
              <a:rPr lang="en-US" altLang="zh-CN" sz="2000" smtClean="0"/>
              <a:t>The first line is the steady states of level variables</a:t>
            </a:r>
          </a:p>
          <a:p>
            <a:pPr>
              <a:lnSpc>
                <a:spcPct val="80000"/>
              </a:lnSpc>
            </a:pPr>
            <a:r>
              <a:rPr lang="en-US" altLang="zh-CN" sz="2000" smtClean="0"/>
              <a:t>We have the same defintion for technology shock z at both mod file and hence they have the same steady states.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US" altLang="zh-CN" smtClean="0"/>
              <a:t>GrowthApproximate.mod</a:t>
            </a:r>
            <a:endParaRPr lang="zh-CN" altLang="en-US" smtClean="0"/>
          </a:p>
        </p:txBody>
      </p:sp>
      <p:sp>
        <p:nvSpPr>
          <p:cNvPr id="35842" name="Rectangle 3"/>
          <p:cNvSpPr>
            <a:spLocks noGrp="1"/>
          </p:cNvSpPr>
          <p:nvPr>
            <p:ph type="body" idx="1"/>
          </p:nvPr>
        </p:nvSpPr>
        <p:spPr/>
        <p:txBody>
          <a:bodyPr/>
          <a:lstStyle/>
          <a:p>
            <a:endParaRPr lang="zh-CN" altLang="en-US" smtClean="0"/>
          </a:p>
        </p:txBody>
      </p:sp>
      <p:pic>
        <p:nvPicPr>
          <p:cNvPr id="35843" name="Picture 4"/>
          <p:cNvPicPr>
            <a:picLocks noChangeAspect="1" noChangeArrowheads="1"/>
          </p:cNvPicPr>
          <p:nvPr/>
        </p:nvPicPr>
        <p:blipFill>
          <a:blip r:embed="rId2"/>
          <a:srcRect/>
          <a:stretch>
            <a:fillRect/>
          </a:stretch>
        </p:blipFill>
        <p:spPr bwMode="auto">
          <a:xfrm>
            <a:off x="0" y="1419225"/>
            <a:ext cx="9001125" cy="295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r>
              <a:rPr lang="en-US" altLang="zh-CN" smtClean="0"/>
              <a:t>Three objects</a:t>
            </a:r>
          </a:p>
        </p:txBody>
      </p:sp>
      <p:sp>
        <p:nvSpPr>
          <p:cNvPr id="36866" name="Rectangle 3"/>
          <p:cNvSpPr>
            <a:spLocks noGrp="1"/>
          </p:cNvSpPr>
          <p:nvPr>
            <p:ph type="body" idx="1"/>
          </p:nvPr>
        </p:nvSpPr>
        <p:spPr/>
        <p:txBody>
          <a:bodyPr/>
          <a:lstStyle/>
          <a:p>
            <a:pPr>
              <a:lnSpc>
                <a:spcPct val="90000"/>
              </a:lnSpc>
            </a:pPr>
            <a:r>
              <a:rPr lang="en-US" altLang="zh-CN" smtClean="0">
                <a:solidFill>
                  <a:schemeClr val="hlink"/>
                </a:solidFill>
              </a:rPr>
              <a:t>M_</a:t>
            </a:r>
            <a:r>
              <a:rPr lang="en-US" altLang="zh-CN" smtClean="0"/>
              <a:t>: Structure containing various information about the model.</a:t>
            </a:r>
          </a:p>
          <a:p>
            <a:pPr>
              <a:lnSpc>
                <a:spcPct val="90000"/>
              </a:lnSpc>
            </a:pPr>
            <a:r>
              <a:rPr lang="en-US" altLang="zh-CN" smtClean="0">
                <a:solidFill>
                  <a:schemeClr val="hlink"/>
                </a:solidFill>
              </a:rPr>
              <a:t>options_</a:t>
            </a:r>
            <a:r>
              <a:rPr lang="en-US" altLang="zh-CN" smtClean="0"/>
              <a:t>: Structure contains the values of the various options used by Dynare during the computation.</a:t>
            </a:r>
          </a:p>
          <a:p>
            <a:pPr>
              <a:lnSpc>
                <a:spcPct val="90000"/>
              </a:lnSpc>
            </a:pPr>
            <a:r>
              <a:rPr lang="en-US" altLang="zh-CN" smtClean="0">
                <a:solidFill>
                  <a:schemeClr val="hlink"/>
                </a:solidFill>
              </a:rPr>
              <a:t>oo_</a:t>
            </a:r>
            <a:r>
              <a:rPr lang="en-US" altLang="zh-CN" smtClean="0"/>
              <a:t>: Structure containing the various results of the computations.</a:t>
            </a:r>
          </a:p>
          <a:p>
            <a:pPr>
              <a:lnSpc>
                <a:spcPct val="90000"/>
              </a:lnSpc>
            </a:pP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2287</TotalTime>
  <Words>705</Words>
  <Application>Microsoft Office PowerPoint</Application>
  <PresentationFormat>全屏显示(16:9)</PresentationFormat>
  <Paragraphs>176</Paragraphs>
  <Slides>18</Slides>
  <Notes>4</Notes>
  <HiddenSlides>0</HiddenSlides>
  <MMClips>0</MMClips>
  <ScaleCrop>false</ScaleCrop>
  <HeadingPairs>
    <vt:vector size="6" baseType="variant">
      <vt:variant>
        <vt:lpstr>已用的字体</vt:lpstr>
      </vt:variant>
      <vt:variant>
        <vt:i4>3</vt:i4>
      </vt:variant>
      <vt:variant>
        <vt:lpstr>演示文稿设计模板</vt:lpstr>
      </vt:variant>
      <vt:variant>
        <vt:i4>2</vt:i4>
      </vt:variant>
      <vt:variant>
        <vt:lpstr>幻灯片标题</vt:lpstr>
      </vt:variant>
      <vt:variant>
        <vt:i4>18</vt:i4>
      </vt:variant>
    </vt:vector>
  </HeadingPairs>
  <TitlesOfParts>
    <vt:vector size="23" baseType="lpstr">
      <vt:lpstr>Arial</vt:lpstr>
      <vt:lpstr>宋体</vt:lpstr>
      <vt:lpstr>Calibri</vt:lpstr>
      <vt:lpstr>Office 主题</vt:lpstr>
      <vt:lpstr>1_Office 主题</vt:lpstr>
      <vt:lpstr>3.7求解结果分析和调用 3.8随机模拟stoch_simul  3.9 IRF 分析</vt:lpstr>
      <vt:lpstr>Outline</vt:lpstr>
      <vt:lpstr>Run Dynare mod file</vt:lpstr>
      <vt:lpstr>Steady state and rank condition</vt:lpstr>
      <vt:lpstr>MODEL SUMMARY</vt:lpstr>
      <vt:lpstr>POLICY AND TRANSITION FUNCTIONS</vt:lpstr>
      <vt:lpstr>GrowthApproximate.mod</vt:lpstr>
      <vt:lpstr>GrowthApproximate.mod</vt:lpstr>
      <vt:lpstr>Three objects</vt:lpstr>
      <vt:lpstr>M_</vt:lpstr>
      <vt:lpstr>oo_</vt:lpstr>
      <vt:lpstr>Stochastic Simulation</vt:lpstr>
      <vt:lpstr>Exogenous shocks</vt:lpstr>
      <vt:lpstr>Endogenous variables simulation</vt:lpstr>
      <vt:lpstr>How IRF are calculated in Dynare?</vt:lpstr>
      <vt:lpstr>Comparing IRF and steady states</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46</cp:revision>
  <dcterms:created xsi:type="dcterms:W3CDTF">2013-02-13T01:22:46Z</dcterms:created>
  <dcterms:modified xsi:type="dcterms:W3CDTF">2015-08-24T14:46:13Z</dcterms:modified>
</cp:coreProperties>
</file>