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3"/>
  </p:notesMasterIdLst>
  <p:sldIdLst>
    <p:sldId id="256" r:id="rId3"/>
    <p:sldId id="261" r:id="rId4"/>
    <p:sldId id="267" r:id="rId5"/>
    <p:sldId id="268" r:id="rId6"/>
    <p:sldId id="269" r:id="rId7"/>
    <p:sldId id="271" r:id="rId8"/>
    <p:sldId id="272" r:id="rId9"/>
    <p:sldId id="270" r:id="rId10"/>
    <p:sldId id="266" r:id="rId11"/>
    <p:sldId id="260" r:id="rId12"/>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68" autoAdjust="0"/>
  </p:normalViewPr>
  <p:slideViewPr>
    <p:cSldViewPr>
      <p:cViewPr varScale="1">
        <p:scale>
          <a:sx n="85" d="100"/>
          <a:sy n="85" d="100"/>
        </p:scale>
        <p:origin x="-186"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484E722-A347-4645-983F-C3C81ABB9F71}" type="datetimeFigureOut">
              <a:rPr lang="zh-CN" altLang="en-US"/>
              <a:pPr>
                <a:defRPr/>
              </a:pPr>
              <a:t>2015/8/13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C7D23A3-7334-4597-A99E-C77351A85F8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9C44D0-D4D5-4B91-B2E1-B7ED66612379}"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AA104F-BA85-4A91-9E25-C6CB8069B3BB}"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44D7D5-563F-416C-8617-2A6E17AE8C47}" type="slidenum">
              <a:rPr lang="zh-CN" altLang="en-US"/>
              <a:pPr fontAlgn="base">
                <a:spcBef>
                  <a:spcPct val="0"/>
                </a:spcBef>
                <a:spcAft>
                  <a:spcPct val="0"/>
                </a:spcAft>
                <a:defRPr/>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982302-D7D7-4F2C-BA35-F13A5445F660}" type="slidenum">
              <a:rPr lang="zh-CN" altLang="en-US"/>
              <a:pPr fontAlgn="base">
                <a:spcBef>
                  <a:spcPct val="0"/>
                </a:spcBef>
                <a:spcAft>
                  <a:spcPct val="0"/>
                </a:spcAft>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BE543D6-0A08-4525-A1BD-DCDFE473CB3F}"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402EE99-8B55-4D78-8CF9-A26086A0774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7D2810-A45B-4062-9945-919D8FC24E0A}"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7876C-D1C7-4AD5-8C70-0FA261D583C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5A56D2-EDD6-46BF-8013-423FA2280FF2}"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5DE85-B2B0-480B-9E16-011A64C4DC5A}"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DD41344-3061-48DC-8F7C-B8E07CD21043}"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E85F0F7-2B10-49E0-85FF-6FAECBB7FE9E}"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A1B67C-9BF5-4F32-8AFB-1F6259BDD679}"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F14140-A997-414A-B08F-68D3A93FFD6E}"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E928303-0A3A-4A86-B84B-704A5EBEA47C}"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C0F059-F087-4025-B78F-E4C14462E3D3}"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F5A861E-D45B-4CB9-B161-1294D8C9EC00}"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2EAD02-4E3B-4FB4-BFF1-26B521586AD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83E29-201E-49B5-A45F-0071730945EB}" type="datetimeFigureOut">
              <a:rPr lang="zh-CN" altLang="en-US"/>
              <a:pPr>
                <a:defRPr/>
              </a:pPr>
              <a:t>2015/8/13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21EB6C0-E98A-45FD-9A12-8A70DD23DE45}"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CF20272-BD47-44CA-B6AD-CA6CDF68A025}" type="datetimeFigureOut">
              <a:rPr lang="zh-CN" altLang="en-US"/>
              <a:pPr>
                <a:defRPr/>
              </a:pPr>
              <a:t>2015/8/13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7AED732-C357-446E-AF32-C2AB2A1253C5}"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B3201F-3387-43EE-82A8-7D06751D44DD}" type="datetimeFigureOut">
              <a:rPr lang="zh-CN" altLang="en-US"/>
              <a:pPr>
                <a:defRPr/>
              </a:pPr>
              <a:t>2015/8/13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6DA6F04-3516-4343-AEA5-524669E2CE3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AA58DC-35E3-4DE6-ABE8-6877D41948FB}"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F6BBB8D-7C9D-4577-B974-2D79525AB23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E7FB51D-A2D5-45F9-8F6A-3124154E714A}"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D2EF6F-0CFE-46CE-9E8C-EF60C1427AF1}"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819334-5C1D-4D15-BBAB-2FB731333DAF}"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5EEB35F-E39D-4DEB-B6E8-966487344922}"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807A02-5EA1-40FA-9E92-DF4BA7ED5044}"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5EE260-92C6-4CB5-B578-40FEF90055FD}"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CDD8CCF-6424-4B69-989F-0AA89BB1A1EE}"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F8CC39-EF38-41CB-B313-BA1FFBBB943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B2648F0-09AB-479D-ADCD-95A11FDEADA7}" type="datetimeFigureOut">
              <a:rPr lang="zh-CN" altLang="en-US"/>
              <a:pPr>
                <a:defRPr/>
              </a:pPr>
              <a:t>2015/8/13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98F812-11C7-443D-B2A7-CE1C78EC230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AD4E1CB-55D4-4C6D-AD73-E0302BF20DA1}"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F34A63-4BBB-4D70-ACA5-F1D1C5357EF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FD2B6D2-E3F6-48C8-82E4-4EC74842FFAF}" type="datetimeFigureOut">
              <a:rPr lang="zh-CN" altLang="en-US"/>
              <a:pPr>
                <a:defRPr/>
              </a:pPr>
              <a:t>2015/8/13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A3B96A2-0796-48A2-9E25-5CBDD85283E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1E7BB0E-1927-45B8-8E1A-5DAEFC4B838E}" type="datetimeFigureOut">
              <a:rPr lang="zh-CN" altLang="en-US"/>
              <a:pPr>
                <a:defRPr/>
              </a:pPr>
              <a:t>2015/8/13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6D1A02A-0376-437A-B554-5DAB89F1766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4784BD4-3AD3-4DC7-BCCE-7C14909C9CEC}" type="datetimeFigureOut">
              <a:rPr lang="zh-CN" altLang="en-US"/>
              <a:pPr>
                <a:defRPr/>
              </a:pPr>
              <a:t>2015/8/13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CE6510E-726D-48E4-9C57-4DB2C671CF1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C3E647-2A47-4F00-A8E8-14C81FD0256F}"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AB2B507-6F32-4EBF-8511-5DE06BC4B56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B1423AC-7A3E-4A1F-AAB9-1B4F9B8F648A}" type="datetimeFigureOut">
              <a:rPr lang="zh-CN" altLang="en-US"/>
              <a:pPr>
                <a:defRPr/>
              </a:pPr>
              <a:t>2015/8/13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E3EBDF-3D46-46CC-B5F9-CA41FD3E12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E06B462-9026-438F-BAD4-E1273785B59D}" type="datetimeFigureOut">
              <a:rPr lang="zh-CN" altLang="en-US"/>
              <a:pPr>
                <a:defRPr/>
              </a:pPr>
              <a:t>2015/8/13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05CCE0E-58E7-4985-898E-A6B977ACF6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20BCA3EF-BF1C-4169-9DF3-170488D694A9}" type="datetimeFigureOut">
              <a:rPr lang="zh-CN" altLang="en-US"/>
              <a:pPr>
                <a:defRPr/>
              </a:pPr>
              <a:t>2015/8/13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3227786E-B931-45F8-9B22-0084E005AE5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76" r:id="rId7"/>
    <p:sldLayoutId id="2147483675" r:id="rId8"/>
    <p:sldLayoutId id="2147483674" r:id="rId9"/>
    <p:sldLayoutId id="2147483673"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zh-CN" smtClean="0"/>
              <a:t>4.2 NK Model with Sticky Price</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4"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The Model </a:t>
            </a:r>
          </a:p>
          <a:p>
            <a:pPr marL="812800" indent="-812800" eaLnBrk="1" hangingPunct="1">
              <a:lnSpc>
                <a:spcPct val="70000"/>
              </a:lnSpc>
              <a:buFontTx/>
              <a:buAutoNum type="romanUcPeriod"/>
            </a:pPr>
            <a:r>
              <a:rPr lang="en-US" altLang="zh-CN" sz="2500" smtClean="0"/>
              <a:t>How sticky prices be set?</a:t>
            </a:r>
          </a:p>
          <a:p>
            <a:pPr marL="812800" indent="-812800" eaLnBrk="1" hangingPunct="1">
              <a:lnSpc>
                <a:spcPct val="70000"/>
              </a:lnSpc>
              <a:buFontTx/>
              <a:buAutoNum type="romanUcPeriod"/>
            </a:pPr>
            <a:r>
              <a:rPr lang="en-US" altLang="zh-CN" sz="2500" smtClean="0"/>
              <a:t>Flexible version of the model</a:t>
            </a:r>
          </a:p>
          <a:p>
            <a:pPr marL="812800" indent="-812800" eaLnBrk="1" hangingPunct="1">
              <a:lnSpc>
                <a:spcPct val="70000"/>
              </a:lnSpc>
              <a:buFontTx/>
              <a:buAutoNum type="romanUcPeriod"/>
            </a:pPr>
            <a:r>
              <a:rPr lang="en-US" altLang="zh-CN" sz="2500" smtClean="0"/>
              <a:t>Price dispersion and the source of inefficiency of the model</a:t>
            </a:r>
          </a:p>
          <a:p>
            <a:pPr marL="812800" indent="-812800" eaLnBrk="1" hangingPunct="1">
              <a:lnSpc>
                <a:spcPct val="70000"/>
              </a:lnSpc>
              <a:buFontTx/>
              <a:buAutoNum type="romanUcPeriod"/>
            </a:pPr>
            <a:r>
              <a:rPr lang="en-US" altLang="zh-CN" sz="2500" smtClean="0"/>
              <a:t>The Mod file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z="4000" smtClean="0"/>
              <a:t>New Keynesian Model</a:t>
            </a:r>
          </a:p>
        </p:txBody>
      </p:sp>
      <p:sp>
        <p:nvSpPr>
          <p:cNvPr id="30722" name="Rectangle 3"/>
          <p:cNvSpPr>
            <a:spLocks noGrp="1"/>
          </p:cNvSpPr>
          <p:nvPr>
            <p:ph type="body" idx="1"/>
          </p:nvPr>
        </p:nvSpPr>
        <p:spPr/>
        <p:txBody>
          <a:bodyPr/>
          <a:lstStyle/>
          <a:p>
            <a:pPr>
              <a:lnSpc>
                <a:spcPct val="90000"/>
              </a:lnSpc>
            </a:pPr>
            <a:r>
              <a:rPr lang="en-US" altLang="zh-CN" sz="2400" smtClean="0"/>
              <a:t>RBC + nominal rigidity + monopolistic competition</a:t>
            </a:r>
          </a:p>
          <a:p>
            <a:pPr>
              <a:lnSpc>
                <a:spcPct val="90000"/>
              </a:lnSpc>
            </a:pPr>
            <a:r>
              <a:rPr lang="en-US" altLang="zh-CN" sz="2400" smtClean="0"/>
              <a:t>Which allows nominal shocks have real effects</a:t>
            </a:r>
          </a:p>
          <a:p>
            <a:pPr>
              <a:lnSpc>
                <a:spcPct val="90000"/>
              </a:lnSpc>
            </a:pPr>
            <a:r>
              <a:rPr lang="en-US" altLang="zh-CN" sz="2400" smtClean="0"/>
              <a:t>Which alter the response of output to real shocks (like technology shock) in some way that make policy (like monetary policy) plays an important role in stabilization of output. </a:t>
            </a:r>
          </a:p>
          <a:p>
            <a:pPr>
              <a:lnSpc>
                <a:spcPct val="90000"/>
              </a:lnSpc>
            </a:pPr>
            <a:r>
              <a:rPr lang="en-US" altLang="zh-CN" sz="2400" smtClean="0"/>
              <a:t>Many people use rigidity and stickiness interchangeably though some people believe minor difference exists.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a:lstStyle/>
          <a:p>
            <a:r>
              <a:rPr lang="en-US" altLang="zh-CN" smtClean="0"/>
              <a:t>Framework for price-stickiness</a:t>
            </a:r>
          </a:p>
        </p:txBody>
      </p:sp>
      <p:sp>
        <p:nvSpPr>
          <p:cNvPr id="32770" name="Rectangle 3"/>
          <p:cNvSpPr>
            <a:spLocks noGrp="1"/>
          </p:cNvSpPr>
          <p:nvPr>
            <p:ph type="body" idx="1"/>
          </p:nvPr>
        </p:nvSpPr>
        <p:spPr/>
        <p:txBody>
          <a:bodyPr/>
          <a:lstStyle/>
          <a:p>
            <a:r>
              <a:rPr lang="en-US" altLang="zh-CN" smtClean="0"/>
              <a:t>Firms as price setters</a:t>
            </a:r>
          </a:p>
          <a:p>
            <a:r>
              <a:rPr lang="en-US" altLang="zh-CN" smtClean="0"/>
              <a:t>Production sector splits into two subsectors</a:t>
            </a:r>
          </a:p>
          <a:p>
            <a:pPr lvl="1"/>
            <a:r>
              <a:rPr lang="en-US" altLang="zh-CN" smtClean="0"/>
              <a:t>Final goods producer: perfect competition</a:t>
            </a:r>
          </a:p>
          <a:p>
            <a:pPr lvl="1"/>
            <a:r>
              <a:rPr lang="en-US" altLang="zh-CN" smtClean="0"/>
              <a:t>Immediate goods producer: monopolistic competition;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mtClean="0"/>
              <a:t>Mechanism for Sticky Price</a:t>
            </a:r>
          </a:p>
        </p:txBody>
      </p:sp>
      <p:sp>
        <p:nvSpPr>
          <p:cNvPr id="33794" name="Rectangle 3"/>
          <p:cNvSpPr>
            <a:spLocks noGrp="1"/>
          </p:cNvSpPr>
          <p:nvPr>
            <p:ph type="body" idx="1"/>
          </p:nvPr>
        </p:nvSpPr>
        <p:spPr/>
        <p:txBody>
          <a:bodyPr/>
          <a:lstStyle/>
          <a:p>
            <a:pPr>
              <a:lnSpc>
                <a:spcPct val="90000"/>
              </a:lnSpc>
            </a:pPr>
            <a:r>
              <a:rPr lang="en-US" altLang="zh-CN" sz="2400" smtClean="0">
                <a:solidFill>
                  <a:schemeClr val="hlink"/>
                </a:solidFill>
              </a:rPr>
              <a:t>Calvo, G. A. (1983).</a:t>
            </a:r>
            <a:r>
              <a:rPr lang="en-US" altLang="zh-CN" sz="2400" smtClean="0"/>
              <a:t> "Staggered prices in a utility-maximizing framework." Journal of Monetary Economics </a:t>
            </a:r>
            <a:r>
              <a:rPr lang="en-US" altLang="zh-CN" sz="2400" b="1" smtClean="0"/>
              <a:t>12</a:t>
            </a:r>
            <a:r>
              <a:rPr lang="en-US" altLang="zh-CN" sz="2400" smtClean="0"/>
              <a:t> (3): 383-398.</a:t>
            </a:r>
          </a:p>
          <a:p>
            <a:pPr>
              <a:lnSpc>
                <a:spcPct val="90000"/>
              </a:lnSpc>
            </a:pPr>
            <a:r>
              <a:rPr lang="en-US" altLang="zh-CN" sz="2400" smtClean="0"/>
              <a:t>Immediate good producers are not freely adjust their prices</a:t>
            </a:r>
          </a:p>
          <a:p>
            <a:pPr>
              <a:lnSpc>
                <a:spcPct val="90000"/>
              </a:lnSpc>
            </a:pPr>
            <a:r>
              <a:rPr lang="en-US" altLang="zh-CN" sz="2400" smtClean="0"/>
              <a:t>Each period, there are fixed probability that a a firm can </a:t>
            </a:r>
            <a:r>
              <a:rPr lang="en-US" altLang="zh-CN" sz="2400" smtClean="0">
                <a:solidFill>
                  <a:schemeClr val="hlink"/>
                </a:solidFill>
              </a:rPr>
              <a:t>optimally</a:t>
            </a:r>
            <a:r>
              <a:rPr lang="en-US" altLang="zh-CN" sz="2400" smtClean="0"/>
              <a:t> adjust their prices or fixed fraction of firms who can adjust prices; </a:t>
            </a:r>
            <a:r>
              <a:rPr lang="en-US" altLang="zh-CN" sz="2400" smtClean="0">
                <a:solidFill>
                  <a:schemeClr val="hlink"/>
                </a:solidFill>
              </a:rPr>
              <a:t>more will be discussed!</a:t>
            </a:r>
          </a:p>
          <a:p>
            <a:pPr>
              <a:lnSpc>
                <a:spcPct val="90000"/>
              </a:lnSpc>
            </a:pPr>
            <a:r>
              <a:rPr lang="en-US" altLang="zh-CN" sz="2400" smtClean="0"/>
              <a:t>This assumption turns out to be very useful and greatly facilitate aggregation, i.e., remove heterogeneity, hence help to solve the model.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en-US" altLang="zh-CN" sz="4500" smtClean="0"/>
              <a:t>Flexible version</a:t>
            </a:r>
            <a:endParaRPr lang="zh-CN" altLang="en-US" sz="4500" smtClean="0"/>
          </a:p>
        </p:txBody>
      </p:sp>
      <p:sp>
        <p:nvSpPr>
          <p:cNvPr id="34818" name="Rectangle 3"/>
          <p:cNvSpPr>
            <a:spLocks noGrp="1"/>
          </p:cNvSpPr>
          <p:nvPr>
            <p:ph type="body" idx="1"/>
          </p:nvPr>
        </p:nvSpPr>
        <p:spPr/>
        <p:txBody>
          <a:bodyPr/>
          <a:lstStyle/>
          <a:p>
            <a:r>
              <a:rPr lang="en-US" altLang="zh-CN" smtClean="0"/>
              <a:t>Flexible price output does not depend on anything that is nominal. This is because with flexible prices, nominal shocks will have no real effect. </a:t>
            </a:r>
          </a:p>
          <a:p>
            <a:r>
              <a:rPr lang="en-US" altLang="zh-CN" smtClean="0"/>
              <a:t>In contrast, when modeled with sticky prices, nominal shocks will have real effect.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US" altLang="zh-CN" smtClean="0"/>
              <a:t>Two distortions</a:t>
            </a:r>
          </a:p>
        </p:txBody>
      </p:sp>
      <p:sp>
        <p:nvSpPr>
          <p:cNvPr id="40963" name="Rectangle 3"/>
          <p:cNvSpPr>
            <a:spLocks noGrp="1"/>
          </p:cNvSpPr>
          <p:nvPr>
            <p:ph type="body" idx="1"/>
          </p:nvPr>
        </p:nvSpPr>
        <p:spPr/>
        <p:txBody>
          <a:bodyPr/>
          <a:lstStyle/>
          <a:p>
            <a:r>
              <a:rPr lang="en-US" altLang="zh-CN" smtClean="0"/>
              <a:t>Monopolistic competition</a:t>
            </a:r>
          </a:p>
          <a:p>
            <a:r>
              <a:rPr lang="en-US" altLang="zh-CN" smtClean="0"/>
              <a:t>Price stickiness </a:t>
            </a:r>
          </a:p>
          <a:p>
            <a:r>
              <a:rPr lang="en-US" altLang="zh-CN" smtClean="0"/>
              <a:t>Both are inefficiency of the model and will lead to lost to final output.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mtClean="0"/>
              <a:t>The PDF notes</a:t>
            </a:r>
          </a:p>
        </p:txBody>
      </p:sp>
      <p:sp>
        <p:nvSpPr>
          <p:cNvPr id="35842" name="Rectangle 3"/>
          <p:cNvSpPr>
            <a:spLocks noGrp="1"/>
          </p:cNvSpPr>
          <p:nvPr>
            <p:ph type="body" idx="1"/>
          </p:nvPr>
        </p:nvSpPr>
        <p:spPr/>
        <p:txBody>
          <a:bodyPr/>
          <a:lstStyle/>
          <a:p>
            <a:r>
              <a:rPr lang="en-US" altLang="zh-CN" smtClean="0"/>
              <a:t>Let’s turn to the PDF notes for details.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lang="en-US" altLang="zh-CN" smtClean="0"/>
              <a:t>Summary</a:t>
            </a:r>
          </a:p>
        </p:txBody>
      </p:sp>
      <p:sp>
        <p:nvSpPr>
          <p:cNvPr id="36866" name="文本框 2"/>
          <p:cNvSpPr txBox="1">
            <a:spLocks noChangeArrowheads="1"/>
          </p:cNvSpPr>
          <p:nvPr/>
        </p:nvSpPr>
        <p:spPr bwMode="auto">
          <a:xfrm>
            <a:off x="755650" y="1131888"/>
            <a:ext cx="7704138" cy="3927475"/>
          </a:xfrm>
          <a:prstGeom prst="rect">
            <a:avLst/>
          </a:prstGeom>
          <a:noFill/>
          <a:ln w="9525">
            <a:noFill/>
            <a:miter lim="800000"/>
            <a:headEnd/>
            <a:tailEnd/>
          </a:ln>
        </p:spPr>
        <p:txBody>
          <a:bodyPr>
            <a:spAutoFit/>
          </a:bodyPr>
          <a:lstStyle/>
          <a:p>
            <a:pPr marL="457200" indent="-457200"/>
            <a:r>
              <a:rPr lang="en-US" altLang="zh-CN" sz="2400"/>
              <a:t>I. Price stickiness will allow nominal shock has real effects which made the model fit the data one step forward and also gives some roles to stabilization policy when faced real shocks.</a:t>
            </a:r>
          </a:p>
          <a:p>
            <a:pPr marL="457200" indent="-457200"/>
            <a:endParaRPr lang="en-US" altLang="zh-CN" sz="2400"/>
          </a:p>
          <a:p>
            <a:pPr marL="457200" indent="-457200"/>
            <a:r>
              <a:rPr lang="en-US" altLang="zh-CN" sz="2400"/>
              <a:t>II. Different Monetary policies will have different effect on the economy. Quantity and price rule will act differently in the model. </a:t>
            </a:r>
          </a:p>
          <a:p>
            <a:pPr marL="457200" indent="-457200"/>
            <a:endParaRPr lang="en-US" altLang="zh-CN" sz="2400"/>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1904</TotalTime>
  <Words>321</Words>
  <Application>Microsoft Office PowerPoint</Application>
  <PresentationFormat>全屏显示(16:9)</PresentationFormat>
  <Paragraphs>40</Paragraphs>
  <Slides>10</Slides>
  <Notes>5</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10</vt:i4>
      </vt:variant>
    </vt:vector>
  </HeadingPairs>
  <TitlesOfParts>
    <vt:vector size="15" baseType="lpstr">
      <vt:lpstr>Arial</vt:lpstr>
      <vt:lpstr>宋体</vt:lpstr>
      <vt:lpstr>Calibri</vt:lpstr>
      <vt:lpstr>Office 主题</vt:lpstr>
      <vt:lpstr>1_Office 主题</vt:lpstr>
      <vt:lpstr>4.2 NK Model with Sticky Price</vt:lpstr>
      <vt:lpstr>Outline</vt:lpstr>
      <vt:lpstr>New Keynesian Model</vt:lpstr>
      <vt:lpstr>Framework for price-stickiness</vt:lpstr>
      <vt:lpstr>Mechanism for Sticky Price</vt:lpstr>
      <vt:lpstr>Flexible version</vt:lpstr>
      <vt:lpstr>Two distortions</vt:lpstr>
      <vt:lpstr>The PDF notes</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35</cp:revision>
  <dcterms:created xsi:type="dcterms:W3CDTF">2013-02-13T01:22:46Z</dcterms:created>
  <dcterms:modified xsi:type="dcterms:W3CDTF">2015-08-13T14:53:16Z</dcterms:modified>
</cp:coreProperties>
</file>