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4"/>
  </p:notesMasterIdLst>
  <p:sldIdLst>
    <p:sldId id="256" r:id="rId3"/>
    <p:sldId id="261" r:id="rId4"/>
    <p:sldId id="267" r:id="rId5"/>
    <p:sldId id="268" r:id="rId6"/>
    <p:sldId id="270" r:id="rId7"/>
    <p:sldId id="272" r:id="rId8"/>
    <p:sldId id="273" r:id="rId9"/>
    <p:sldId id="271" r:id="rId10"/>
    <p:sldId id="269" r:id="rId11"/>
    <p:sldId id="266" r:id="rId12"/>
    <p:sldId id="260" r:id="rId13"/>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00" autoAdjust="0"/>
  </p:normalViewPr>
  <p:slideViewPr>
    <p:cSldViewPr>
      <p:cViewPr varScale="1">
        <p:scale>
          <a:sx n="88" d="100"/>
          <a:sy n="88" d="100"/>
        </p:scale>
        <p:origin x="-126" y="-13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772468B-D8CA-4125-AA80-25B156D1EF22}" type="datetimeFigureOut">
              <a:rPr lang="zh-CN" altLang="en-US"/>
              <a:pPr>
                <a:defRPr/>
              </a:pPr>
              <a:t>2015/8/10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0503992-4403-4214-BE09-CFE3EF74070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E7478F-5E6D-42CD-8D92-2C5D346942D2}" type="slidenum">
              <a:rPr lang="zh-CN" altLang="en-US"/>
              <a:pPr fontAlgn="base">
                <a:spcBef>
                  <a:spcPct val="0"/>
                </a:spcBef>
                <a:spcAft>
                  <a:spcPct val="0"/>
                </a:spcAft>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96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AE9F59-7725-439F-89B1-62B3601F46BB}" type="slidenum">
              <a:rPr lang="zh-CN" altLang="en-US"/>
              <a:pPr fontAlgn="base">
                <a:spcBef>
                  <a:spcPct val="0"/>
                </a:spcBef>
                <a:spcAft>
                  <a:spcPct val="0"/>
                </a:spcAft>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bwMode="auto">
          <a:noFill/>
          <a:ln>
            <a:solidFill>
              <a:srgbClr val="000000"/>
            </a:solidFill>
            <a:miter lim="800000"/>
            <a:headEnd/>
            <a:tailEnd/>
          </a:ln>
        </p:spPr>
      </p:sp>
      <p:sp>
        <p:nvSpPr>
          <p:cNvPr id="3789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98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E9181F-FCA6-47D3-95C6-460E06174707}" type="slidenum">
              <a:rPr lang="zh-CN" altLang="en-US"/>
              <a:pPr fontAlgn="base">
                <a:spcBef>
                  <a:spcPct val="0"/>
                </a:spcBef>
                <a:spcAft>
                  <a:spcPct val="0"/>
                </a:spcAft>
                <a:defRPr/>
              </a:pPr>
              <a:t>10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bwMode="auto">
          <a:noFill/>
          <a:ln>
            <a:solidFill>
              <a:srgbClr val="000000"/>
            </a:solidFill>
            <a:miter lim="800000"/>
            <a:headEnd/>
            <a:tailEnd/>
          </a:ln>
        </p:spPr>
      </p:sp>
      <p:sp>
        <p:nvSpPr>
          <p:cNvPr id="3993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403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6278243-F8D7-4EFF-A11D-B08FD0776DA6}" type="slidenum">
              <a:rPr lang="zh-CN" altLang="en-US"/>
              <a:pPr fontAlgn="base">
                <a:spcBef>
                  <a:spcPct val="0"/>
                </a:spcBef>
                <a:spcAft>
                  <a:spcPct val="0"/>
                </a:spcAft>
                <a:defRPr/>
              </a:pPr>
              <a:t>11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338CB39-5CF0-488E-8FEA-82C7BEE9234D}" type="datetimeFigureOut">
              <a:rPr lang="zh-CN" altLang="en-US"/>
              <a:pPr>
                <a:defRPr/>
              </a:pPr>
              <a:t>2015/8/10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F05DD6A-659A-4387-9355-DE14FB141845}"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1FA0E1C-7B3B-4A09-A143-E77631296C00}" type="datetimeFigureOut">
              <a:rPr lang="zh-CN" altLang="en-US"/>
              <a:pPr>
                <a:defRPr/>
              </a:pPr>
              <a:t>2015/8/10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C317754-3933-4443-8F72-117D1B1B30FE}"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C3F2083-9A95-44E5-930B-6F601FDF0FBC}" type="datetimeFigureOut">
              <a:rPr lang="zh-CN" altLang="en-US"/>
              <a:pPr>
                <a:defRPr/>
              </a:pPr>
              <a:t>2015/8/10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A1CF275-7F16-4458-87E1-1429B8C58FFD}"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D1790E2-B62B-41C4-A811-D076AADA4A9C}" type="datetimeFigureOut">
              <a:rPr lang="zh-CN" altLang="en-US"/>
              <a:pPr>
                <a:defRPr/>
              </a:pPr>
              <a:t>2015/8/10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B07BF27-3A69-4017-8FA6-64921D46530E}"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A055D9F-B9C6-4909-8F3D-1103BB6223A2}" type="datetimeFigureOut">
              <a:rPr lang="zh-CN" altLang="en-US"/>
              <a:pPr>
                <a:defRPr/>
              </a:pPr>
              <a:t>2015/8/10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673341D-19EB-4BF0-A12E-9CBD1F5A1DEB}"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701A4AE-D3D0-454A-A71A-7E8B71308727}" type="datetimeFigureOut">
              <a:rPr lang="zh-CN" altLang="en-US"/>
              <a:pPr>
                <a:defRPr/>
              </a:pPr>
              <a:t>2015/8/10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986728C-1198-418B-A825-37514FABC52E}"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36EED7D-D209-4D99-B4C6-6469070CEA73}" type="datetimeFigureOut">
              <a:rPr lang="zh-CN" altLang="en-US"/>
              <a:pPr>
                <a:defRPr/>
              </a:pPr>
              <a:t>2015/8/10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6732280-F947-464D-A3BA-AC2D466C822F}"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FF8785A-52CD-4643-B52A-D355771A48FE}" type="datetimeFigureOut">
              <a:rPr lang="zh-CN" altLang="en-US"/>
              <a:pPr>
                <a:defRPr/>
              </a:pPr>
              <a:t>2015/8/10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4CE2FF9-9F9C-4361-AA14-7EEC9B0A15B3}"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82105C0-DD46-4FD2-AE5B-333A0970D9AE}" type="datetimeFigureOut">
              <a:rPr lang="zh-CN" altLang="en-US"/>
              <a:pPr>
                <a:defRPr/>
              </a:pPr>
              <a:t>2015/8/10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C92DF0B-D623-48D3-9DAF-E0DB72BE2C4A}"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CD75B3E-CC14-4C6F-BAA5-126DCADE4EED}" type="datetimeFigureOut">
              <a:rPr lang="zh-CN" altLang="en-US"/>
              <a:pPr>
                <a:defRPr/>
              </a:pPr>
              <a:t>2015/8/10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0A85420-FC7D-4628-BA24-8B7253D5212A}"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1A036B4-E8D7-46F8-95F6-DB6E10154BAD}" type="datetimeFigureOut">
              <a:rPr lang="zh-CN" altLang="en-US"/>
              <a:pPr>
                <a:defRPr/>
              </a:pPr>
              <a:t>2015/8/10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89BC76C-206C-4F9E-846F-0A0DC7500561}"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844BAFB-A818-4B78-AA06-F2AC88AC0017}" type="datetimeFigureOut">
              <a:rPr lang="zh-CN" altLang="en-US"/>
              <a:pPr>
                <a:defRPr/>
              </a:pPr>
              <a:t>2015/8/10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8527A3C-F18A-4A09-B6A6-81BB841E9E60}" type="slidenum">
              <a:rPr lang="zh-CN" altLang="en-US"/>
              <a:pPr>
                <a:defRPr/>
              </a:pPr>
              <a:t>‹#›</a:t>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3604755-595A-4787-BE3B-E8E310F93189}" type="datetimeFigureOut">
              <a:rPr lang="zh-CN" altLang="en-US"/>
              <a:pPr>
                <a:defRPr/>
              </a:pPr>
              <a:t>2015/8/10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A88A4BF-B640-4D91-81C0-E6B1CFD81A30}"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5483518-7567-47FB-AD2E-FA06794517FE}" type="datetimeFigureOut">
              <a:rPr lang="zh-CN" altLang="en-US"/>
              <a:pPr>
                <a:defRPr/>
              </a:pPr>
              <a:t>2015/8/10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1E5EF7-AD08-4D02-8472-1AC6C37B3B1C}"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23A050A-2769-43EF-9824-58ED9DB32F3D}" type="datetimeFigureOut">
              <a:rPr lang="zh-CN" altLang="en-US"/>
              <a:pPr>
                <a:defRPr/>
              </a:pPr>
              <a:t>2015/8/10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CCCA5D6-49F6-476C-8DDE-2B6F57C618F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322B113-3DF1-40EC-BCC2-B722981A2185}" type="datetimeFigureOut">
              <a:rPr lang="zh-CN" altLang="en-US"/>
              <a:pPr>
                <a:defRPr/>
              </a:pPr>
              <a:t>2015/8/10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B64EB95-8CCD-4162-AA63-C87DD0148B7C}"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FB5767E-5557-421B-8561-0B188B0BC149}" type="datetimeFigureOut">
              <a:rPr lang="zh-CN" altLang="en-US"/>
              <a:pPr>
                <a:defRPr/>
              </a:pPr>
              <a:t>2015/8/10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F7011A0-1A20-481C-B5BB-ED61D7CFE3C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9D90911-7F64-4BCC-8026-AFC8B03091C6}" type="datetimeFigureOut">
              <a:rPr lang="zh-CN" altLang="en-US"/>
              <a:pPr>
                <a:defRPr/>
              </a:pPr>
              <a:t>2015/8/10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2A878A9-043F-4563-9EBC-95B7E02358E9}"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4DF4245-7568-4600-8EFB-DB372D9B9B73}" type="datetimeFigureOut">
              <a:rPr lang="zh-CN" altLang="en-US"/>
              <a:pPr>
                <a:defRPr/>
              </a:pPr>
              <a:t>2015/8/10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90D69FC-3B06-4DD1-9F06-D04120C8342C}"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93CD96C-C5B4-4BF7-81BD-60131B19BF93}" type="datetimeFigureOut">
              <a:rPr lang="zh-CN" altLang="en-US"/>
              <a:pPr>
                <a:defRPr/>
              </a:pPr>
              <a:t>2015/8/10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7730EC8-C59E-47F5-B797-B99E17149F0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DF3AA7B-547F-4A4B-8689-B3AF5FC4119A}" type="datetimeFigureOut">
              <a:rPr lang="zh-CN" altLang="en-US"/>
              <a:pPr>
                <a:defRPr/>
              </a:pPr>
              <a:t>2015/8/10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3411BD9-56BE-4E78-9B93-D43E0A72B1FB}"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00CB177-75BD-4A8C-A7D5-9EE96F18830E}" type="datetimeFigureOut">
              <a:rPr lang="zh-CN" altLang="en-US"/>
              <a:pPr>
                <a:defRPr/>
              </a:pPr>
              <a:t>2015/8/10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DF0EF2C-4E43-4DA0-AAC4-4620AA61A705}"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6B432A47-1580-4969-87CE-87D6A21C3170}" type="datetimeFigureOut">
              <a:rPr lang="zh-CN" altLang="en-US"/>
              <a:pPr>
                <a:defRPr/>
              </a:pPr>
              <a:t>2015/8/10</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31BCD17-AF71-415C-AE4D-7A1AB4883C5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3315"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A03D73AD-9244-4C88-B48D-A0E3694284FB}" type="datetimeFigureOut">
              <a:rPr lang="zh-CN" altLang="en-US"/>
              <a:pPr>
                <a:defRPr/>
              </a:pPr>
              <a:t>2015/8/10</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B47F45A8-407D-48F2-A385-3EBDED9EF86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6626" name="标题 1"/>
          <p:cNvSpPr>
            <a:spLocks noGrp="1"/>
          </p:cNvSpPr>
          <p:nvPr>
            <p:ph type="ctrTitle"/>
          </p:nvPr>
        </p:nvSpPr>
        <p:spPr>
          <a:xfrm>
            <a:off x="685800" y="1598613"/>
            <a:ext cx="7772400" cy="1101725"/>
          </a:xfrm>
        </p:spPr>
        <p:txBody>
          <a:bodyPr/>
          <a:lstStyle/>
          <a:p>
            <a:pPr eaLnBrk="1" hangingPunct="1"/>
            <a:r>
              <a:rPr lang="en-US" altLang="en-US" smtClean="0">
                <a:ea typeface="宋体" charset="-122"/>
              </a:rPr>
              <a:t>4.3中等规模DSGE模型</a:t>
            </a:r>
            <a:endParaRPr lang="zh-CN" altLang="en-US" smtClean="0"/>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lstStyle/>
          <a:p>
            <a:pPr eaLnBrk="1" hangingPunct="1"/>
            <a:r>
              <a:rPr lang="en-US" altLang="zh-CN" smtClean="0"/>
              <a:t>Summary</a:t>
            </a:r>
          </a:p>
        </p:txBody>
      </p:sp>
      <p:sp>
        <p:nvSpPr>
          <p:cNvPr id="36866" name="文本框 2"/>
          <p:cNvSpPr txBox="1">
            <a:spLocks noChangeArrowheads="1"/>
          </p:cNvSpPr>
          <p:nvPr/>
        </p:nvSpPr>
        <p:spPr bwMode="auto">
          <a:xfrm>
            <a:off x="755650" y="1131888"/>
            <a:ext cx="7704138" cy="3927475"/>
          </a:xfrm>
          <a:prstGeom prst="rect">
            <a:avLst/>
          </a:prstGeom>
          <a:noFill/>
          <a:ln w="9525">
            <a:noFill/>
            <a:miter lim="800000"/>
            <a:headEnd/>
            <a:tailEnd/>
          </a:ln>
        </p:spPr>
        <p:txBody>
          <a:bodyPr>
            <a:spAutoFit/>
          </a:bodyPr>
          <a:lstStyle/>
          <a:p>
            <a:pPr marL="457200" indent="-457200"/>
            <a:r>
              <a:rPr lang="en-US" altLang="zh-CN" sz="2400"/>
              <a:t>I. This section lays out the mechanism for both price and wage stickiness and to input the focs in Dynare mod block.</a:t>
            </a:r>
          </a:p>
          <a:p>
            <a:pPr marL="457200" indent="-457200"/>
            <a:r>
              <a:rPr lang="en-US" altLang="zh-CN" sz="2400"/>
              <a:t>II. You should be able to learn how to program large model with dozens of equations and variables in Dynare.</a:t>
            </a:r>
          </a:p>
          <a:p>
            <a:pPr marL="457200" indent="-457200"/>
            <a:endParaRPr lang="en-US" altLang="zh-CN" sz="2400"/>
          </a:p>
          <a:p>
            <a:pPr marL="457200" indent="-457200"/>
            <a:r>
              <a:rPr lang="en-US" altLang="zh-CN" sz="2400"/>
              <a:t>III. Large models will usually pose some challenges to calculation in steady states.</a:t>
            </a:r>
          </a:p>
          <a:p>
            <a:pPr marL="457200" indent="-457200">
              <a:buFontTx/>
              <a:buAutoNum type="arabicPeriod"/>
            </a:pPr>
            <a:endParaRPr lang="zh-CN" altLang="en-US" sz="3600">
              <a:latin typeface="Calibr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8914" name="标题 1"/>
          <p:cNvSpPr>
            <a:spLocks noGrp="1"/>
          </p:cNvSpPr>
          <p:nvPr>
            <p:ph type="ctrTitle"/>
          </p:nvPr>
        </p:nvSpPr>
        <p:spPr>
          <a:xfrm>
            <a:off x="685800" y="1598613"/>
            <a:ext cx="7772400" cy="1101725"/>
          </a:xfrm>
        </p:spPr>
        <p:txBody>
          <a:bodyPr/>
          <a:lstStyle/>
          <a:p>
            <a:pPr eaLnBrk="1" hangingPunct="1"/>
            <a:r>
              <a:rPr lang="en-US" altLang="zh-CN" smtClean="0"/>
              <a:t>Thanks</a:t>
            </a:r>
            <a:r>
              <a:rPr lang="zh-CN" altLang="en-US" smtClean="0"/>
              <a:t>！</a:t>
            </a:r>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ltLang="zh-CN" smtClean="0"/>
              <a:t>Outline</a:t>
            </a:r>
          </a:p>
        </p:txBody>
      </p:sp>
      <p:sp>
        <p:nvSpPr>
          <p:cNvPr id="28674" name="Rectangle 5"/>
          <p:cNvSpPr>
            <a:spLocks noGrp="1" noChangeArrowheads="1"/>
          </p:cNvSpPr>
          <p:nvPr>
            <p:ph type="body" idx="1"/>
          </p:nvPr>
        </p:nvSpPr>
        <p:spPr>
          <a:xfrm>
            <a:off x="468313" y="1203325"/>
            <a:ext cx="8229600" cy="3394075"/>
          </a:xfrm>
        </p:spPr>
        <p:txBody>
          <a:bodyPr/>
          <a:lstStyle/>
          <a:p>
            <a:pPr marL="812800" indent="-812800" eaLnBrk="1" hangingPunct="1">
              <a:lnSpc>
                <a:spcPct val="70000"/>
              </a:lnSpc>
              <a:buFontTx/>
              <a:buAutoNum type="romanUcPeriod"/>
            </a:pPr>
            <a:r>
              <a:rPr lang="en-US" altLang="zh-CN" sz="2500" smtClean="0"/>
              <a:t>The Model: a Medium Scale DSGE Model</a:t>
            </a:r>
          </a:p>
          <a:p>
            <a:pPr marL="812800" indent="-812800" eaLnBrk="1" hangingPunct="1">
              <a:lnSpc>
                <a:spcPct val="70000"/>
              </a:lnSpc>
              <a:buFontTx/>
              <a:buAutoNum type="romanUcPeriod"/>
            </a:pPr>
            <a:endParaRPr lang="en-US" altLang="zh-CN" sz="2500" smtClean="0"/>
          </a:p>
          <a:p>
            <a:pPr marL="812800" indent="-812800" eaLnBrk="1" hangingPunct="1">
              <a:lnSpc>
                <a:spcPct val="70000"/>
              </a:lnSpc>
              <a:buFontTx/>
              <a:buAutoNum type="romanUcPeriod"/>
            </a:pPr>
            <a:r>
              <a:rPr lang="en-US" altLang="zh-CN" sz="2500" smtClean="0"/>
              <a:t>The Model’s features</a:t>
            </a:r>
          </a:p>
          <a:p>
            <a:pPr marL="812800" indent="-812800" eaLnBrk="1" hangingPunct="1">
              <a:lnSpc>
                <a:spcPct val="70000"/>
              </a:lnSpc>
              <a:buFontTx/>
              <a:buAutoNum type="romanUcPeriod"/>
            </a:pPr>
            <a:endParaRPr lang="en-US" altLang="zh-CN" sz="2500" smtClean="0"/>
          </a:p>
          <a:p>
            <a:pPr marL="812800" indent="-812800" eaLnBrk="1" hangingPunct="1">
              <a:lnSpc>
                <a:spcPct val="70000"/>
              </a:lnSpc>
              <a:buFontTx/>
              <a:buAutoNum type="romanUcPeriod"/>
            </a:pPr>
            <a:r>
              <a:rPr lang="en-US" altLang="zh-CN" sz="2500" smtClean="0"/>
              <a:t>How do we deal with heterogeneous households if there is sticky wage setting which require households have some monopolistic wage price power?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r>
              <a:rPr lang="en-US" altLang="zh-CN" smtClean="0"/>
              <a:t>Model Features</a:t>
            </a:r>
          </a:p>
        </p:txBody>
      </p:sp>
      <p:sp>
        <p:nvSpPr>
          <p:cNvPr id="30722" name="Rectangle 3"/>
          <p:cNvSpPr>
            <a:spLocks noGrp="1"/>
          </p:cNvSpPr>
          <p:nvPr>
            <p:ph type="body" idx="1"/>
          </p:nvPr>
        </p:nvSpPr>
        <p:spPr/>
        <p:txBody>
          <a:bodyPr/>
          <a:lstStyle/>
          <a:p>
            <a:pPr>
              <a:lnSpc>
                <a:spcPct val="90000"/>
              </a:lnSpc>
            </a:pPr>
            <a:r>
              <a:rPr lang="en-US" altLang="zh-CN" sz="2800" smtClean="0"/>
              <a:t>Capital</a:t>
            </a:r>
          </a:p>
          <a:p>
            <a:pPr>
              <a:lnSpc>
                <a:spcPct val="90000"/>
              </a:lnSpc>
            </a:pPr>
            <a:r>
              <a:rPr lang="en-US" altLang="zh-CN" sz="2800" smtClean="0"/>
              <a:t>Sticky prices and wages</a:t>
            </a:r>
          </a:p>
          <a:p>
            <a:pPr>
              <a:lnSpc>
                <a:spcPct val="90000"/>
              </a:lnSpc>
            </a:pPr>
            <a:r>
              <a:rPr lang="en-US" altLang="zh-CN" sz="2800" smtClean="0"/>
              <a:t>Habit formation in consumption</a:t>
            </a:r>
          </a:p>
          <a:p>
            <a:pPr>
              <a:lnSpc>
                <a:spcPct val="90000"/>
              </a:lnSpc>
            </a:pPr>
            <a:r>
              <a:rPr lang="en-US" altLang="zh-CN" sz="2800" smtClean="0"/>
              <a:t>Variable capital utilization</a:t>
            </a:r>
          </a:p>
          <a:p>
            <a:pPr>
              <a:lnSpc>
                <a:spcPct val="90000"/>
              </a:lnSpc>
            </a:pPr>
            <a:r>
              <a:rPr lang="en-US" altLang="zh-CN" sz="2800" smtClean="0"/>
              <a:t>Adjustment cost to investment</a:t>
            </a:r>
          </a:p>
          <a:p>
            <a:pPr>
              <a:lnSpc>
                <a:spcPct val="90000"/>
              </a:lnSpc>
            </a:pPr>
            <a:r>
              <a:rPr lang="en-US" altLang="zh-CN" sz="2800" smtClean="0"/>
              <a:t>Taylor rule</a:t>
            </a:r>
          </a:p>
          <a:p>
            <a:pPr>
              <a:lnSpc>
                <a:spcPct val="90000"/>
              </a:lnSpc>
            </a:pPr>
            <a:r>
              <a:rPr lang="en-US" altLang="zh-CN" sz="2800" smtClean="0"/>
              <a:t>Various shocks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p:txBody>
          <a:bodyPr/>
          <a:lstStyle/>
          <a:p>
            <a:r>
              <a:rPr lang="en-US" altLang="zh-CN" smtClean="0"/>
              <a:t>Various shocks</a:t>
            </a:r>
            <a:endParaRPr lang="zh-CN" altLang="en-US" smtClean="0"/>
          </a:p>
        </p:txBody>
      </p:sp>
      <p:sp>
        <p:nvSpPr>
          <p:cNvPr id="31746" name="Rectangle 3"/>
          <p:cNvSpPr>
            <a:spLocks noGrp="1"/>
          </p:cNvSpPr>
          <p:nvPr>
            <p:ph type="body" idx="1"/>
          </p:nvPr>
        </p:nvSpPr>
        <p:spPr/>
        <p:txBody>
          <a:bodyPr/>
          <a:lstStyle/>
          <a:p>
            <a:r>
              <a:rPr lang="en-US" altLang="zh-CN" smtClean="0"/>
              <a:t>Stochastic shock to policy rule</a:t>
            </a:r>
          </a:p>
          <a:p>
            <a:r>
              <a:rPr lang="en-US" altLang="zh-CN" smtClean="0"/>
              <a:t>Government spending shock</a:t>
            </a:r>
          </a:p>
          <a:p>
            <a:r>
              <a:rPr lang="en-US" altLang="zh-CN" smtClean="0"/>
              <a:t>Neutral productivity shock</a:t>
            </a:r>
          </a:p>
          <a:p>
            <a:r>
              <a:rPr lang="en-US" altLang="zh-CN" smtClean="0"/>
              <a:t>Investment-specific productivity shock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p:txBody>
          <a:bodyPr/>
          <a:lstStyle/>
          <a:p>
            <a:r>
              <a:rPr lang="en-US" altLang="zh-CN" smtClean="0"/>
              <a:t>Heterogeneous Households</a:t>
            </a:r>
          </a:p>
        </p:txBody>
      </p:sp>
      <p:sp>
        <p:nvSpPr>
          <p:cNvPr id="32770" name="Rectangle 3"/>
          <p:cNvSpPr>
            <a:spLocks noGrp="1"/>
          </p:cNvSpPr>
          <p:nvPr>
            <p:ph type="body" idx="1"/>
          </p:nvPr>
        </p:nvSpPr>
        <p:spPr/>
        <p:txBody>
          <a:bodyPr/>
          <a:lstStyle/>
          <a:p>
            <a:pPr>
              <a:lnSpc>
                <a:spcPct val="90000"/>
              </a:lnSpc>
            </a:pPr>
            <a:r>
              <a:rPr lang="en-US" altLang="zh-CN" sz="2400" smtClean="0"/>
              <a:t>According to Calvo(1983) mechanism, households will charge different wages, meaning they will work different hours, and in turn will have different income, consumption and savings. This will inevitably produces heterogeneity in the model.</a:t>
            </a:r>
          </a:p>
          <a:p>
            <a:pPr>
              <a:lnSpc>
                <a:spcPct val="90000"/>
              </a:lnSpc>
            </a:pPr>
            <a:r>
              <a:rPr lang="en-US" altLang="zh-CN" sz="2400" smtClean="0"/>
              <a:t>What we should do?</a:t>
            </a:r>
          </a:p>
          <a:p>
            <a:pPr>
              <a:lnSpc>
                <a:spcPct val="90000"/>
              </a:lnSpc>
            </a:pPr>
            <a:r>
              <a:rPr lang="en-US" altLang="zh-CN" sz="2400" smtClean="0"/>
              <a:t>Erceg, C. J. and D. W. Henderson, et al. (2000). "Optimal monetary policy with staggered wage and price contracts." Journal of Monetary Economics </a:t>
            </a:r>
            <a:r>
              <a:rPr lang="en-US" altLang="zh-CN" sz="2400" b="1" smtClean="0"/>
              <a:t>46</a:t>
            </a:r>
            <a:r>
              <a:rPr lang="en-US" altLang="zh-CN" sz="2400" smtClean="0"/>
              <a:t> (2): 281-313.</a:t>
            </a:r>
            <a:endParaRPr lang="zh-CN" altLang="en-US" sz="24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a:lstStyle/>
          <a:p>
            <a:r>
              <a:rPr lang="en-US" altLang="zh-CN" smtClean="0"/>
              <a:t>Heterogeneous Households</a:t>
            </a:r>
            <a:endParaRPr lang="zh-CN" altLang="en-US" smtClean="0"/>
          </a:p>
        </p:txBody>
      </p:sp>
      <p:sp>
        <p:nvSpPr>
          <p:cNvPr id="33794" name="Rectangle 3"/>
          <p:cNvSpPr>
            <a:spLocks noGrp="1"/>
          </p:cNvSpPr>
          <p:nvPr>
            <p:ph type="body" idx="1"/>
          </p:nvPr>
        </p:nvSpPr>
        <p:spPr/>
        <p:txBody>
          <a:bodyPr/>
          <a:lstStyle/>
          <a:p>
            <a:pPr>
              <a:lnSpc>
                <a:spcPct val="80000"/>
              </a:lnSpc>
            </a:pPr>
            <a:r>
              <a:rPr lang="en-US" altLang="zh-CN" sz="2800" smtClean="0"/>
              <a:t>Erceg, Henderson, et al. (2000) show that if there exist state contingent claims that insure households against idiosyncratic wage risk, and if preference are separable in consumption and leisure, households will be identical in their choice of consumption, capital accumulation, capital utilization, bond-holdings, and will only differ in the wage and the labor they supply. So we can simplify the notation by dropping the dependence of index </a:t>
            </a:r>
            <a:r>
              <a:rPr lang="en-US" altLang="zh-CN" sz="2800" i="1" smtClean="0">
                <a:solidFill>
                  <a:schemeClr val="hlink"/>
                </a:solidFill>
                <a:latin typeface="Times New Roman" pitchFamily="18" charset="0"/>
              </a:rPr>
              <a:t>l</a:t>
            </a:r>
            <a:r>
              <a:rPr lang="en-US" altLang="zh-CN" sz="2800" smtClean="0"/>
              <a:t> in the model.</a:t>
            </a:r>
            <a:endParaRPr lang="zh-CN" altLang="en-US" sz="2800" smtClean="0"/>
          </a:p>
          <a:p>
            <a:pPr>
              <a:lnSpc>
                <a:spcPct val="80000"/>
              </a:lnSpc>
            </a:pPr>
            <a:endParaRPr lang="zh-CN" altLang="en-US" sz="28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a:lstStyle/>
          <a:p>
            <a:r>
              <a:rPr lang="en-US" altLang="zh-CN" smtClean="0"/>
              <a:t>Model Profile</a:t>
            </a:r>
          </a:p>
        </p:txBody>
      </p:sp>
      <p:sp>
        <p:nvSpPr>
          <p:cNvPr id="40963" name="Rectangle 3"/>
          <p:cNvSpPr>
            <a:spLocks noGrp="1"/>
          </p:cNvSpPr>
          <p:nvPr>
            <p:ph type="body" idx="1"/>
          </p:nvPr>
        </p:nvSpPr>
        <p:spPr/>
        <p:txBody>
          <a:bodyPr/>
          <a:lstStyle/>
          <a:p>
            <a:r>
              <a:rPr lang="en-US" altLang="zh-CN" smtClean="0"/>
              <a:t>26 equations/FOCs</a:t>
            </a:r>
          </a:p>
          <a:p>
            <a:r>
              <a:rPr lang="en-US" altLang="zh-CN" smtClean="0"/>
              <a:t>26 variables</a:t>
            </a:r>
          </a:p>
          <a:p>
            <a:r>
              <a:rPr lang="en-US" altLang="zh-CN" smtClean="0"/>
              <a:t>4 exogenous shocks </a:t>
            </a:r>
          </a:p>
          <a:p>
            <a:r>
              <a:rPr lang="en-US" altLang="zh-CN" smtClean="0"/>
              <a:t>Nearly 200 lines Dynare codes (mod file)</a:t>
            </a:r>
          </a:p>
          <a:p>
            <a:endParaRPr lang="en-US" altLang="zh-CN"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a:lstStyle/>
          <a:p>
            <a:r>
              <a:rPr lang="en-US" altLang="zh-CN" smtClean="0"/>
              <a:t>More features</a:t>
            </a:r>
          </a:p>
        </p:txBody>
      </p:sp>
      <p:sp>
        <p:nvSpPr>
          <p:cNvPr id="34818" name="Rectangle 3"/>
          <p:cNvSpPr>
            <a:spLocks noGrp="1"/>
          </p:cNvSpPr>
          <p:nvPr>
            <p:ph type="body" idx="1"/>
          </p:nvPr>
        </p:nvSpPr>
        <p:spPr/>
        <p:txBody>
          <a:bodyPr/>
          <a:lstStyle/>
          <a:p>
            <a:pPr>
              <a:lnSpc>
                <a:spcPct val="90000"/>
              </a:lnSpc>
            </a:pPr>
            <a:r>
              <a:rPr lang="en-US" altLang="zh-CN" sz="2800" smtClean="0"/>
              <a:t>Price indexation: firms who do not optimally adjust price will adjust price according to inflation in some way which including full and partial indexation.</a:t>
            </a:r>
          </a:p>
          <a:p>
            <a:pPr>
              <a:lnSpc>
                <a:spcPct val="90000"/>
              </a:lnSpc>
            </a:pPr>
            <a:r>
              <a:rPr lang="en-US" altLang="zh-CN" sz="2800" smtClean="0"/>
              <a:t>Wage indexation: similar to price indexation.</a:t>
            </a:r>
          </a:p>
          <a:p>
            <a:pPr>
              <a:lnSpc>
                <a:spcPct val="90000"/>
              </a:lnSpc>
            </a:pPr>
            <a:r>
              <a:rPr lang="en-US" altLang="zh-CN" sz="2800" smtClean="0"/>
              <a:t>This two features will in some dimensions improve the fitness of the model to data but will greatly improve the complexity of the model including the calculation of steady states and focs of the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p:txBody>
          <a:bodyPr/>
          <a:lstStyle/>
          <a:p>
            <a:r>
              <a:rPr lang="en-US" altLang="zh-CN" smtClean="0"/>
              <a:t>Further Reading</a:t>
            </a:r>
          </a:p>
        </p:txBody>
      </p:sp>
      <p:sp>
        <p:nvSpPr>
          <p:cNvPr id="35842" name="Rectangle 3"/>
          <p:cNvSpPr>
            <a:spLocks noGrp="1"/>
          </p:cNvSpPr>
          <p:nvPr>
            <p:ph type="body" idx="1"/>
          </p:nvPr>
        </p:nvSpPr>
        <p:spPr/>
        <p:txBody>
          <a:bodyPr/>
          <a:lstStyle/>
          <a:p>
            <a:pPr marL="609600" indent="-609600">
              <a:lnSpc>
                <a:spcPct val="80000"/>
              </a:lnSpc>
            </a:pPr>
            <a:r>
              <a:rPr lang="en-US" altLang="zh-CN" sz="2800" smtClean="0"/>
              <a:t>Christiano, L. J. and M. Eichenbaum, et al. (2005). "Nominal Rigidities and the Dynamic Effects of a Shock to Monetary Policy." Journal of Political Economy </a:t>
            </a:r>
            <a:r>
              <a:rPr lang="en-US" altLang="zh-CN" sz="2800" b="1" smtClean="0"/>
              <a:t>113</a:t>
            </a:r>
            <a:r>
              <a:rPr lang="en-US" altLang="zh-CN" sz="2800" smtClean="0"/>
              <a:t> (1): 1-45.</a:t>
            </a:r>
          </a:p>
          <a:p>
            <a:pPr marL="609600" indent="-609600">
              <a:lnSpc>
                <a:spcPct val="80000"/>
              </a:lnSpc>
            </a:pPr>
            <a:endParaRPr lang="en-US" altLang="zh-CN" sz="2800" smtClean="0"/>
          </a:p>
          <a:p>
            <a:pPr marL="609600" indent="-609600">
              <a:lnSpc>
                <a:spcPct val="80000"/>
              </a:lnSpc>
            </a:pPr>
            <a:r>
              <a:rPr lang="en-US" altLang="zh-CN" sz="2800" smtClean="0"/>
              <a:t>Smets, F. and R. Wouters (2007). "Shocks and Frictions in US Business Cycles: A Bayesian DSGE Approach." The American Economic Review </a:t>
            </a:r>
            <a:r>
              <a:rPr lang="en-US" altLang="zh-CN" sz="2800" b="1" smtClean="0"/>
              <a:t>97</a:t>
            </a:r>
            <a:r>
              <a:rPr lang="en-US" altLang="zh-CN" sz="2800" smtClean="0"/>
              <a:t> (3): 586-606.</a:t>
            </a:r>
            <a:endParaRPr lang="zh-CN" altLang="en-US" sz="2800" smtClean="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1864</TotalTime>
  <Words>411</Words>
  <Application>Microsoft Office PowerPoint</Application>
  <PresentationFormat>全屏显示(16:9)</PresentationFormat>
  <Paragraphs>49</Paragraphs>
  <Slides>11</Slides>
  <Notes>4</Notes>
  <HiddenSlides>0</HiddenSlides>
  <MMClips>0</MMClips>
  <ScaleCrop>false</ScaleCrop>
  <HeadingPairs>
    <vt:vector size="6" baseType="variant">
      <vt:variant>
        <vt:lpstr>已用的字体</vt:lpstr>
      </vt:variant>
      <vt:variant>
        <vt:i4>4</vt:i4>
      </vt:variant>
      <vt:variant>
        <vt:lpstr>演示文稿设计模板</vt:lpstr>
      </vt:variant>
      <vt:variant>
        <vt:i4>2</vt:i4>
      </vt:variant>
      <vt:variant>
        <vt:lpstr>幻灯片标题</vt:lpstr>
      </vt:variant>
      <vt:variant>
        <vt:i4>11</vt:i4>
      </vt:variant>
    </vt:vector>
  </HeadingPairs>
  <TitlesOfParts>
    <vt:vector size="17" baseType="lpstr">
      <vt:lpstr>Arial</vt:lpstr>
      <vt:lpstr>宋体</vt:lpstr>
      <vt:lpstr>Calibri</vt:lpstr>
      <vt:lpstr>Times New Roman</vt:lpstr>
      <vt:lpstr>Office 主题</vt:lpstr>
      <vt:lpstr>1_Office 主题</vt:lpstr>
      <vt:lpstr>4.3中等规模DSGE模型</vt:lpstr>
      <vt:lpstr>Outline</vt:lpstr>
      <vt:lpstr>Model Features</vt:lpstr>
      <vt:lpstr>Various shocks</vt:lpstr>
      <vt:lpstr>Heterogeneous Households</vt:lpstr>
      <vt:lpstr>Heterogeneous Households</vt:lpstr>
      <vt:lpstr>Model Profile</vt:lpstr>
      <vt:lpstr>More features</vt:lpstr>
      <vt:lpstr>Further Reading</vt:lpstr>
      <vt:lpstr>Summary</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首页</dc:title>
  <dc:creator>Administrator</dc:creator>
  <cp:lastModifiedBy>admin</cp:lastModifiedBy>
  <cp:revision>36</cp:revision>
  <dcterms:created xsi:type="dcterms:W3CDTF">2013-02-13T01:22:46Z</dcterms:created>
  <dcterms:modified xsi:type="dcterms:W3CDTF">2015-08-10T06:07:48Z</dcterms:modified>
</cp:coreProperties>
</file>