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61" r:id="rId4"/>
    <p:sldId id="268" r:id="rId5"/>
    <p:sldId id="275" r:id="rId6"/>
    <p:sldId id="269" r:id="rId7"/>
    <p:sldId id="270" r:id="rId8"/>
    <p:sldId id="278" r:id="rId9"/>
    <p:sldId id="276" r:id="rId10"/>
    <p:sldId id="281" r:id="rId11"/>
    <p:sldId id="271" r:id="rId12"/>
    <p:sldId id="274" r:id="rId13"/>
    <p:sldId id="272" r:id="rId14"/>
    <p:sldId id="273" r:id="rId15"/>
    <p:sldId id="277" r:id="rId16"/>
    <p:sldId id="280" r:id="rId17"/>
    <p:sldId id="266" r:id="rId18"/>
    <p:sldId id="260" r:id="rId1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5" autoAdjust="0"/>
    <p:restoredTop sz="87400" autoAdjust="0"/>
  </p:normalViewPr>
  <p:slideViewPr>
    <p:cSldViewPr>
      <p:cViewPr varScale="1">
        <p:scale>
          <a:sx n="86" d="100"/>
          <a:sy n="86" d="100"/>
        </p:scale>
        <p:origin x="-78" y="-26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01748A6-C064-4358-89EF-8234A59F6313}" type="datetimeFigureOut">
              <a:rPr lang="zh-CN" altLang="en-US"/>
              <a:pPr>
                <a:defRPr/>
              </a:pPr>
              <a:t>2016/3/16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599E520-6DD3-4DC1-8562-FDAC62BCF6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6DD1CC-751B-4434-83C8-28DECB0656B8}"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B427A1-E70D-4807-8D52-87B11F2DBD2A}"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0E120C-8A57-4741-8057-E659699FC9C7}" type="slidenum">
              <a:rPr lang="zh-CN" altLang="en-US"/>
              <a:pPr fontAlgn="base">
                <a:spcBef>
                  <a:spcPct val="0"/>
                </a:spcBef>
                <a:spcAft>
                  <a:spcPct val="0"/>
                </a:spcAft>
                <a:defRPr/>
              </a:pPr>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AEA01B-628C-4B67-B9B8-7EBFD4836E55}" type="slidenum">
              <a:rPr lang="zh-CN" altLang="en-US"/>
              <a:pPr fontAlgn="base">
                <a:spcBef>
                  <a:spcPct val="0"/>
                </a:spcBef>
                <a:spcAft>
                  <a:spcPct val="0"/>
                </a:spcAft>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3D5EA0F-4B78-4AF4-A603-8BC21D55C3E6}"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9A17E-6A04-434C-955A-968F28D3032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6B5C00F-1979-44E0-B596-8A83580C9A5C}"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419201-D447-4C21-B774-9CE4355FE57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A70B89B-60C7-4776-9F4E-A0F2F0904A87}"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965000-B4AF-400C-AE5C-CC3A3793B9A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C5C96B3-31DD-4E75-B283-6018854E71C2}"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688AB4B-CB97-4745-92B4-5F0D00D28410}"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CDB8CA3-4D25-4222-A757-3D60F895E041}"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2DC93D-92A6-43AE-9A53-0EB811F52D10}"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BD2B2F-45AA-4C58-8ECA-7FCFA5254F8A}"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DA1BCA-ADFA-43F4-AD72-A5A7C3F36469}"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FD90189-3D9C-40D1-B31C-965C62209173}"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7A11CF-E44A-4F5E-9670-E71FBF7440A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C21DA58-E624-4A52-862E-FB3C3213A530}" type="datetimeFigureOut">
              <a:rPr lang="zh-CN" altLang="en-US"/>
              <a:pPr>
                <a:defRPr/>
              </a:pPr>
              <a:t>2016/3/16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3EBD1AA-C2E0-4BF2-8B20-2AEA72DD6388}"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B11A464-AC91-4710-A7D3-04D970917AC2}" type="datetimeFigureOut">
              <a:rPr lang="zh-CN" altLang="en-US"/>
              <a:pPr>
                <a:defRPr/>
              </a:pPr>
              <a:t>2016/3/16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C5AF40B-969F-4937-A590-745D0CBB31B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717AC94-39CA-4D2F-97E4-E1DBA92478E2}" type="datetimeFigureOut">
              <a:rPr lang="zh-CN" altLang="en-US"/>
              <a:pPr>
                <a:defRPr/>
              </a:pPr>
              <a:t>2016/3/16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971B403-B625-44BF-BDE4-89140F8407D9}"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1ED6BA0-3293-4E2B-ACA3-C8930D8DE7EA}"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0132B74-9220-4098-A49F-F9C169BD662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48B0753-FD7C-450B-8AF8-29F3D16E9EB0}"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30C47F-5961-4F53-A95C-4E90FA69E319}"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ACD32A-282A-467E-8740-CE388E268093}"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7586A45-2FB9-4918-80EA-432C79C09CBE}"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20ECBD-EBB6-4459-A81F-51A08734E779}"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11F168-9CD9-4C14-B2C1-70536C33079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F9CA2F-91BC-4F04-90C6-925C4D89AC5C}"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09AB0E-EE20-46F6-A5D6-A43D2BCDAE6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B77B485-B35D-42FB-8C3B-663607753974}"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5C9E3E-E611-4353-8027-01BF009B34D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9917F4B-5BFC-4C20-9F09-FF59972896A5}"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98F264-2EFC-4121-B7BB-8F8640B45CB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F0801A-1A6A-429D-A30C-FBA04FFA836B}" type="datetimeFigureOut">
              <a:rPr lang="zh-CN" altLang="en-US"/>
              <a:pPr>
                <a:defRPr/>
              </a:pPr>
              <a:t>2016/3/16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5B0EBE4-1540-4A50-9D4E-E8FB2D5FA22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3BA036E-01E1-4376-9498-03A7332A5092}" type="datetimeFigureOut">
              <a:rPr lang="zh-CN" altLang="en-US"/>
              <a:pPr>
                <a:defRPr/>
              </a:pPr>
              <a:t>2016/3/16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D032FE0-0CFA-414B-A9FB-833773D31CE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186909-D791-444B-B8CD-852D1D51921B}" type="datetimeFigureOut">
              <a:rPr lang="zh-CN" altLang="en-US"/>
              <a:pPr>
                <a:defRPr/>
              </a:pPr>
              <a:t>2016/3/16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B149CD6-9569-45F5-8B9C-0D9D0BC6181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C14BDC-1E4B-49CA-9D12-3CD2240BE980}"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A9CBA92-DC47-418A-802A-E5E89F5E50A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3F20E9-9BF0-4F40-BE3A-0A7C2390DF5A}"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AAEEF2-2094-4FAA-90EF-A47EA0EC794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7EED770-6577-406C-A688-C14B5F941335}" type="datetimeFigureOut">
              <a:rPr lang="zh-CN" altLang="en-US"/>
              <a:pPr>
                <a:defRPr/>
              </a:pPr>
              <a:t>2016/3/16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A7E5FC9-1076-45EB-B69A-CE39377B90D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80197F34-DF17-46D3-90E7-57C7B4F6D6A3}" type="datetimeFigureOut">
              <a:rPr lang="zh-CN" altLang="en-US"/>
              <a:pPr>
                <a:defRPr/>
              </a:pPr>
              <a:t>2016/3/16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F845AD1E-8306-4B7E-81F3-1648958FF90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zh-CN" smtClean="0"/>
              <a:t>6</a:t>
            </a:r>
            <a:r>
              <a:rPr lang="en-US" altLang="en-US" smtClean="0">
                <a:ea typeface="宋体" charset="-122"/>
              </a:rPr>
              <a:t>.</a:t>
            </a:r>
            <a:r>
              <a:rPr lang="en-US" altLang="zh-CN" smtClean="0"/>
              <a:t>4 </a:t>
            </a:r>
            <a:r>
              <a:rPr lang="zh-CN" altLang="en-US" smtClean="0"/>
              <a:t>常见的</a:t>
            </a:r>
            <a:r>
              <a:rPr lang="en-US" altLang="zh-CN" smtClean="0"/>
              <a:t>Dynare</a:t>
            </a:r>
            <a:r>
              <a:rPr lang="zh-CN" altLang="en-US" smtClean="0"/>
              <a:t>运行错误 </a:t>
            </a:r>
          </a:p>
        </p:txBody>
      </p:sp>
      <p:sp>
        <p:nvSpPr>
          <p:cNvPr id="26627" name="副标题 2"/>
          <p:cNvSpPr>
            <a:spLocks noGrp="1"/>
          </p:cNvSpPr>
          <p:nvPr>
            <p:ph type="subTitle" idx="1"/>
          </p:nvPr>
        </p:nvSpPr>
        <p:spPr/>
        <p:txBody>
          <a:bodyPr/>
          <a:lstStyle/>
          <a:p>
            <a:pPr eaLnBrk="1" hangingPunct="1"/>
            <a:r>
              <a:rPr lang="en-US" altLang="zh-CN" b="1" smtClean="0">
                <a:solidFill>
                  <a:schemeClr val="tx1"/>
                </a:solidFill>
              </a:rPr>
              <a:t>Troubleshooting</a:t>
            </a:r>
          </a:p>
          <a:p>
            <a:pPr algn="l" eaLnBrk="1" hangingPunct="1"/>
            <a:endParaRPr lang="en-US" altLang="zh-CN"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r>
              <a:rPr lang="en-US" altLang="zh-CN" sz="4000" smtClean="0"/>
              <a:t>MJDGGES returns the following error code: 13</a:t>
            </a:r>
          </a:p>
        </p:txBody>
      </p:sp>
      <p:sp>
        <p:nvSpPr>
          <p:cNvPr id="37890" name="Rectangle 3"/>
          <p:cNvSpPr>
            <a:spLocks noGrp="1"/>
          </p:cNvSpPr>
          <p:nvPr>
            <p:ph type="body" idx="1"/>
          </p:nvPr>
        </p:nvSpPr>
        <p:spPr/>
        <p:txBody>
          <a:bodyPr/>
          <a:lstStyle/>
          <a:p>
            <a:pPr>
              <a:lnSpc>
                <a:spcPct val="90000"/>
              </a:lnSpc>
            </a:pPr>
            <a:r>
              <a:rPr lang="en-US" altLang="zh-CN" sz="2400" smtClean="0"/>
              <a:t>Error using print_info (line 36)</a:t>
            </a:r>
            <a:br>
              <a:rPr lang="en-US" altLang="zh-CN" sz="2400" smtClean="0"/>
            </a:br>
            <a:r>
              <a:rPr lang="en-US" altLang="zh-CN" sz="2400" smtClean="0">
                <a:solidFill>
                  <a:srgbClr val="FF0000"/>
                </a:solidFill>
              </a:rPr>
              <a:t>MJDGGES returns the following error code: 13</a:t>
            </a:r>
            <a:br>
              <a:rPr lang="en-US" altLang="zh-CN" sz="2400" smtClean="0">
                <a:solidFill>
                  <a:srgbClr val="FF0000"/>
                </a:solidFill>
              </a:rPr>
            </a:br>
            <a:r>
              <a:rPr lang="en-US" altLang="zh-CN" sz="2400" smtClean="0"/>
              <a:t>Error in stoch_simul (line 71)</a:t>
            </a:r>
            <a:br>
              <a:rPr lang="en-US" altLang="zh-CN" sz="2400" smtClean="0"/>
            </a:br>
            <a:r>
              <a:rPr lang="en-US" altLang="zh-CN" sz="2400" smtClean="0"/>
              <a:t>print_info(info, options_.noprint);</a:t>
            </a:r>
            <a:br>
              <a:rPr lang="en-US" altLang="zh-CN" sz="2400" smtClean="0"/>
            </a:br>
            <a:r>
              <a:rPr lang="en-US" altLang="zh-CN" sz="2400" smtClean="0"/>
              <a:t>Error in chap7_book (line 195)</a:t>
            </a:r>
            <a:br>
              <a:rPr lang="en-US" altLang="zh-CN" sz="2400" smtClean="0"/>
            </a:br>
            <a:r>
              <a:rPr lang="en-US" altLang="zh-CN" sz="2400" smtClean="0"/>
              <a:t>……</a:t>
            </a:r>
          </a:p>
          <a:p>
            <a:pPr>
              <a:lnSpc>
                <a:spcPct val="90000"/>
              </a:lnSpc>
            </a:pPr>
            <a:r>
              <a:rPr lang="en-US" altLang="zh-CN" sz="2400" smtClean="0">
                <a:solidFill>
                  <a:srgbClr val="FF0000"/>
                </a:solidFill>
              </a:rPr>
              <a:t>MJDGGES.m: </a:t>
            </a:r>
            <a:r>
              <a:rPr lang="en-US" altLang="zh-CN" sz="2400" smtClean="0"/>
              <a:t>QZ decomposition, Sims' codes are used </a:t>
            </a:r>
          </a:p>
          <a:p>
            <a:pPr>
              <a:lnSpc>
                <a:spcPct val="90000"/>
              </a:lnSpc>
            </a:pPr>
            <a:r>
              <a:rPr lang="en-US" altLang="zh-CN" sz="2400" smtClean="0"/>
              <a:t> use </a:t>
            </a:r>
            <a:r>
              <a:rPr lang="en-US" altLang="en-US" sz="2400" smtClean="0">
                <a:solidFill>
                  <a:srgbClr val="FF0000"/>
                </a:solidFill>
                <a:ea typeface="宋体" charset="-122"/>
              </a:rPr>
              <a:t>model_diagnostics(M_,options_,oo_)</a:t>
            </a:r>
            <a:endParaRPr lang="en-US" altLang="zh-CN" sz="2400" smtClean="0">
              <a:solidFill>
                <a:srgbClr val="FF0000"/>
              </a:solidFill>
            </a:endParaRPr>
          </a:p>
          <a:p>
            <a:pPr>
              <a:lnSpc>
                <a:spcPct val="90000"/>
              </a:lnSpc>
            </a:pPr>
            <a:r>
              <a:rPr lang="en-US" altLang="zh-CN" sz="2400" smtClean="0">
                <a:solidFill>
                  <a:srgbClr val="FF0000"/>
                </a:solidFill>
              </a:rPr>
              <a:t>Add more foreign variables and equations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r>
              <a:rPr lang="en-US" altLang="zh-CN" smtClean="0"/>
              <a:t>Using resid(1) to help you</a:t>
            </a:r>
          </a:p>
        </p:txBody>
      </p:sp>
      <p:sp>
        <p:nvSpPr>
          <p:cNvPr id="38914" name="Rectangle 3"/>
          <p:cNvSpPr>
            <a:spLocks noGrp="1"/>
          </p:cNvSpPr>
          <p:nvPr>
            <p:ph type="body" idx="1"/>
          </p:nvPr>
        </p:nvSpPr>
        <p:spPr/>
        <p:txBody>
          <a:bodyPr/>
          <a:lstStyle/>
          <a:p>
            <a:pPr>
              <a:lnSpc>
                <a:spcPct val="80000"/>
              </a:lnSpc>
            </a:pPr>
            <a:r>
              <a:rPr lang="en-US" altLang="zh-CN" sz="1800" smtClean="0"/>
              <a:t>Residuals of the static equations:</a:t>
            </a:r>
          </a:p>
          <a:p>
            <a:pPr>
              <a:lnSpc>
                <a:spcPct val="80000"/>
              </a:lnSpc>
            </a:pPr>
            <a:r>
              <a:rPr lang="en-US" altLang="zh-CN" sz="1800" smtClean="0"/>
              <a:t>Equation number 1 : 0</a:t>
            </a:r>
          </a:p>
          <a:p>
            <a:pPr>
              <a:lnSpc>
                <a:spcPct val="80000"/>
              </a:lnSpc>
            </a:pPr>
            <a:r>
              <a:rPr lang="en-US" altLang="zh-CN" sz="1800" smtClean="0"/>
              <a:t>Equation number 2 : 0</a:t>
            </a:r>
          </a:p>
          <a:p>
            <a:pPr>
              <a:lnSpc>
                <a:spcPct val="80000"/>
              </a:lnSpc>
            </a:pPr>
            <a:r>
              <a:rPr lang="en-US" altLang="zh-CN" sz="1800" smtClean="0"/>
              <a:t>Equation number 3 : 0</a:t>
            </a:r>
          </a:p>
          <a:p>
            <a:pPr>
              <a:lnSpc>
                <a:spcPct val="80000"/>
              </a:lnSpc>
            </a:pPr>
            <a:r>
              <a:rPr lang="en-US" altLang="zh-CN" sz="1800" smtClean="0"/>
              <a:t>Equation number 4 : 0.51</a:t>
            </a:r>
          </a:p>
          <a:p>
            <a:pPr>
              <a:lnSpc>
                <a:spcPct val="80000"/>
              </a:lnSpc>
            </a:pPr>
            <a:r>
              <a:rPr lang="en-US" altLang="zh-CN" sz="1800" smtClean="0"/>
              <a:t>Equation number 5 : 0</a:t>
            </a:r>
          </a:p>
          <a:p>
            <a:pPr>
              <a:lnSpc>
                <a:spcPct val="80000"/>
              </a:lnSpc>
            </a:pPr>
            <a:r>
              <a:rPr lang="en-US" altLang="zh-CN" sz="1800" smtClean="0"/>
              <a:t>Equation number 6 : 0</a:t>
            </a:r>
          </a:p>
          <a:p>
            <a:pPr>
              <a:lnSpc>
                <a:spcPct val="80000"/>
              </a:lnSpc>
            </a:pPr>
            <a:r>
              <a:rPr lang="en-US" altLang="zh-CN" sz="1800" smtClean="0"/>
              <a:t>Equation number 7 : 0</a:t>
            </a:r>
          </a:p>
          <a:p>
            <a:pPr>
              <a:lnSpc>
                <a:spcPct val="80000"/>
              </a:lnSpc>
            </a:pPr>
            <a:r>
              <a:rPr lang="en-US" altLang="zh-CN" sz="1800" smtClean="0"/>
              <a:t>Equation number 8 : 0</a:t>
            </a:r>
          </a:p>
          <a:p>
            <a:pPr>
              <a:lnSpc>
                <a:spcPct val="80000"/>
              </a:lnSpc>
            </a:pPr>
            <a:r>
              <a:rPr lang="en-US" altLang="zh-CN" sz="1800" smtClean="0"/>
              <a:t>Equation number 9 : 0</a:t>
            </a:r>
          </a:p>
          <a:p>
            <a:pPr>
              <a:lnSpc>
                <a:spcPct val="80000"/>
              </a:lnSpc>
            </a:pPr>
            <a:r>
              <a:rPr lang="en-US" altLang="zh-CN" sz="1800" smtClean="0"/>
              <a:t>Equation number 10 : 0</a:t>
            </a:r>
          </a:p>
          <a:p>
            <a:pPr>
              <a:lnSpc>
                <a:spcPct val="80000"/>
              </a:lnSpc>
            </a:pPr>
            <a:r>
              <a:rPr lang="en-US" altLang="zh-CN" sz="180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457200" y="228600"/>
            <a:ext cx="8229600" cy="857250"/>
          </a:xfrm>
        </p:spPr>
        <p:txBody>
          <a:bodyPr/>
          <a:lstStyle/>
          <a:p>
            <a:r>
              <a:rPr lang="en-US" altLang="zh-CN" smtClean="0"/>
              <a:t>model_diagnostic:</a:t>
            </a:r>
          </a:p>
        </p:txBody>
      </p:sp>
      <p:sp>
        <p:nvSpPr>
          <p:cNvPr id="39938" name="Rectangle 3"/>
          <p:cNvSpPr>
            <a:spLocks noGrp="1"/>
          </p:cNvSpPr>
          <p:nvPr>
            <p:ph type="body" idx="1"/>
          </p:nvPr>
        </p:nvSpPr>
        <p:spPr/>
        <p:txBody>
          <a:bodyPr/>
          <a:lstStyle/>
          <a:p>
            <a:pPr>
              <a:lnSpc>
                <a:spcPct val="80000"/>
              </a:lnSpc>
            </a:pPr>
            <a:r>
              <a:rPr lang="en-US" altLang="zh-CN" sz="1400" smtClean="0"/>
              <a:t>model_diagnostic: the Jacobian of the static model is singular</a:t>
            </a:r>
          </a:p>
          <a:p>
            <a:pPr>
              <a:lnSpc>
                <a:spcPct val="80000"/>
              </a:lnSpc>
            </a:pPr>
            <a:r>
              <a:rPr lang="en-US" altLang="zh-CN" sz="1400" smtClean="0"/>
              <a:t>there is 3 colinear relationships between the variables and the equations</a:t>
            </a:r>
          </a:p>
          <a:p>
            <a:pPr>
              <a:lnSpc>
                <a:spcPct val="80000"/>
              </a:lnSpc>
            </a:pPr>
            <a:r>
              <a:rPr lang="en-US" altLang="zh-CN" sz="1400" smtClean="0"/>
              <a:t>Relation 1</a:t>
            </a:r>
          </a:p>
          <a:p>
            <a:pPr>
              <a:lnSpc>
                <a:spcPct val="80000"/>
              </a:lnSpc>
            </a:pPr>
            <a:r>
              <a:rPr lang="en-US" altLang="zh-CN" sz="1400" smtClean="0"/>
              <a:t>Colinear variables: p_h      </a:t>
            </a:r>
          </a:p>
          <a:p>
            <a:pPr>
              <a:lnSpc>
                <a:spcPct val="80000"/>
              </a:lnSpc>
            </a:pPr>
            <a:r>
              <a:rPr lang="en-US" altLang="zh-CN" sz="1400" smtClean="0"/>
              <a:t>Relation 2</a:t>
            </a:r>
          </a:p>
          <a:p>
            <a:pPr>
              <a:lnSpc>
                <a:spcPct val="80000"/>
              </a:lnSpc>
            </a:pPr>
            <a:r>
              <a:rPr lang="en-US" altLang="zh-CN" sz="1400" smtClean="0"/>
              <a:t>Colinear variables:   e        </a:t>
            </a:r>
          </a:p>
          <a:p>
            <a:pPr>
              <a:lnSpc>
                <a:spcPct val="80000"/>
              </a:lnSpc>
            </a:pPr>
            <a:r>
              <a:rPr lang="en-US" altLang="zh-CN" sz="1400" smtClean="0"/>
              <a:t>Relation 3</a:t>
            </a:r>
          </a:p>
          <a:p>
            <a:pPr>
              <a:lnSpc>
                <a:spcPct val="80000"/>
              </a:lnSpc>
            </a:pPr>
            <a:r>
              <a:rPr lang="en-US" altLang="zh-CN" sz="1400" smtClean="0"/>
              <a:t>Colinear variables:  cpi_level</a:t>
            </a:r>
          </a:p>
          <a:p>
            <a:pPr>
              <a:lnSpc>
                <a:spcPct val="80000"/>
              </a:lnSpc>
            </a:pPr>
            <a:r>
              <a:rPr lang="en-US" altLang="zh-CN" sz="1400" smtClean="0"/>
              <a:t>Relation 1</a:t>
            </a:r>
          </a:p>
          <a:p>
            <a:pPr>
              <a:lnSpc>
                <a:spcPct val="80000"/>
              </a:lnSpc>
            </a:pPr>
            <a:r>
              <a:rPr lang="en-US" altLang="zh-CN" sz="1400" smtClean="0"/>
              <a:t>Colinear equations</a:t>
            </a:r>
          </a:p>
          <a:p>
            <a:pPr>
              <a:lnSpc>
                <a:spcPct val="80000"/>
              </a:lnSpc>
            </a:pPr>
            <a:r>
              <a:rPr lang="en-US" altLang="zh-CN" sz="1400" smtClean="0"/>
              <a:t>     1     2     3     9    11    14    15    17</a:t>
            </a:r>
          </a:p>
          <a:p>
            <a:pPr>
              <a:lnSpc>
                <a:spcPct val="80000"/>
              </a:lnSpc>
            </a:pPr>
            <a:r>
              <a:rPr lang="en-US" altLang="zh-CN" sz="1400" smtClean="0"/>
              <a:t>Relation 2</a:t>
            </a:r>
          </a:p>
          <a:p>
            <a:pPr>
              <a:lnSpc>
                <a:spcPct val="80000"/>
              </a:lnSpc>
            </a:pPr>
            <a:r>
              <a:rPr lang="en-US" altLang="zh-CN" sz="1400" smtClean="0"/>
              <a:t>Colinear equations</a:t>
            </a:r>
          </a:p>
          <a:p>
            <a:pPr>
              <a:lnSpc>
                <a:spcPct val="80000"/>
              </a:lnSpc>
            </a:pPr>
            <a:r>
              <a:rPr lang="en-US" altLang="zh-CN" sz="1400" smtClean="0"/>
              <a:t>     1     2     3     9    11    14    15    17</a:t>
            </a:r>
          </a:p>
          <a:p>
            <a:pPr>
              <a:lnSpc>
                <a:spcPct val="80000"/>
              </a:lnSpc>
            </a:pPr>
            <a:r>
              <a:rPr lang="en-US" altLang="zh-CN" sz="1400" smtClean="0"/>
              <a:t>Relation 3</a:t>
            </a:r>
          </a:p>
          <a:p>
            <a:pPr>
              <a:lnSpc>
                <a:spcPct val="80000"/>
              </a:lnSpc>
            </a:pPr>
            <a:r>
              <a:rPr lang="en-US" altLang="zh-CN" sz="1400" smtClean="0"/>
              <a:t>Colinear equations</a:t>
            </a:r>
          </a:p>
          <a:p>
            <a:pPr>
              <a:lnSpc>
                <a:spcPct val="80000"/>
              </a:lnSpc>
            </a:pPr>
            <a:r>
              <a:rPr lang="en-US" altLang="zh-CN" sz="1400" smtClean="0"/>
              <a:t>     1     2     3     9    11    14    15    17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Many others……</a:t>
            </a:r>
          </a:p>
        </p:txBody>
      </p:sp>
      <p:sp>
        <p:nvSpPr>
          <p:cNvPr id="40962" name="Rectangle 3"/>
          <p:cNvSpPr>
            <a:spLocks noGrp="1"/>
          </p:cNvSpPr>
          <p:nvPr>
            <p:ph type="body" idx="1"/>
          </p:nvPr>
        </p:nvSpPr>
        <p:spPr/>
        <p:txBody>
          <a:bodyPr/>
          <a:lstStyle/>
          <a:p>
            <a:pPr>
              <a:lnSpc>
                <a:spcPct val="80000"/>
              </a:lnSpc>
            </a:pPr>
            <a:r>
              <a:rPr lang="en-US" altLang="zh-CN" sz="2400" smtClean="0"/>
              <a:t>Unknown symbol</a:t>
            </a:r>
            <a:r>
              <a:rPr lang="zh-CN" altLang="en-US" sz="2400" smtClean="0"/>
              <a:t> </a:t>
            </a:r>
            <a:r>
              <a:rPr lang="en-US" altLang="zh-CN" sz="2400" smtClean="0"/>
              <a:t>or symbol declared twice;</a:t>
            </a:r>
          </a:p>
          <a:p>
            <a:pPr>
              <a:lnSpc>
                <a:spcPct val="80000"/>
              </a:lnSpc>
            </a:pPr>
            <a:r>
              <a:rPr lang="en-US" altLang="zh-CN" sz="2400" smtClean="0"/>
              <a:t>syntax error, unexpected NAME : you have left out a semicolon somewhere;</a:t>
            </a:r>
          </a:p>
          <a:p>
            <a:pPr>
              <a:lnSpc>
                <a:spcPct val="80000"/>
              </a:lnSpc>
            </a:pPr>
            <a:r>
              <a:rPr lang="en-US" altLang="zh-CN" sz="2400" smtClean="0"/>
              <a:t>character unrecognized by lexer: you have use a non-English character, such as Chinese semicolon instead of a English one. </a:t>
            </a:r>
          </a:p>
          <a:p>
            <a:pPr>
              <a:lnSpc>
                <a:spcPct val="80000"/>
              </a:lnSpc>
            </a:pPr>
            <a:r>
              <a:rPr lang="en-US" altLang="zh-CN" sz="2400" smtClean="0"/>
              <a:t>Undefined function or method ‘dyanre’ for input arguments of type ‘char’: you have spell a wrong name for dynare; </a:t>
            </a:r>
            <a:endParaRPr lang="zh-CN" altLang="en-US" sz="2400" smtClean="0"/>
          </a:p>
          <a:p>
            <a:pPr>
              <a:lnSpc>
                <a:spcPct val="80000"/>
              </a:lnSpc>
            </a:pPr>
            <a:r>
              <a:rPr lang="en-US" altLang="zh-CN" sz="2400" smtClean="0"/>
              <a:t>numerical initial values incompatible with the following equations: one or some of the parameters are not initialized or calibrated.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z="4000" smtClean="0"/>
              <a:t>Simulation explode or IRFs not converge</a:t>
            </a:r>
          </a:p>
        </p:txBody>
      </p:sp>
      <p:sp>
        <p:nvSpPr>
          <p:cNvPr id="41986" name="Rectangle 3"/>
          <p:cNvSpPr>
            <a:spLocks noGrp="1"/>
          </p:cNvSpPr>
          <p:nvPr>
            <p:ph type="body" idx="1"/>
          </p:nvPr>
        </p:nvSpPr>
        <p:spPr/>
        <p:txBody>
          <a:bodyPr/>
          <a:lstStyle/>
          <a:p>
            <a:pPr>
              <a:lnSpc>
                <a:spcPct val="80000"/>
              </a:lnSpc>
            </a:pPr>
            <a:r>
              <a:rPr lang="en-US" altLang="zh-CN" sz="2800" smtClean="0"/>
              <a:t>It is frequent for the simulations of a 2nd order accurate solution to explode, because the shocks are too big for the radius of convergence of the 2nd order approximation. The only real solution is to diminish the shocks. </a:t>
            </a:r>
          </a:p>
          <a:p>
            <a:pPr>
              <a:lnSpc>
                <a:spcPct val="80000"/>
              </a:lnSpc>
            </a:pPr>
            <a:r>
              <a:rPr lang="en-US" altLang="zh-CN" sz="2800" smtClean="0"/>
              <a:t>IRFs of your simulation may not converge and sometime it cross the steady states many times or fluctuate around steady states long after the shock.</a:t>
            </a:r>
          </a:p>
          <a:p>
            <a:pPr>
              <a:lnSpc>
                <a:spcPct val="80000"/>
              </a:lnSpc>
            </a:pPr>
            <a:r>
              <a:rPr lang="en-US" altLang="zh-CN" sz="2800" smtClean="0"/>
              <a:t>One reason may be the shock is too big.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r>
              <a:rPr lang="en-US" altLang="zh-CN" smtClean="0"/>
              <a:t>Debug Mode</a:t>
            </a:r>
          </a:p>
        </p:txBody>
      </p:sp>
      <p:sp>
        <p:nvSpPr>
          <p:cNvPr id="43010" name="Rectangle 3"/>
          <p:cNvSpPr>
            <a:spLocks noGrp="1"/>
          </p:cNvSpPr>
          <p:nvPr>
            <p:ph type="body" idx="1"/>
          </p:nvPr>
        </p:nvSpPr>
        <p:spPr/>
        <p:txBody>
          <a:bodyPr/>
          <a:lstStyle/>
          <a:p>
            <a:r>
              <a:rPr lang="en-US" altLang="zh-CN" sz="2800" smtClean="0"/>
              <a:t>If you see that </a:t>
            </a:r>
          </a:p>
          <a:p>
            <a:pPr lvl="1"/>
            <a:r>
              <a:rPr lang="en-US" altLang="zh-CN" sz="2400" smtClean="0"/>
              <a:t>Processing outputs ...done</a:t>
            </a:r>
          </a:p>
          <a:p>
            <a:pPr lvl="1"/>
            <a:r>
              <a:rPr lang="en-US" altLang="zh-CN" sz="2400" smtClean="0"/>
              <a:t>Preprocessing completed.</a:t>
            </a:r>
          </a:p>
          <a:p>
            <a:pPr lvl="1"/>
            <a:r>
              <a:rPr lang="en-US" altLang="zh-CN" sz="2400" smtClean="0"/>
              <a:t>Starting MATLAB/Octave computing.</a:t>
            </a:r>
          </a:p>
          <a:p>
            <a:r>
              <a:rPr lang="en-US" altLang="zh-CN" sz="2800" smtClean="0"/>
              <a:t>Then m file will be produced</a:t>
            </a:r>
          </a:p>
          <a:p>
            <a:r>
              <a:rPr lang="en-US" altLang="zh-CN" sz="2800" smtClean="0"/>
              <a:t>Debug the complied m file to help you find deep-rooted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pPr eaLnBrk="1" hangingPunct="1"/>
            <a:r>
              <a:rPr lang="en-US" altLang="zh-CN" smtClean="0"/>
              <a:t>Summary</a:t>
            </a:r>
          </a:p>
        </p:txBody>
      </p:sp>
      <p:sp>
        <p:nvSpPr>
          <p:cNvPr id="44034" name="文本框 2"/>
          <p:cNvSpPr txBox="1">
            <a:spLocks noChangeArrowheads="1"/>
          </p:cNvSpPr>
          <p:nvPr/>
        </p:nvSpPr>
        <p:spPr bwMode="auto">
          <a:xfrm>
            <a:off x="755650" y="1131888"/>
            <a:ext cx="7704138" cy="3625850"/>
          </a:xfrm>
          <a:prstGeom prst="rect">
            <a:avLst/>
          </a:prstGeom>
          <a:noFill/>
          <a:ln w="9525">
            <a:noFill/>
            <a:miter lim="800000"/>
            <a:headEnd/>
            <a:tailEnd/>
          </a:ln>
        </p:spPr>
        <p:txBody>
          <a:bodyPr>
            <a:spAutoFit/>
          </a:bodyPr>
          <a:lstStyle/>
          <a:p>
            <a:pPr marL="457200" indent="-457200"/>
            <a:r>
              <a:rPr lang="en-US" altLang="zh-CN" sz="2400"/>
              <a:t>I. There could be 1001 errors for 1000 peoples who using Dynare. Numerous errors or warning pop out when you run your mod files.</a:t>
            </a:r>
          </a:p>
          <a:p>
            <a:pPr marL="457200" indent="-457200"/>
            <a:r>
              <a:rPr lang="en-US" altLang="zh-CN" sz="2400"/>
              <a:t>II. Useful tips</a:t>
            </a:r>
          </a:p>
          <a:p>
            <a:pPr marL="742950" lvl="1" indent="-285750">
              <a:buFontTx/>
              <a:buChar char="•"/>
            </a:pPr>
            <a:r>
              <a:rPr lang="en-US" altLang="zh-CN" sz="2000"/>
              <a:t>Double-checking your equations, especially the timing issues; Are you missing a semicolon or parenthesis? </a:t>
            </a:r>
          </a:p>
          <a:p>
            <a:pPr marL="742950" lvl="1" indent="-285750">
              <a:buFontTx/>
              <a:buChar char="•"/>
            </a:pPr>
            <a:r>
              <a:rPr lang="en-US" altLang="zh-CN" sz="2000"/>
              <a:t>Using resid(1) to help you with the steady state issues;</a:t>
            </a:r>
          </a:p>
          <a:p>
            <a:pPr marL="742950" lvl="1" indent="-285750">
              <a:buFontTx/>
              <a:buChar char="•"/>
            </a:pPr>
            <a:r>
              <a:rPr lang="en-US" altLang="zh-CN" sz="2000"/>
              <a:t>For syntax error, you could always let Dynare help you to check out step by step.</a:t>
            </a:r>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082"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68313" y="195263"/>
            <a:ext cx="8229600" cy="857250"/>
          </a:xfrm>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400" smtClean="0">
                <a:solidFill>
                  <a:srgbClr val="FF0000"/>
                </a:solidFill>
              </a:rPr>
              <a:t>Syntax Error: unexpected commands or name</a:t>
            </a:r>
            <a:endParaRPr lang="en-US" altLang="zh-CN" sz="2500" smtClean="0">
              <a:solidFill>
                <a:srgbClr val="FF0000"/>
              </a:solidFill>
            </a:endParaRPr>
          </a:p>
          <a:p>
            <a:pPr marL="812800" indent="-812800" eaLnBrk="1" hangingPunct="1">
              <a:lnSpc>
                <a:spcPct val="70000"/>
              </a:lnSpc>
              <a:buFontTx/>
              <a:buAutoNum type="romanUcPeriod"/>
            </a:pPr>
            <a:r>
              <a:rPr lang="en-US" altLang="zh-CN" sz="2400" smtClean="0">
                <a:solidFill>
                  <a:srgbClr val="FF0000"/>
                </a:solidFill>
              </a:rPr>
              <a:t>File open error</a:t>
            </a:r>
            <a:endParaRPr lang="en-US" altLang="zh-CN" sz="2500" smtClean="0">
              <a:solidFill>
                <a:srgbClr val="FF0000"/>
              </a:solidFill>
            </a:endParaRPr>
          </a:p>
          <a:p>
            <a:pPr marL="812800" indent="-812800" eaLnBrk="1" hangingPunct="1">
              <a:lnSpc>
                <a:spcPct val="70000"/>
              </a:lnSpc>
              <a:buFontTx/>
              <a:buAutoNum type="romanUcPeriod"/>
            </a:pPr>
            <a:r>
              <a:rPr lang="en-US" altLang="zh-CN" sz="2400" smtClean="0">
                <a:solidFill>
                  <a:srgbClr val="FF0000"/>
                </a:solidFill>
              </a:rPr>
              <a:t>Indeterminacy Error</a:t>
            </a:r>
          </a:p>
          <a:p>
            <a:pPr marL="812800" indent="-812800" eaLnBrk="1" hangingPunct="1">
              <a:lnSpc>
                <a:spcPct val="70000"/>
              </a:lnSpc>
              <a:buFontTx/>
              <a:buAutoNum type="romanUcPeriod"/>
            </a:pPr>
            <a:r>
              <a:rPr lang="en-US" altLang="zh-CN" sz="2400" smtClean="0">
                <a:solidFill>
                  <a:srgbClr val="FF0000"/>
                </a:solidFill>
              </a:rPr>
              <a:t>MJDGGES returns the following error code: 13</a:t>
            </a:r>
          </a:p>
          <a:p>
            <a:pPr marL="812800" indent="-812800" eaLnBrk="1" hangingPunct="1">
              <a:lnSpc>
                <a:spcPct val="70000"/>
              </a:lnSpc>
              <a:buFontTx/>
              <a:buAutoNum type="romanUcPeriod"/>
            </a:pPr>
            <a:r>
              <a:rPr lang="en-US" altLang="zh-CN" sz="2400" smtClean="0">
                <a:solidFill>
                  <a:srgbClr val="FF0000"/>
                </a:solidFill>
              </a:rPr>
              <a:t>And many others……</a:t>
            </a:r>
          </a:p>
          <a:p>
            <a:pPr marL="812800" indent="-812800" eaLnBrk="1" hangingPunct="1">
              <a:lnSpc>
                <a:spcPct val="70000"/>
              </a:lnSpc>
              <a:buFontTx/>
              <a:buAutoNum type="romanUcPeriod"/>
            </a:pPr>
            <a:r>
              <a:rPr lang="en-US" altLang="zh-CN" sz="2400" smtClean="0">
                <a:solidFill>
                  <a:srgbClr val="FF0000"/>
                </a:solidFill>
              </a:rPr>
              <a:t>Debug Mode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mtClean="0"/>
              <a:t>Syntax Error: unexpected ….</a:t>
            </a:r>
          </a:p>
        </p:txBody>
      </p:sp>
      <p:sp>
        <p:nvSpPr>
          <p:cNvPr id="30722" name="Rectangle 3"/>
          <p:cNvSpPr>
            <a:spLocks noGrp="1"/>
          </p:cNvSpPr>
          <p:nvPr>
            <p:ph type="body" idx="1"/>
          </p:nvPr>
        </p:nvSpPr>
        <p:spPr/>
        <p:txBody>
          <a:bodyPr/>
          <a:lstStyle/>
          <a:p>
            <a:pPr>
              <a:lnSpc>
                <a:spcPct val="90000"/>
              </a:lnSpc>
            </a:pPr>
            <a:r>
              <a:rPr lang="en-US" altLang="zh-CN" sz="2800" smtClean="0">
                <a:solidFill>
                  <a:srgbClr val="FF0000"/>
                </a:solidFill>
              </a:rPr>
              <a:t>ERROR: </a:t>
            </a:r>
            <a:r>
              <a:rPr lang="en-US" altLang="zh-CN" smtClean="0">
                <a:solidFill>
                  <a:srgbClr val="FF0000"/>
                </a:solidFill>
              </a:rPr>
              <a:t>syntax_error_unexpected.mod</a:t>
            </a:r>
            <a:r>
              <a:rPr lang="en-US" altLang="zh-CN" sz="2800" smtClean="0">
                <a:solidFill>
                  <a:srgbClr val="FF0000"/>
                </a:solidFill>
              </a:rPr>
              <a:t>:22.1-6: syntax error, unexpected VAREXO</a:t>
            </a:r>
          </a:p>
          <a:p>
            <a:pPr>
              <a:lnSpc>
                <a:spcPct val="90000"/>
              </a:lnSpc>
            </a:pPr>
            <a:r>
              <a:rPr lang="en-US" altLang="zh-CN" sz="2800" smtClean="0"/>
              <a:t>Syntax Error: always has indication of line number and column numbers (range number); These are most important information that guide you to find errors.</a:t>
            </a:r>
          </a:p>
          <a:p>
            <a:pPr>
              <a:lnSpc>
                <a:spcPct val="90000"/>
              </a:lnSpc>
            </a:pPr>
            <a:r>
              <a:rPr lang="en-US" altLang="zh-CN" sz="2800" smtClean="0"/>
              <a:t>Solution: There should be a semicolon before the command ‘VAREXO’ but there are none.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468313" y="195263"/>
            <a:ext cx="8229600" cy="857250"/>
          </a:xfrm>
        </p:spPr>
        <p:txBody>
          <a:bodyPr/>
          <a:lstStyle/>
          <a:p>
            <a:r>
              <a:rPr lang="en-US" altLang="zh-CN" smtClean="0"/>
              <a:t>Syntax Errors</a:t>
            </a:r>
            <a:endParaRPr lang="zh-CN" altLang="en-US" smtClean="0"/>
          </a:p>
        </p:txBody>
      </p:sp>
      <p:sp>
        <p:nvSpPr>
          <p:cNvPr id="31746" name="Rectangle 3"/>
          <p:cNvSpPr>
            <a:spLocks noGrp="1"/>
          </p:cNvSpPr>
          <p:nvPr>
            <p:ph type="body" idx="1"/>
          </p:nvPr>
        </p:nvSpPr>
        <p:spPr/>
        <p:txBody>
          <a:bodyPr/>
          <a:lstStyle/>
          <a:p>
            <a:pPr>
              <a:lnSpc>
                <a:spcPct val="90000"/>
              </a:lnSpc>
            </a:pPr>
            <a:r>
              <a:rPr lang="en-US" altLang="zh-CN" sz="2800" smtClean="0"/>
              <a:t>Syntax Errors are the most easily ones to deal with.</a:t>
            </a:r>
          </a:p>
          <a:p>
            <a:pPr>
              <a:lnSpc>
                <a:spcPct val="90000"/>
              </a:lnSpc>
            </a:pPr>
            <a:r>
              <a:rPr lang="en-US" altLang="zh-CN" sz="2800" smtClean="0"/>
              <a:t>Omission of a semicolon or parenthesis;</a:t>
            </a:r>
          </a:p>
          <a:p>
            <a:pPr>
              <a:lnSpc>
                <a:spcPct val="90000"/>
              </a:lnSpc>
            </a:pPr>
            <a:r>
              <a:rPr lang="en-US" altLang="zh-CN" sz="2800" smtClean="0"/>
              <a:t>Wrong spelling of a declared variables or parameters;</a:t>
            </a:r>
          </a:p>
          <a:p>
            <a:pPr>
              <a:lnSpc>
                <a:spcPct val="90000"/>
              </a:lnSpc>
            </a:pPr>
            <a:r>
              <a:rPr lang="en-US" altLang="zh-CN" sz="2800" smtClean="0"/>
              <a:t>Using variables or parameters not declare or declare twice or more;</a:t>
            </a:r>
          </a:p>
          <a:p>
            <a:pPr>
              <a:lnSpc>
                <a:spcPct val="90000"/>
              </a:lnSpc>
            </a:pPr>
            <a:r>
              <a:rPr lang="en-US" altLang="zh-CN" sz="2800" smtClean="0"/>
              <a:t>Parameters or variables are not initialized</a:t>
            </a:r>
          </a:p>
          <a:p>
            <a:pPr>
              <a:lnSpc>
                <a:spcPct val="90000"/>
              </a:lnSpc>
            </a:pPr>
            <a:endParaRPr lang="en-US" altLang="zh-CN"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r>
              <a:rPr lang="en-US" altLang="zh-CN" smtClean="0"/>
              <a:t>File open error</a:t>
            </a:r>
          </a:p>
        </p:txBody>
      </p:sp>
      <p:sp>
        <p:nvSpPr>
          <p:cNvPr id="32770" name="Rectangle 3"/>
          <p:cNvSpPr>
            <a:spLocks noGrp="1"/>
          </p:cNvSpPr>
          <p:nvPr>
            <p:ph type="body" idx="1"/>
          </p:nvPr>
        </p:nvSpPr>
        <p:spPr/>
        <p:txBody>
          <a:bodyPr/>
          <a:lstStyle/>
          <a:p>
            <a:r>
              <a:rPr lang="en-US" altLang="zh-CN" smtClean="0">
                <a:solidFill>
                  <a:srgbClr val="FF0000"/>
                </a:solidFill>
              </a:rPr>
              <a:t>Error using dynare (line 108)</a:t>
            </a:r>
          </a:p>
          <a:p>
            <a:r>
              <a:rPr lang="en-US" altLang="zh-CN" smtClean="0">
                <a:solidFill>
                  <a:srgbClr val="FF0000"/>
                </a:solidFill>
              </a:rPr>
              <a:t>DYNARE: can't open chap2_no_money.mod</a:t>
            </a:r>
            <a:r>
              <a:rPr lang="en-US" altLang="zh-CN" smtClean="0"/>
              <a:t> </a:t>
            </a:r>
          </a:p>
          <a:p>
            <a:endParaRPr lang="en-US" altLang="zh-CN" smtClean="0"/>
          </a:p>
          <a:p>
            <a:r>
              <a:rPr lang="en-US" altLang="zh-CN" smtClean="0"/>
              <a:t>Solution: change the working directory to the directory where chap2_no_money.mod resides.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mtClean="0"/>
              <a:t>Indeterminacy Error</a:t>
            </a:r>
          </a:p>
        </p:txBody>
      </p:sp>
      <p:sp>
        <p:nvSpPr>
          <p:cNvPr id="33794" name="Rectangle 3"/>
          <p:cNvSpPr>
            <a:spLocks noGrp="1"/>
          </p:cNvSpPr>
          <p:nvPr>
            <p:ph type="body" idx="1"/>
          </p:nvPr>
        </p:nvSpPr>
        <p:spPr/>
        <p:txBody>
          <a:bodyPr/>
          <a:lstStyle/>
          <a:p>
            <a:r>
              <a:rPr lang="en-US" altLang="zh-CN" sz="2800" smtClean="0">
                <a:solidFill>
                  <a:srgbClr val="FF0000"/>
                </a:solidFill>
              </a:rPr>
              <a:t>There are 1 eigenvalue(s) larger than 1 in modulus for 2 forward-looking variable(s)</a:t>
            </a:r>
          </a:p>
          <a:p>
            <a:r>
              <a:rPr lang="en-US" altLang="zh-CN" sz="2800" smtClean="0">
                <a:solidFill>
                  <a:srgbClr val="FF0000"/>
                </a:solidFill>
              </a:rPr>
              <a:t> The rank conditions ISN'T verified!</a:t>
            </a:r>
          </a:p>
          <a:p>
            <a:r>
              <a:rPr lang="en-US" altLang="zh-CN" sz="2800" smtClean="0">
                <a:solidFill>
                  <a:srgbClr val="FF0000"/>
                </a:solidFill>
              </a:rPr>
              <a:t> Error using print_info (line 42)</a:t>
            </a:r>
          </a:p>
          <a:p>
            <a:r>
              <a:rPr lang="en-US" altLang="zh-CN" sz="2800" smtClean="0">
                <a:solidFill>
                  <a:srgbClr val="FF0000"/>
                </a:solidFill>
              </a:rPr>
              <a:t>Blanchard Kahn conditions are not satisfied: indeterminacy</a:t>
            </a:r>
          </a:p>
          <a:p>
            <a:r>
              <a:rPr lang="en-US" altLang="zh-CN" sz="2800" smtClean="0"/>
              <a:t>There could be many reasons.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altLang="zh-CN" smtClean="0"/>
              <a:t>Indeterminacy Error</a:t>
            </a:r>
            <a:endParaRPr lang="zh-CN" altLang="en-US" smtClean="0"/>
          </a:p>
        </p:txBody>
      </p:sp>
      <p:sp>
        <p:nvSpPr>
          <p:cNvPr id="34818" name="Rectangle 3"/>
          <p:cNvSpPr>
            <a:spLocks noGrp="1"/>
          </p:cNvSpPr>
          <p:nvPr>
            <p:ph type="body" idx="1"/>
          </p:nvPr>
        </p:nvSpPr>
        <p:spPr/>
        <p:txBody>
          <a:bodyPr/>
          <a:lstStyle/>
          <a:p>
            <a:pPr>
              <a:lnSpc>
                <a:spcPct val="80000"/>
              </a:lnSpc>
            </a:pPr>
            <a:r>
              <a:rPr lang="en-US" altLang="zh-CN" sz="2000" smtClean="0"/>
              <a:t>The Blanchard and Kahn conditions state that in order to have a unique stable trajectory you need to have as many eigenvalues larger than 1 in modulus as you have forward looking variables (variables with leads in Dynare; if leads is on two periods as in y(+2), it counts for 2 forward looking variables) </a:t>
            </a:r>
          </a:p>
          <a:p>
            <a:pPr>
              <a:lnSpc>
                <a:spcPct val="80000"/>
              </a:lnSpc>
            </a:pPr>
            <a:r>
              <a:rPr lang="en-US" altLang="zh-CN" sz="2000" smtClean="0"/>
              <a:t>These conditions can be broken two different ways: with eigenvalues more or less than the forward looking variables. This leads respectively to nonexistence of a stable trajectory or to an infinity of stable trajectories (indeterminacy). Dynare will only proceed with computation if there exists a unique stable trajectory. You can display the eigenvalues with the "check" command added to the line after "steady" (the command to compute the steady state of a model).</a:t>
            </a:r>
            <a:endParaRPr lang="zh-CN" alt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z="4000" smtClean="0"/>
              <a:t>maximum number of iterations is reached</a:t>
            </a:r>
            <a:endParaRPr lang="zh-CN" altLang="en-US" sz="4000" smtClean="0"/>
          </a:p>
        </p:txBody>
      </p:sp>
      <p:sp>
        <p:nvSpPr>
          <p:cNvPr id="35842" name="Rectangle 3"/>
          <p:cNvSpPr>
            <a:spLocks noGrp="1"/>
          </p:cNvSpPr>
          <p:nvPr>
            <p:ph type="body" idx="1"/>
          </p:nvPr>
        </p:nvSpPr>
        <p:spPr/>
        <p:txBody>
          <a:bodyPr/>
          <a:lstStyle/>
          <a:p>
            <a:pPr>
              <a:lnSpc>
                <a:spcPct val="80000"/>
              </a:lnSpc>
            </a:pPr>
            <a:r>
              <a:rPr lang="en-US" altLang="zh-CN" sz="2000" smtClean="0"/>
              <a:t>Dynare reaches the maximum number of iterations without completing the computation. The first thing you might try is to place a command: maxit_=20 before the "steady;".</a:t>
            </a:r>
          </a:p>
          <a:p>
            <a:pPr>
              <a:lnSpc>
                <a:spcPct val="80000"/>
              </a:lnSpc>
            </a:pPr>
            <a:r>
              <a:rPr lang="en-US" altLang="zh-CN" sz="2000" smtClean="0">
                <a:solidFill>
                  <a:srgbClr val="FF0000"/>
                </a:solidFill>
              </a:rPr>
              <a:t>But usually the problem is that Dynare can't find the steady state value for your model.</a:t>
            </a:r>
            <a:r>
              <a:rPr lang="en-US" altLang="zh-CN" sz="2000" smtClean="0"/>
              <a:t> The most frequent reasons are</a:t>
            </a:r>
          </a:p>
          <a:p>
            <a:pPr lvl="1">
              <a:lnSpc>
                <a:spcPct val="80000"/>
              </a:lnSpc>
            </a:pPr>
            <a:r>
              <a:rPr lang="en-US" altLang="zh-CN" sz="1800" smtClean="0"/>
              <a:t>there is one or several unit roots in your model</a:t>
            </a:r>
          </a:p>
          <a:p>
            <a:pPr lvl="1">
              <a:lnSpc>
                <a:spcPct val="80000"/>
              </a:lnSpc>
            </a:pPr>
            <a:r>
              <a:rPr lang="en-US" altLang="zh-CN" sz="1800" smtClean="0"/>
              <a:t>there is an error in the equations that you typed</a:t>
            </a:r>
          </a:p>
          <a:p>
            <a:pPr lvl="1">
              <a:lnSpc>
                <a:spcPct val="80000"/>
              </a:lnSpc>
            </a:pPr>
            <a:r>
              <a:rPr lang="en-US" altLang="zh-CN" sz="1800" smtClean="0"/>
              <a:t>you forgot give initial values for one or several variables.</a:t>
            </a:r>
          </a:p>
          <a:p>
            <a:pPr lvl="1">
              <a:lnSpc>
                <a:spcPct val="80000"/>
              </a:lnSpc>
            </a:pPr>
            <a:r>
              <a:rPr lang="en-US" altLang="zh-CN" sz="1800" smtClean="0"/>
              <a:t>The initial values are two far away from steady states</a:t>
            </a:r>
          </a:p>
          <a:p>
            <a:pPr>
              <a:lnSpc>
                <a:spcPct val="80000"/>
              </a:lnSpc>
            </a:pPr>
            <a:r>
              <a:rPr lang="en-US" altLang="zh-CN" sz="2000" smtClean="0"/>
              <a:t>We strongly recommend you calculate the steady states by paper and pencil and tell Dynare directly. Or provide a steady state m file to Dynare.</a:t>
            </a:r>
          </a:p>
          <a:p>
            <a:pPr>
              <a:lnSpc>
                <a:spcPct val="80000"/>
              </a:lnSpc>
            </a:pPr>
            <a:endParaRPr lang="zh-CN" alt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altLang="zh-CN" sz="4000" smtClean="0">
                <a:solidFill>
                  <a:srgbClr val="FF0000"/>
                </a:solidFill>
              </a:rPr>
              <a:t>STEADY:  The Jacobian contains Inf or NaN.</a:t>
            </a:r>
            <a:endParaRPr lang="zh-CN" altLang="en-US" sz="4000" smtClean="0">
              <a:solidFill>
                <a:srgbClr val="FF0000"/>
              </a:solidFill>
            </a:endParaRPr>
          </a:p>
        </p:txBody>
      </p:sp>
      <p:sp>
        <p:nvSpPr>
          <p:cNvPr id="48131" name="Rectangle 3"/>
          <p:cNvSpPr>
            <a:spLocks noGrp="1"/>
          </p:cNvSpPr>
          <p:nvPr>
            <p:ph type="body" idx="1"/>
          </p:nvPr>
        </p:nvSpPr>
        <p:spPr/>
        <p:txBody>
          <a:bodyPr/>
          <a:lstStyle/>
          <a:p>
            <a:pPr>
              <a:lnSpc>
                <a:spcPct val="80000"/>
              </a:lnSpc>
            </a:pPr>
            <a:r>
              <a:rPr lang="en-US" altLang="zh-CN" sz="1800" smtClean="0"/>
              <a:t>STEADY:  The Jacobian contains Inf or NaN. The problem arises from: </a:t>
            </a:r>
          </a:p>
          <a:p>
            <a:pPr>
              <a:lnSpc>
                <a:spcPct val="80000"/>
              </a:lnSpc>
            </a:pPr>
            <a:endParaRPr lang="en-US" altLang="zh-CN" sz="1800" smtClean="0"/>
          </a:p>
          <a:p>
            <a:pPr>
              <a:lnSpc>
                <a:spcPct val="80000"/>
              </a:lnSpc>
            </a:pPr>
            <a:r>
              <a:rPr lang="en-US" altLang="zh-CN" sz="1800" smtClean="0"/>
              <a:t>STEADY:  Derivative of Equation 1 with respect to Variable C  (initial value of C: Inf) </a:t>
            </a:r>
          </a:p>
          <a:p>
            <a:pPr>
              <a:lnSpc>
                <a:spcPct val="80000"/>
              </a:lnSpc>
            </a:pPr>
            <a:r>
              <a:rPr lang="en-US" altLang="zh-CN" sz="1800" smtClean="0"/>
              <a:t>STEADY:  Derivative of Equation 3 with respect to Variable C  (initial value of C: Inf) </a:t>
            </a:r>
          </a:p>
          <a:p>
            <a:pPr>
              <a:lnSpc>
                <a:spcPct val="80000"/>
              </a:lnSpc>
            </a:pPr>
            <a:r>
              <a:rPr lang="en-US" altLang="zh-CN" sz="1800" smtClean="0"/>
              <a:t>STEADY:  Derivative of Equation 7 with respect to Variable C  (initial value of C: Inf) </a:t>
            </a:r>
          </a:p>
          <a:p>
            <a:pPr>
              <a:lnSpc>
                <a:spcPct val="80000"/>
              </a:lnSpc>
            </a:pPr>
            <a:r>
              <a:rPr lang="en-US" altLang="zh-CN" sz="1800" smtClean="0"/>
              <a:t>STEADY:  Derivative of Equation 1 with respect to Variable N  (initial value of N: -0.200239) </a:t>
            </a:r>
          </a:p>
          <a:p>
            <a:pPr>
              <a:lnSpc>
                <a:spcPct val="80000"/>
              </a:lnSpc>
            </a:pPr>
            <a:r>
              <a:rPr lang="en-US" altLang="zh-CN" sz="1800" smtClean="0"/>
              <a:t>STEADY:  Derivative of Equation 7 with respect to Variable Y  (initial value of Y: Inf) </a:t>
            </a:r>
          </a:p>
          <a:p>
            <a:pPr>
              <a:lnSpc>
                <a:spcPct val="80000"/>
              </a:lnSpc>
            </a:pPr>
            <a:endParaRPr lang="en-US" altLang="zh-CN" sz="1800" smtClean="0"/>
          </a:p>
          <a:p>
            <a:pPr>
              <a:lnSpc>
                <a:spcPct val="80000"/>
              </a:lnSpc>
            </a:pPr>
            <a:r>
              <a:rPr lang="en-US" altLang="zh-CN" sz="1800" smtClean="0"/>
              <a:t>STEADY:  The problem most often occurs, because a variable with</a:t>
            </a:r>
          </a:p>
          <a:p>
            <a:pPr>
              <a:lnSpc>
                <a:spcPct val="80000"/>
              </a:lnSpc>
            </a:pPr>
            <a:r>
              <a:rPr lang="en-US" altLang="zh-CN" sz="1800" smtClean="0"/>
              <a:t>STEADY:  exponent smaller than 1 has been initialized to 0. Taking the derivative</a:t>
            </a:r>
          </a:p>
          <a:p>
            <a:pPr>
              <a:lnSpc>
                <a:spcPct val="80000"/>
              </a:lnSpc>
            </a:pPr>
            <a:r>
              <a:rPr lang="en-US" altLang="zh-CN" sz="1800" smtClean="0"/>
              <a:t>STEADY:  and evaluating it at the steady state then results in a division by 0.</a:t>
            </a:r>
            <a:endParaRPr lang="zh-CN" altLang="en-US" sz="180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2580</TotalTime>
  <Words>994</Words>
  <Application>Microsoft Office PowerPoint</Application>
  <PresentationFormat>全屏显示(16:9)</PresentationFormat>
  <Paragraphs>117</Paragraphs>
  <Slides>17</Slides>
  <Notes>4</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17</vt:i4>
      </vt:variant>
    </vt:vector>
  </HeadingPairs>
  <TitlesOfParts>
    <vt:vector size="22" baseType="lpstr">
      <vt:lpstr>Arial</vt:lpstr>
      <vt:lpstr>宋体</vt:lpstr>
      <vt:lpstr>Calibri</vt:lpstr>
      <vt:lpstr>Office 主题</vt:lpstr>
      <vt:lpstr>1_Office 主题</vt:lpstr>
      <vt:lpstr>6.4 常见的Dynare运行错误 </vt:lpstr>
      <vt:lpstr>Outline</vt:lpstr>
      <vt:lpstr>Syntax Error: unexpected ….</vt:lpstr>
      <vt:lpstr>Syntax Errors</vt:lpstr>
      <vt:lpstr>File open error</vt:lpstr>
      <vt:lpstr>Indeterminacy Error</vt:lpstr>
      <vt:lpstr>Indeterminacy Error</vt:lpstr>
      <vt:lpstr>maximum number of iterations is reached</vt:lpstr>
      <vt:lpstr>STEADY:  The Jacobian contains Inf or NaN.</vt:lpstr>
      <vt:lpstr>MJDGGES returns the following error code: 13</vt:lpstr>
      <vt:lpstr>Using resid(1) to help you</vt:lpstr>
      <vt:lpstr>model_diagnostic:</vt:lpstr>
      <vt:lpstr>Many others……</vt:lpstr>
      <vt:lpstr>Simulation explode or IRFs not converge</vt:lpstr>
      <vt:lpstr>Debug Mode</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45</cp:revision>
  <dcterms:created xsi:type="dcterms:W3CDTF">2013-02-13T01:22:46Z</dcterms:created>
  <dcterms:modified xsi:type="dcterms:W3CDTF">2016-03-16T04:58:15Z</dcterms:modified>
</cp:coreProperties>
</file>