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7" autoAdjust="0"/>
    <p:restoredTop sz="91947" autoAdjust="0"/>
  </p:normalViewPr>
  <p:slideViewPr>
    <p:cSldViewPr snapToGrid="0">
      <p:cViewPr varScale="1">
        <p:scale>
          <a:sx n="102" d="100"/>
          <a:sy n="102"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65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D4948DA9-EBFF-470D-A18B-D6600D58B649}"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58843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4116814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141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181718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7697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61118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288490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242517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359541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948DA9-EBFF-470D-A18B-D6600D58B649}"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291190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948DA9-EBFF-470D-A18B-D6600D58B649}"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68908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948DA9-EBFF-470D-A18B-D6600D58B649}"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144650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948DA9-EBFF-470D-A18B-D6600D58B649}"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373685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48DA9-EBFF-470D-A18B-D6600D58B649}"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182921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948DA9-EBFF-470D-A18B-D6600D58B649}"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310487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948DA9-EBFF-470D-A18B-D6600D58B649}"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34CA-3C26-4474-801F-C11178EC0D79}" type="slidenum">
              <a:rPr lang="en-US" smtClean="0"/>
              <a:t>‹#›</a:t>
            </a:fld>
            <a:endParaRPr lang="en-US"/>
          </a:p>
        </p:txBody>
      </p:sp>
    </p:spTree>
    <p:extLst>
      <p:ext uri="{BB962C8B-B14F-4D97-AF65-F5344CB8AC3E}">
        <p14:creationId xmlns:p14="http://schemas.microsoft.com/office/powerpoint/2010/main" val="71007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4948DA9-EBFF-470D-A18B-D6600D58B649}" type="datetimeFigureOut">
              <a:rPr lang="en-US" smtClean="0"/>
              <a:t>2/17/2025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12034CA-3C26-4474-801F-C11178EC0D79}" type="slidenum">
              <a:rPr lang="en-US" smtClean="0"/>
              <a:t>‹#›</a:t>
            </a:fld>
            <a:endParaRPr lang="en-US"/>
          </a:p>
        </p:txBody>
      </p:sp>
    </p:spTree>
    <p:extLst>
      <p:ext uri="{BB962C8B-B14F-4D97-AF65-F5344CB8AC3E}">
        <p14:creationId xmlns:p14="http://schemas.microsoft.com/office/powerpoint/2010/main" val="29063935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Do List</a:t>
            </a:r>
            <a:endParaRPr lang="en-US" dirty="0"/>
          </a:p>
        </p:txBody>
      </p:sp>
    </p:spTree>
    <p:extLst>
      <p:ext uri="{BB962C8B-B14F-4D97-AF65-F5344CB8AC3E}">
        <p14:creationId xmlns:p14="http://schemas.microsoft.com/office/powerpoint/2010/main" val="282262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36" y="0"/>
            <a:ext cx="11230686" cy="1507067"/>
          </a:xfrm>
        </p:spPr>
        <p:txBody>
          <a:bodyPr/>
          <a:lstStyle/>
          <a:p>
            <a:r>
              <a:rPr lang="en-US" dirty="0" smtClean="0"/>
              <a:t>Pengertian Dan Tujuan Aplikasi to do list</a:t>
            </a:r>
            <a:endParaRPr lang="en-US" dirty="0"/>
          </a:p>
        </p:txBody>
      </p:sp>
      <p:sp>
        <p:nvSpPr>
          <p:cNvPr id="5" name="Content Placeholder 2"/>
          <p:cNvSpPr>
            <a:spLocks noGrp="1"/>
          </p:cNvSpPr>
          <p:nvPr>
            <p:ph idx="1"/>
          </p:nvPr>
        </p:nvSpPr>
        <p:spPr>
          <a:xfrm>
            <a:off x="647636" y="1507067"/>
            <a:ext cx="11230686" cy="3615267"/>
          </a:xfrm>
        </p:spPr>
        <p:txBody>
          <a:bodyPr/>
          <a:lstStyle/>
          <a:p>
            <a:r>
              <a:rPr lang="en-US" dirty="0">
                <a:solidFill>
                  <a:schemeClr val="tx1"/>
                </a:solidFill>
              </a:rPr>
              <a:t>To-do list adalah daftar tugas atau kegiatan yang perlu dilakukan. Biasanya, to-do list digunakan untuk membantu seseorang mengatur waktu dan prioritas dengan mencatat berbagai tugas yang harus diselesaikan, baik itu dalam sehari, minggu, atau jangka waktu tertentu</a:t>
            </a:r>
            <a:r>
              <a:rPr lang="en-US" dirty="0" smtClean="0">
                <a:solidFill>
                  <a:schemeClr val="tx1"/>
                </a:solidFill>
              </a:rPr>
              <a:t>.</a:t>
            </a:r>
            <a:endParaRPr lang="en-US" dirty="0">
              <a:solidFill>
                <a:schemeClr val="tx1"/>
              </a:solidFill>
            </a:endParaRPr>
          </a:p>
          <a:p>
            <a:r>
              <a:rPr lang="en-US" dirty="0" smtClean="0">
                <a:solidFill>
                  <a:schemeClr val="tx1">
                    <a:lumMod val="95000"/>
                  </a:schemeClr>
                </a:solidFill>
              </a:rPr>
              <a:t>Tujuan utama dari </a:t>
            </a:r>
            <a:r>
              <a:rPr lang="en-US" dirty="0">
                <a:solidFill>
                  <a:schemeClr val="tx1">
                    <a:lumMod val="95000"/>
                  </a:schemeClr>
                </a:solidFill>
              </a:rPr>
              <a:t>to-do list adalah untuk menjaga agar segala tugas tidak terlewat dan memudahkan seseorang untuk fokus pada apa yang harus dikerjakan</a:t>
            </a:r>
            <a:endParaRPr lang="en-US" dirty="0" smtClean="0">
              <a:solidFill>
                <a:schemeClr val="tx1">
                  <a:lumMod val="95000"/>
                </a:schemeClr>
              </a:solidFill>
            </a:endParaRPr>
          </a:p>
        </p:txBody>
      </p:sp>
    </p:spTree>
    <p:extLst>
      <p:ext uri="{BB962C8B-B14F-4D97-AF65-F5344CB8AC3E}">
        <p14:creationId xmlns:p14="http://schemas.microsoft.com/office/powerpoint/2010/main" val="2510683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48" y="14128"/>
            <a:ext cx="11230686" cy="1507067"/>
          </a:xfrm>
        </p:spPr>
        <p:txBody>
          <a:bodyPr/>
          <a:lstStyle/>
          <a:p>
            <a:r>
              <a:rPr lang="en-US" dirty="0" smtClean="0"/>
              <a:t>Bagian-bagian komponen Aplikasi to do list</a:t>
            </a:r>
            <a:endParaRPr lang="en-US" dirty="0"/>
          </a:p>
        </p:txBody>
      </p:sp>
      <p:pic>
        <p:nvPicPr>
          <p:cNvPr id="3" name="Content Placeholder 2"/>
          <p:cNvPicPr>
            <a:picLocks noGrp="1" noChangeAspect="1"/>
          </p:cNvPicPr>
          <p:nvPr>
            <p:ph idx="1"/>
          </p:nvPr>
        </p:nvPicPr>
        <p:blipFill>
          <a:blip r:embed="rId2"/>
          <a:stretch>
            <a:fillRect/>
          </a:stretch>
        </p:blipFill>
        <p:spPr>
          <a:xfrm>
            <a:off x="3676063" y="1521195"/>
            <a:ext cx="3994244" cy="4890087"/>
          </a:xfrm>
          <a:prstGeom prst="rect">
            <a:avLst/>
          </a:prstGeom>
        </p:spPr>
      </p:pic>
      <p:sp>
        <p:nvSpPr>
          <p:cNvPr id="9" name="Content Placeholder 2"/>
          <p:cNvSpPr txBox="1">
            <a:spLocks/>
          </p:cNvSpPr>
          <p:nvPr/>
        </p:nvSpPr>
        <p:spPr>
          <a:xfrm>
            <a:off x="647636" y="1507068"/>
            <a:ext cx="2601591" cy="84551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solidFill>
              </a:rPr>
              <a:t>Sebagai bagian judul dari sebuah halaman</a:t>
            </a:r>
            <a:endParaRPr lang="en-US" sz="1500" dirty="0" smtClean="0">
              <a:solidFill>
                <a:schemeClr val="tx1">
                  <a:lumMod val="95000"/>
                </a:schemeClr>
              </a:solidFill>
            </a:endParaRPr>
          </a:p>
        </p:txBody>
      </p:sp>
      <p:sp>
        <p:nvSpPr>
          <p:cNvPr id="13" name="Content Placeholder 2"/>
          <p:cNvSpPr txBox="1">
            <a:spLocks/>
          </p:cNvSpPr>
          <p:nvPr/>
        </p:nvSpPr>
        <p:spPr>
          <a:xfrm>
            <a:off x="647634" y="2208269"/>
            <a:ext cx="2770623" cy="7349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solidFill>
                <a:latin typeface="+mj-lt"/>
                <a:ea typeface="Helvetica World" panose="020B0600070205080204" pitchFamily="34" charset="-128"/>
                <a:cs typeface="Helvetica World" panose="020B0600070205080204" pitchFamily="34" charset="-128"/>
              </a:rPr>
              <a:t>Sebagai </a:t>
            </a:r>
            <a:r>
              <a:rPr lang="id-ID" sz="1500" dirty="0" smtClean="0">
                <a:solidFill>
                  <a:schemeClr val="tx1"/>
                </a:solidFill>
                <a:latin typeface="+mj-lt"/>
                <a:ea typeface="Helvetica World" panose="020B0600070205080204" pitchFamily="34" charset="-128"/>
                <a:cs typeface="Helvetica World" panose="020B0600070205080204" pitchFamily="34" charset="-128"/>
              </a:rPr>
              <a:t>tempat penginputan</a:t>
            </a:r>
            <a:r>
              <a:rPr lang="en-US" sz="1500" dirty="0">
                <a:solidFill>
                  <a:schemeClr val="tx1"/>
                </a:solidFill>
                <a:latin typeface="+mj-lt"/>
                <a:ea typeface="Helvetica World" panose="020B0600070205080204" pitchFamily="34" charset="-128"/>
                <a:cs typeface="Helvetica World" panose="020B0600070205080204" pitchFamily="34" charset="-128"/>
              </a:rPr>
              <a:t> </a:t>
            </a:r>
            <a:r>
              <a:rPr lang="en-US" sz="1500" dirty="0" smtClean="0">
                <a:solidFill>
                  <a:schemeClr val="tx1"/>
                </a:solidFill>
                <a:latin typeface="+mj-lt"/>
                <a:ea typeface="Helvetica World" panose="020B0600070205080204" pitchFamily="34" charset="-128"/>
                <a:cs typeface="Helvetica World" panose="020B0600070205080204" pitchFamily="34" charset="-128"/>
              </a:rPr>
              <a:t>‘Task Name’</a:t>
            </a:r>
            <a:endParaRPr lang="en-US" sz="1500" dirty="0" smtClean="0">
              <a:solidFill>
                <a:schemeClr val="tx1"/>
              </a:solidFill>
              <a:latin typeface="+mj-lt"/>
            </a:endParaRPr>
          </a:p>
        </p:txBody>
      </p:sp>
      <p:sp>
        <p:nvSpPr>
          <p:cNvPr id="14" name="Content Placeholder 2"/>
          <p:cNvSpPr txBox="1">
            <a:spLocks/>
          </p:cNvSpPr>
          <p:nvPr/>
        </p:nvSpPr>
        <p:spPr>
          <a:xfrm>
            <a:off x="647634" y="2937059"/>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pemilihan ‘Status’</a:t>
            </a:r>
            <a:endParaRPr lang="en-US" sz="1500" dirty="0" smtClean="0">
              <a:solidFill>
                <a:schemeClr val="tx1">
                  <a:lumMod val="95000"/>
                </a:schemeClr>
              </a:solidFill>
            </a:endParaRPr>
          </a:p>
        </p:txBody>
      </p:sp>
      <p:sp>
        <p:nvSpPr>
          <p:cNvPr id="15" name="Content Placeholder 2"/>
          <p:cNvSpPr txBox="1">
            <a:spLocks/>
          </p:cNvSpPr>
          <p:nvPr/>
        </p:nvSpPr>
        <p:spPr>
          <a:xfrm>
            <a:off x="8744247" y="4726290"/>
            <a:ext cx="3089687" cy="84551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tabel yang ditampilkan saat data berhasil ditambahkan</a:t>
            </a:r>
            <a:endParaRPr lang="en-US" sz="1500" dirty="0" smtClean="0">
              <a:solidFill>
                <a:schemeClr val="tx1">
                  <a:lumMod val="95000"/>
                </a:schemeClr>
              </a:solidFill>
            </a:endParaRPr>
          </a:p>
        </p:txBody>
      </p:sp>
      <p:cxnSp>
        <p:nvCxnSpPr>
          <p:cNvPr id="17" name="Straight Arrow Connector 16"/>
          <p:cNvCxnSpPr>
            <a:stCxn id="9" idx="3"/>
          </p:cNvCxnSpPr>
          <p:nvPr/>
        </p:nvCxnSpPr>
        <p:spPr>
          <a:xfrm>
            <a:off x="3249227" y="1929826"/>
            <a:ext cx="17666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3151926" y="2352585"/>
            <a:ext cx="718738" cy="1697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Content Placeholder 2"/>
          <p:cNvSpPr txBox="1">
            <a:spLocks/>
          </p:cNvSpPr>
          <p:nvPr/>
        </p:nvSpPr>
        <p:spPr>
          <a:xfrm>
            <a:off x="647634" y="3584702"/>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pemilihan ‘Prioritas’</a:t>
            </a:r>
            <a:endParaRPr lang="en-US" sz="1500" dirty="0" smtClean="0">
              <a:solidFill>
                <a:schemeClr val="tx1">
                  <a:lumMod val="95000"/>
                </a:schemeClr>
              </a:solidFill>
            </a:endParaRPr>
          </a:p>
        </p:txBody>
      </p:sp>
      <p:sp>
        <p:nvSpPr>
          <p:cNvPr id="24" name="Content Placeholder 2"/>
          <p:cNvSpPr txBox="1">
            <a:spLocks/>
          </p:cNvSpPr>
          <p:nvPr/>
        </p:nvSpPr>
        <p:spPr>
          <a:xfrm>
            <a:off x="647634" y="4195158"/>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a:t>
            </a:r>
            <a:r>
              <a:rPr lang="id-ID" sz="1500" dirty="0">
                <a:solidFill>
                  <a:schemeClr val="tx1"/>
                </a:solidFill>
                <a:ea typeface="Helvetica World" panose="020B0600070205080204" pitchFamily="34" charset="-128"/>
                <a:cs typeface="Helvetica World" panose="020B0600070205080204" pitchFamily="34" charset="-128"/>
              </a:rPr>
              <a:t>penginputan</a:t>
            </a:r>
            <a:r>
              <a:rPr lang="en-US" sz="1500" dirty="0" smtClean="0">
                <a:solidFill>
                  <a:schemeClr val="tx1">
                    <a:lumMod val="95000"/>
                  </a:schemeClr>
                </a:solidFill>
              </a:rPr>
              <a:t> ‘Tanggal’</a:t>
            </a:r>
            <a:endParaRPr lang="en-US" sz="1500" dirty="0" smtClean="0">
              <a:solidFill>
                <a:schemeClr val="tx1">
                  <a:lumMod val="95000"/>
                </a:schemeClr>
              </a:solidFill>
            </a:endParaRPr>
          </a:p>
        </p:txBody>
      </p:sp>
      <p:sp>
        <p:nvSpPr>
          <p:cNvPr id="25" name="Content Placeholder 2"/>
          <p:cNvSpPr txBox="1">
            <a:spLocks/>
          </p:cNvSpPr>
          <p:nvPr/>
        </p:nvSpPr>
        <p:spPr>
          <a:xfrm>
            <a:off x="647634" y="4941384"/>
            <a:ext cx="2557205"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tombol untuk menuju halaman lain</a:t>
            </a:r>
            <a:endParaRPr lang="en-US" sz="1500" dirty="0" smtClean="0">
              <a:solidFill>
                <a:schemeClr val="tx1">
                  <a:lumMod val="95000"/>
                </a:schemeClr>
              </a:solidFill>
            </a:endParaRPr>
          </a:p>
        </p:txBody>
      </p:sp>
      <p:cxnSp>
        <p:nvCxnSpPr>
          <p:cNvPr id="27" name="Straight Arrow Connector 26"/>
          <p:cNvCxnSpPr/>
          <p:nvPr/>
        </p:nvCxnSpPr>
        <p:spPr>
          <a:xfrm flipV="1">
            <a:off x="2602123" y="2761216"/>
            <a:ext cx="1268541" cy="5121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2679762" y="3155129"/>
            <a:ext cx="1190902" cy="704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V="1">
            <a:off x="3036517" y="3638216"/>
            <a:ext cx="834147" cy="796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flipV="1">
            <a:off x="2896386" y="4096854"/>
            <a:ext cx="974278" cy="1052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flipV="1">
            <a:off x="7519386" y="4941384"/>
            <a:ext cx="1029810" cy="198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Content Placeholder 2"/>
          <p:cNvSpPr txBox="1">
            <a:spLocks/>
          </p:cNvSpPr>
          <p:nvPr/>
        </p:nvSpPr>
        <p:spPr>
          <a:xfrm>
            <a:off x="8744247" y="3944780"/>
            <a:ext cx="2601591" cy="613129"/>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tombol untuk mencari task yang ada di data</a:t>
            </a:r>
            <a:endParaRPr lang="en-US" sz="1500" dirty="0" smtClean="0">
              <a:solidFill>
                <a:schemeClr val="tx1">
                  <a:lumMod val="95000"/>
                </a:schemeClr>
              </a:solidFill>
            </a:endParaRPr>
          </a:p>
        </p:txBody>
      </p:sp>
      <p:cxnSp>
        <p:nvCxnSpPr>
          <p:cNvPr id="38" name="Straight Arrow Connector 37"/>
          <p:cNvCxnSpPr/>
          <p:nvPr/>
        </p:nvCxnSpPr>
        <p:spPr>
          <a:xfrm flipH="1">
            <a:off x="7519386" y="4262297"/>
            <a:ext cx="11185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Content Placeholder 2"/>
          <p:cNvSpPr txBox="1">
            <a:spLocks/>
          </p:cNvSpPr>
          <p:nvPr/>
        </p:nvSpPr>
        <p:spPr>
          <a:xfrm>
            <a:off x="647634" y="5548350"/>
            <a:ext cx="2663913" cy="7349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solidFill>
                <a:latin typeface="+mj-lt"/>
                <a:ea typeface="Helvetica World" panose="020B0600070205080204" pitchFamily="34" charset="-128"/>
                <a:cs typeface="Helvetica World" panose="020B0600070205080204" pitchFamily="34" charset="-128"/>
              </a:rPr>
              <a:t>Sebagai </a:t>
            </a:r>
            <a:r>
              <a:rPr lang="id-ID" sz="1500" dirty="0" smtClean="0">
                <a:solidFill>
                  <a:schemeClr val="tx1"/>
                </a:solidFill>
                <a:latin typeface="+mj-lt"/>
                <a:ea typeface="Helvetica World" panose="020B0600070205080204" pitchFamily="34" charset="-128"/>
                <a:cs typeface="Helvetica World" panose="020B0600070205080204" pitchFamily="34" charset="-128"/>
              </a:rPr>
              <a:t>tempat penginputan</a:t>
            </a:r>
            <a:r>
              <a:rPr lang="en-US" sz="1500" dirty="0">
                <a:solidFill>
                  <a:schemeClr val="tx1"/>
                </a:solidFill>
                <a:latin typeface="+mj-lt"/>
                <a:ea typeface="Helvetica World" panose="020B0600070205080204" pitchFamily="34" charset="-128"/>
                <a:cs typeface="Helvetica World" panose="020B0600070205080204" pitchFamily="34" charset="-128"/>
              </a:rPr>
              <a:t> </a:t>
            </a:r>
            <a:r>
              <a:rPr lang="en-US" sz="1500" dirty="0" smtClean="0">
                <a:solidFill>
                  <a:schemeClr val="tx1"/>
                </a:solidFill>
                <a:latin typeface="+mj-lt"/>
                <a:ea typeface="Helvetica World" panose="020B0600070205080204" pitchFamily="34" charset="-128"/>
                <a:cs typeface="Helvetica World" panose="020B0600070205080204" pitchFamily="34" charset="-128"/>
              </a:rPr>
              <a:t>pencarian</a:t>
            </a:r>
            <a:endParaRPr lang="en-US" sz="1500" dirty="0" smtClean="0">
              <a:solidFill>
                <a:schemeClr val="tx1"/>
              </a:solidFill>
              <a:latin typeface="+mj-lt"/>
            </a:endParaRPr>
          </a:p>
        </p:txBody>
      </p:sp>
      <p:cxnSp>
        <p:nvCxnSpPr>
          <p:cNvPr id="47" name="Straight Arrow Connector 46"/>
          <p:cNvCxnSpPr/>
          <p:nvPr/>
        </p:nvCxnSpPr>
        <p:spPr>
          <a:xfrm flipV="1">
            <a:off x="2956875" y="4501722"/>
            <a:ext cx="991428" cy="14141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435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48" y="14128"/>
            <a:ext cx="11230686" cy="1507067"/>
          </a:xfrm>
        </p:spPr>
        <p:txBody>
          <a:bodyPr/>
          <a:lstStyle/>
          <a:p>
            <a:r>
              <a:rPr lang="en-US" dirty="0" smtClean="0"/>
              <a:t>Bagian-bagian komponen Aplikasi to do list</a:t>
            </a:r>
            <a:endParaRPr lang="en-US" dirty="0"/>
          </a:p>
        </p:txBody>
      </p:sp>
      <p:sp>
        <p:nvSpPr>
          <p:cNvPr id="9" name="Content Placeholder 2"/>
          <p:cNvSpPr txBox="1">
            <a:spLocks/>
          </p:cNvSpPr>
          <p:nvPr/>
        </p:nvSpPr>
        <p:spPr>
          <a:xfrm>
            <a:off x="647636" y="1507068"/>
            <a:ext cx="2601591" cy="84551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solidFill>
              </a:rPr>
              <a:t>Sebagai bagian judul dari sebuah halaman</a:t>
            </a:r>
            <a:endParaRPr lang="en-US" sz="1500" dirty="0" smtClean="0">
              <a:solidFill>
                <a:schemeClr val="tx1">
                  <a:lumMod val="95000"/>
                </a:schemeClr>
              </a:solidFill>
            </a:endParaRPr>
          </a:p>
        </p:txBody>
      </p:sp>
      <p:pic>
        <p:nvPicPr>
          <p:cNvPr id="49" name="Picture 48"/>
          <p:cNvPicPr>
            <a:picLocks noChangeAspect="1"/>
          </p:cNvPicPr>
          <p:nvPr/>
        </p:nvPicPr>
        <p:blipFill>
          <a:blip r:embed="rId2"/>
          <a:stretch>
            <a:fillRect/>
          </a:stretch>
        </p:blipFill>
        <p:spPr>
          <a:xfrm>
            <a:off x="3380996" y="1414181"/>
            <a:ext cx="4890357" cy="3629159"/>
          </a:xfrm>
          <a:prstGeom prst="rect">
            <a:avLst/>
          </a:prstGeom>
        </p:spPr>
      </p:pic>
      <p:cxnSp>
        <p:nvCxnSpPr>
          <p:cNvPr id="51" name="Straight Arrow Connector 50"/>
          <p:cNvCxnSpPr/>
          <p:nvPr/>
        </p:nvCxnSpPr>
        <p:spPr>
          <a:xfrm>
            <a:off x="3249227" y="1800520"/>
            <a:ext cx="1831820" cy="282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Content Placeholder 2"/>
          <p:cNvSpPr txBox="1">
            <a:spLocks/>
          </p:cNvSpPr>
          <p:nvPr/>
        </p:nvSpPr>
        <p:spPr>
          <a:xfrm>
            <a:off x="647634" y="2937059"/>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pemilihan ‘Status’</a:t>
            </a:r>
            <a:endParaRPr lang="en-US" sz="1500" dirty="0" smtClean="0">
              <a:solidFill>
                <a:schemeClr val="tx1">
                  <a:lumMod val="95000"/>
                </a:schemeClr>
              </a:solidFill>
            </a:endParaRPr>
          </a:p>
        </p:txBody>
      </p:sp>
      <p:sp>
        <p:nvSpPr>
          <p:cNvPr id="57" name="Content Placeholder 2"/>
          <p:cNvSpPr txBox="1">
            <a:spLocks/>
          </p:cNvSpPr>
          <p:nvPr/>
        </p:nvSpPr>
        <p:spPr>
          <a:xfrm>
            <a:off x="647634" y="3584702"/>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pemilihan ‘Prioritas’</a:t>
            </a:r>
            <a:endParaRPr lang="en-US" sz="1500" dirty="0" smtClean="0">
              <a:solidFill>
                <a:schemeClr val="tx1">
                  <a:lumMod val="95000"/>
                </a:schemeClr>
              </a:solidFill>
            </a:endParaRPr>
          </a:p>
        </p:txBody>
      </p:sp>
      <p:sp>
        <p:nvSpPr>
          <p:cNvPr id="58" name="Content Placeholder 2"/>
          <p:cNvSpPr txBox="1">
            <a:spLocks/>
          </p:cNvSpPr>
          <p:nvPr/>
        </p:nvSpPr>
        <p:spPr>
          <a:xfrm>
            <a:off x="647634" y="4195158"/>
            <a:ext cx="2601591"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tempat </a:t>
            </a:r>
            <a:r>
              <a:rPr lang="id-ID" sz="1500" dirty="0">
                <a:solidFill>
                  <a:schemeClr val="tx1"/>
                </a:solidFill>
                <a:ea typeface="Helvetica World" panose="020B0600070205080204" pitchFamily="34" charset="-128"/>
                <a:cs typeface="Helvetica World" panose="020B0600070205080204" pitchFamily="34" charset="-128"/>
              </a:rPr>
              <a:t>penginputan</a:t>
            </a:r>
            <a:r>
              <a:rPr lang="en-US" sz="1500" dirty="0" smtClean="0">
                <a:solidFill>
                  <a:schemeClr val="tx1">
                    <a:lumMod val="95000"/>
                  </a:schemeClr>
                </a:solidFill>
              </a:rPr>
              <a:t> ‘Tanggal’</a:t>
            </a:r>
            <a:endParaRPr lang="en-US" sz="1500" dirty="0" smtClean="0">
              <a:solidFill>
                <a:schemeClr val="tx1">
                  <a:lumMod val="95000"/>
                </a:schemeClr>
              </a:solidFill>
            </a:endParaRPr>
          </a:p>
        </p:txBody>
      </p:sp>
      <p:sp>
        <p:nvSpPr>
          <p:cNvPr id="59" name="Content Placeholder 2"/>
          <p:cNvSpPr txBox="1">
            <a:spLocks/>
          </p:cNvSpPr>
          <p:nvPr/>
        </p:nvSpPr>
        <p:spPr>
          <a:xfrm>
            <a:off x="647634" y="4941384"/>
            <a:ext cx="2557205" cy="6131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lumMod val="95000"/>
                  </a:schemeClr>
                </a:solidFill>
              </a:rPr>
              <a:t>Sebagai tombol untuk menuju halaman utama</a:t>
            </a:r>
            <a:endParaRPr lang="en-US" sz="1500" dirty="0" smtClean="0">
              <a:solidFill>
                <a:schemeClr val="tx1">
                  <a:lumMod val="95000"/>
                </a:schemeClr>
              </a:solidFill>
            </a:endParaRPr>
          </a:p>
        </p:txBody>
      </p:sp>
      <p:sp>
        <p:nvSpPr>
          <p:cNvPr id="60" name="Content Placeholder 2"/>
          <p:cNvSpPr txBox="1">
            <a:spLocks/>
          </p:cNvSpPr>
          <p:nvPr/>
        </p:nvSpPr>
        <p:spPr>
          <a:xfrm>
            <a:off x="647634" y="2208269"/>
            <a:ext cx="2770623" cy="7349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1500" dirty="0" smtClean="0">
                <a:solidFill>
                  <a:schemeClr val="tx1"/>
                </a:solidFill>
                <a:latin typeface="+mj-lt"/>
                <a:ea typeface="Helvetica World" panose="020B0600070205080204" pitchFamily="34" charset="-128"/>
                <a:cs typeface="Helvetica World" panose="020B0600070205080204" pitchFamily="34" charset="-128"/>
              </a:rPr>
              <a:t>Sebagai </a:t>
            </a:r>
            <a:r>
              <a:rPr lang="id-ID" sz="1500" dirty="0" smtClean="0">
                <a:solidFill>
                  <a:schemeClr val="tx1"/>
                </a:solidFill>
                <a:latin typeface="+mj-lt"/>
                <a:ea typeface="Helvetica World" panose="020B0600070205080204" pitchFamily="34" charset="-128"/>
                <a:cs typeface="Helvetica World" panose="020B0600070205080204" pitchFamily="34" charset="-128"/>
              </a:rPr>
              <a:t>tempat penginputan</a:t>
            </a:r>
            <a:r>
              <a:rPr lang="en-US" sz="1500" dirty="0">
                <a:solidFill>
                  <a:schemeClr val="tx1"/>
                </a:solidFill>
                <a:latin typeface="+mj-lt"/>
                <a:ea typeface="Helvetica World" panose="020B0600070205080204" pitchFamily="34" charset="-128"/>
                <a:cs typeface="Helvetica World" panose="020B0600070205080204" pitchFamily="34" charset="-128"/>
              </a:rPr>
              <a:t> </a:t>
            </a:r>
            <a:r>
              <a:rPr lang="en-US" sz="1500" dirty="0" smtClean="0">
                <a:solidFill>
                  <a:schemeClr val="tx1"/>
                </a:solidFill>
                <a:latin typeface="+mj-lt"/>
                <a:ea typeface="Helvetica World" panose="020B0600070205080204" pitchFamily="34" charset="-128"/>
                <a:cs typeface="Helvetica World" panose="020B0600070205080204" pitchFamily="34" charset="-128"/>
              </a:rPr>
              <a:t>‘Task Name’</a:t>
            </a:r>
            <a:endParaRPr lang="en-US" sz="1500" dirty="0" smtClean="0">
              <a:solidFill>
                <a:schemeClr val="tx1"/>
              </a:solidFill>
              <a:latin typeface="+mj-lt"/>
            </a:endParaRPr>
          </a:p>
        </p:txBody>
      </p:sp>
      <p:cxnSp>
        <p:nvCxnSpPr>
          <p:cNvPr id="62" name="Straight Arrow Connector 61"/>
          <p:cNvCxnSpPr/>
          <p:nvPr/>
        </p:nvCxnSpPr>
        <p:spPr>
          <a:xfrm flipV="1">
            <a:off x="3249225" y="2516957"/>
            <a:ext cx="304680" cy="6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flipV="1">
            <a:off x="2573518" y="3016577"/>
            <a:ext cx="1018094" cy="30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V="1">
            <a:off x="2752627" y="3584702"/>
            <a:ext cx="801278" cy="365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3007151" y="4279769"/>
            <a:ext cx="546754" cy="4147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2922309" y="4808287"/>
            <a:ext cx="631596" cy="4612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43668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36" y="0"/>
            <a:ext cx="11230686" cy="1507067"/>
          </a:xfrm>
        </p:spPr>
        <p:txBody>
          <a:bodyPr/>
          <a:lstStyle/>
          <a:p>
            <a:r>
              <a:rPr lang="en-US" dirty="0" smtClean="0"/>
              <a:t>Kesimpulan</a:t>
            </a:r>
            <a:endParaRPr lang="en-US" dirty="0"/>
          </a:p>
        </p:txBody>
      </p:sp>
      <p:sp>
        <p:nvSpPr>
          <p:cNvPr id="5" name="Content Placeholder 2"/>
          <p:cNvSpPr>
            <a:spLocks noGrp="1"/>
          </p:cNvSpPr>
          <p:nvPr>
            <p:ph idx="1"/>
          </p:nvPr>
        </p:nvSpPr>
        <p:spPr>
          <a:xfrm>
            <a:off x="647636" y="1507067"/>
            <a:ext cx="11230686" cy="3615267"/>
          </a:xfrm>
        </p:spPr>
        <p:txBody>
          <a:bodyPr/>
          <a:lstStyle/>
          <a:p>
            <a:r>
              <a:rPr lang="en-US" dirty="0" err="1" smtClean="0">
                <a:solidFill>
                  <a:schemeClr val="tx1"/>
                </a:solidFill>
              </a:rPr>
              <a:t>Kesimpulannya</a:t>
            </a:r>
            <a:r>
              <a:rPr lang="en-US" dirty="0">
                <a:solidFill>
                  <a:schemeClr val="tx1"/>
                </a:solidFill>
              </a:rPr>
              <a:t>, to-do list adalah alat yang berguna untuk membantu kita mengorganisir tugas dan kegiatan yang perlu dilakukan. Dengan membuat daftar tugas, kita bisa lebih terstruktur, fokus, dan menghindari lupa atau menunda pekerjaan. To-do list memudahkan kita untuk mengatur prioritas dan meningkatkan produktivitas</a:t>
            </a:r>
            <a:endParaRPr lang="en-US" dirty="0" smtClean="0">
              <a:solidFill>
                <a:schemeClr val="tx1"/>
              </a:solidFill>
            </a:endParaRPr>
          </a:p>
        </p:txBody>
      </p:sp>
    </p:spTree>
    <p:extLst>
      <p:ext uri="{BB962C8B-B14F-4D97-AF65-F5344CB8AC3E}">
        <p14:creationId xmlns:p14="http://schemas.microsoft.com/office/powerpoint/2010/main" val="2665307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32</TotalTime>
  <Words>232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Helvetica World</vt:lpstr>
      <vt:lpstr>Arial</vt:lpstr>
      <vt:lpstr>Century Gothic</vt:lpstr>
      <vt:lpstr>Wingdings 3</vt:lpstr>
      <vt:lpstr>Slice</vt:lpstr>
      <vt:lpstr>To Do List</vt:lpstr>
      <vt:lpstr>Pengertian Dan Tujuan Aplikasi to do list</vt:lpstr>
      <vt:lpstr>Bagian-bagian komponen Aplikasi to do list</vt:lpstr>
      <vt:lpstr>Bagian-bagian komponen Aplikasi to do list</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dc:title>
  <dc:creator>Admin</dc:creator>
  <cp:lastModifiedBy>Admin</cp:lastModifiedBy>
  <cp:revision>4</cp:revision>
  <dcterms:created xsi:type="dcterms:W3CDTF">2025-02-17T02:42:14Z</dcterms:created>
  <dcterms:modified xsi:type="dcterms:W3CDTF">2025-02-17T03:14:17Z</dcterms:modified>
</cp:coreProperties>
</file>