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367BC-C0F4-C258-FAC6-CBC6A9FD5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2E499B-3F65-129E-52BC-458BCCB3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52D4-7BFE-4C01-21A2-1728E45D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BF4CC-4022-3E3F-7870-77EFA77A5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3854B-8E68-532D-8A05-ECF9799C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0293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34A20-D18A-B9B4-89C8-63B6C955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212EE1-ECB7-DB72-DECF-368EB2D5C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1781F-1EBC-8429-95D3-0B72391F8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2DC0-DA20-C3FF-C582-83D48DD8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F44B-1690-D0E4-17AB-784A5ABF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0544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64ED3-A335-A56D-9D75-70DAC547C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160F-F33A-F8F7-16E6-E015409AE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0DDE0-11CF-22A0-DB08-80192640F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DAFD-EDE8-1068-D07A-E1E484753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912DC-5DB1-F67C-E40B-B6C113DDF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321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B0908-849A-4C1C-58C2-4C32F3DB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0CD75-7168-32A3-0A82-F4CA4DFA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8496-8A26-FCF2-971B-ABA0D908F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226E8-1D84-9B25-7CAB-78289AEA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BB919-A24D-85FE-BD41-232CFFEC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48566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50CDE-FEF4-9AF5-142A-179D9BDA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237718-DF08-C4D0-4EFB-F28C0754D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8F684-2358-D827-1EB5-2A9E501FD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CFA53-32DA-EF9A-641B-16D8B378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2DA0-6231-FC66-6EBE-1967A2EC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8923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4D446-BD1B-8EB4-4524-92466E731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6CCD3-33F4-194C-DDC0-04BF096550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1D56B-FB8E-773C-7F12-3619866C6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CF318-67F9-57BB-F687-F2A210959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ACC8A-9810-6D64-5D92-12D7BAC0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9AD17E-962A-484D-D143-58C5E410B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145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DFC5-ED42-3060-DCC7-DD5B8BA9B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8D951-0961-9B16-7C56-BAD036550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57BF0-8F9E-903D-6731-8573FC908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5A36F-7F4A-BFE7-4525-5AB9B8A507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E9A6ED-65EA-C1AF-0C4C-9408ED6EF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61C4C4-6B3D-507F-0D5C-EAAD95CF5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15C50-9B9A-D2AC-92B6-3582338B1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F61404-52EB-A013-DB72-2BD0DBD2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577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7C2CF-89F8-0466-2764-2FB8BC1F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715BB-60E6-26DE-CA49-D4513ADE8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2689E-9F62-BB61-9A5D-CE341F8F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790B8-06AD-B901-F01F-2DF34903F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405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E16BEC-DD35-D784-A43F-0BB97CB0F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C1AEB-DA34-320E-C193-B0585F10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710E7-CF87-2526-4A71-7D1AD9AF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041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63AD-9E70-634F-7315-F6280A7C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592CF-643A-BB78-4ECA-6A3A44B63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45F49-2D1D-2F2D-5D1C-27C43713C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57EB9-B0FE-238B-7587-283F545D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F36F2D-57F2-3B88-A813-4658003A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D904D-8A23-B1C1-594F-31740B79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42735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6E321-2EB4-82C0-5C44-2F691D3AA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F58B5-41B3-7764-2112-DE5B65A5E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A70696-257C-237A-8EE5-0C4DA5B3F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19ABE-CCDF-E887-217B-E17EA9FC4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6E69E-9906-71A6-B489-5EEEC00C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05A5C-A112-9226-9BD8-0C6F0458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774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F9947-902F-072D-77B4-6F973819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6F033-1CAF-AEB6-2BBF-18319B64F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E4BD3-D611-2D02-A49D-C40DB2DE2B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73215-BDA2-4318-836D-C031FB59F1F9}" type="datetimeFigureOut">
              <a:rPr lang="LID4096" smtClean="0"/>
              <a:t>03/14/2025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7B585-3572-4F9D-8999-1B3E0D1014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44E36-E3C1-B432-9610-CDBAC573A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E7BFB7-2A0A-4E53-9B8F-9BC1415552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122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map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.dev/packages/google_maps_flut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pub.dev/packages/flutter_polyline_poin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E830C-7F1F-B279-BCF3-F00E05F23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Google Maps API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FFC6E1-837A-9EC4-AE9B-5A4212CA9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Presented by: Kelvin Gonzalez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9390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2946-55C0-881D-68C9-18438991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Menu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DBD75-6F45-759F-63FD-FF4246FBB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Maps API Setup</a:t>
            </a:r>
          </a:p>
          <a:p>
            <a:r>
              <a:rPr lang="en-US" dirty="0"/>
              <a:t>Displaying a Google Map</a:t>
            </a:r>
          </a:p>
          <a:p>
            <a:r>
              <a:rPr lang="en-US" dirty="0"/>
              <a:t>Adding Markers to your Map</a:t>
            </a:r>
          </a:p>
          <a:p>
            <a:r>
              <a:rPr lang="en-US" dirty="0"/>
              <a:t>Converting Addresses to Coordinates</a:t>
            </a:r>
          </a:p>
          <a:p>
            <a:r>
              <a:rPr lang="en-US" dirty="0"/>
              <a:t>Places Nearby Search</a:t>
            </a:r>
          </a:p>
          <a:p>
            <a:r>
              <a:rPr lang="en-US" dirty="0"/>
              <a:t>Directions and Polylines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4316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40D25-2AC6-6865-0282-B16651C2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Maps API Setup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CDA81-27DF-BFC1-80F3-CB18E7888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>
                <a:hlinkClick r:id="rId2"/>
              </a:rPr>
              <a:t>https://developers.google.com/maps</a:t>
            </a:r>
            <a:endParaRPr lang="en-US" dirty="0"/>
          </a:p>
          <a:p>
            <a:pPr lvl="1"/>
            <a:r>
              <a:rPr lang="en-US" dirty="0"/>
              <a:t>Click “Get Started”</a:t>
            </a:r>
          </a:p>
          <a:p>
            <a:pPr lvl="1"/>
            <a:r>
              <a:rPr lang="en-US" dirty="0"/>
              <a:t>Setup Billing Account</a:t>
            </a:r>
          </a:p>
          <a:p>
            <a:pPr lvl="2"/>
            <a:r>
              <a:rPr lang="en-US" dirty="0"/>
              <a:t>You will start on the Free Tier which provides $300 free credit or 90 days access</a:t>
            </a:r>
          </a:p>
          <a:p>
            <a:pPr lvl="2"/>
            <a:r>
              <a:rPr lang="en-US" dirty="0"/>
              <a:t>Once Free Tier is over, you must activate billing which will provide $200 monthly free credit, but will be charged if you go over the limit</a:t>
            </a:r>
          </a:p>
          <a:p>
            <a:pPr lvl="1"/>
            <a:r>
              <a:rPr lang="en-US" dirty="0"/>
              <a:t>Obtain and save API Key</a:t>
            </a:r>
          </a:p>
          <a:p>
            <a:r>
              <a:rPr lang="en-US" dirty="0"/>
              <a:t>Access “APIs &amp; Services”</a:t>
            </a:r>
          </a:p>
          <a:p>
            <a:pPr lvl="1"/>
            <a:r>
              <a:rPr lang="en-US" dirty="0"/>
              <a:t>Enable desired APIs</a:t>
            </a:r>
          </a:p>
          <a:p>
            <a:pPr lvl="2"/>
            <a:r>
              <a:rPr lang="en-US" dirty="0"/>
              <a:t>For this demo we will be using “Maps JavaScript API”, “Geocoding API”, “Places API (New)”, and “Directions API”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39980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BAF6-6D52-171D-C886-8B149F256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a Google Map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1B7AC-8102-6FDF-7F1B-45502D6C6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“</a:t>
            </a:r>
            <a:r>
              <a:rPr lang="en-US" dirty="0" err="1"/>
              <a:t>google_maps_flutter</a:t>
            </a:r>
            <a:r>
              <a:rPr lang="en-US" dirty="0"/>
              <a:t>” package</a:t>
            </a:r>
          </a:p>
          <a:p>
            <a:pPr lvl="1"/>
            <a:r>
              <a:rPr lang="en-US" dirty="0">
                <a:hlinkClick r:id="rId2"/>
              </a:rPr>
              <a:t>https://pub.dev/packages/google_maps_flutter</a:t>
            </a:r>
            <a:endParaRPr lang="en-US" dirty="0"/>
          </a:p>
          <a:p>
            <a:pPr lvl="1"/>
            <a:r>
              <a:rPr lang="en-US" dirty="0"/>
              <a:t>Follow platform specific instructions</a:t>
            </a:r>
          </a:p>
          <a:p>
            <a:r>
              <a:rPr lang="en-US" dirty="0"/>
              <a:t>Add “</a:t>
            </a:r>
            <a:r>
              <a:rPr lang="en-US" dirty="0" err="1"/>
              <a:t>GoogleMap</a:t>
            </a:r>
            <a:r>
              <a:rPr lang="en-US" dirty="0"/>
              <a:t>” widget to your Flutter app</a:t>
            </a:r>
          </a:p>
          <a:p>
            <a:pPr lvl="1"/>
            <a:r>
              <a:rPr lang="en-US" dirty="0"/>
              <a:t>Must specify initial camera position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5F29A1-4300-98CC-593B-26B93F43C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1501" y="4317036"/>
            <a:ext cx="4877481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49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EBC1-95FB-2148-DD3C-F4A38323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Markers to your Map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6080-D358-9949-331B-B6FFF850F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 widget has “markers” field</a:t>
            </a:r>
          </a:p>
          <a:p>
            <a:pPr lvl="1"/>
            <a:r>
              <a:rPr lang="en-US" dirty="0"/>
              <a:t>Set of Marker</a:t>
            </a:r>
          </a:p>
          <a:p>
            <a:r>
              <a:rPr lang="en-US" dirty="0"/>
              <a:t>Markers require a </a:t>
            </a:r>
            <a:r>
              <a:rPr lang="en-US" dirty="0" err="1"/>
              <a:t>MarkerId</a:t>
            </a:r>
            <a:endParaRPr lang="en-US" dirty="0"/>
          </a:p>
          <a:p>
            <a:r>
              <a:rPr lang="en-US" dirty="0"/>
              <a:t>Specify coordinates via Marker’s position field</a:t>
            </a:r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28E749-6744-9E0E-00E8-C8A992441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178" y="3934379"/>
            <a:ext cx="6175115" cy="2242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37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0F77E-00CB-59A8-BFD0-7721CC578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Addresses to Coordinates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D5A66-688D-00A8-2EAA-69AE05D5B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Geocoding API provides functionality to map a real address to coordinates on the world map</a:t>
            </a:r>
          </a:p>
          <a:p>
            <a:r>
              <a:rPr lang="en-US" dirty="0"/>
              <a:t>There are many Flutter packages available to make calls to Geocoding API, though it’s better to make direct HTTP requests</a:t>
            </a:r>
          </a:p>
          <a:p>
            <a:r>
              <a:rPr lang="en-US" dirty="0"/>
              <a:t>Geocoding API requires the address and Google API key as input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E7079-CC5D-BACA-24AF-2BC2BFA10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396" y="4808071"/>
            <a:ext cx="6916115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C3DA7-C1F5-EE2B-6CD8-D835BC9F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Places Nearby Search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BF712-6445-0267-7E2E-CCA1A3731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Places API provides functionality to locate various other places within a specified radius from the specified world coordinates of a specified type</a:t>
            </a:r>
          </a:p>
          <a:p>
            <a:pPr lvl="1"/>
            <a:r>
              <a:rPr lang="en-US" dirty="0"/>
              <a:t>Ex: Find all grocery stores 1 km away from UPRM’s location</a:t>
            </a:r>
          </a:p>
          <a:p>
            <a:r>
              <a:rPr lang="en-US" dirty="0"/>
              <a:t>This function requires location, radius, places type list, and API key as input and returns a list of places as output</a:t>
            </a:r>
          </a:p>
          <a:p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5C0CF4-A7D8-E479-F1C2-736419BD1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599" y="4872907"/>
            <a:ext cx="7554379" cy="6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24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3CF1-A424-E7FB-CED6-FF3D4EB37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and Polylines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334B-8A78-EA77-B220-9F5D6AD9D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Directions API will provide the entire list of actions required to go from Point A to Point B</a:t>
            </a:r>
          </a:p>
          <a:p>
            <a:pPr lvl="1"/>
            <a:r>
              <a:rPr lang="en-US" dirty="0"/>
              <a:t>Ex: Turn left in 500m, go straight for 1 km, etc.</a:t>
            </a:r>
          </a:p>
          <a:p>
            <a:pPr lvl="1"/>
            <a:r>
              <a:rPr lang="en-US" dirty="0"/>
              <a:t>It also provides other useful data such as total distance and total time elapsed</a:t>
            </a:r>
          </a:p>
          <a:p>
            <a:r>
              <a:rPr lang="en-US" dirty="0"/>
              <a:t>Package “</a:t>
            </a:r>
            <a:r>
              <a:rPr lang="en-US" dirty="0" err="1"/>
              <a:t>flutter_polyline_points</a:t>
            </a:r>
            <a:r>
              <a:rPr lang="en-US" dirty="0"/>
              <a:t>” provides resources to convert API request result into formatted Polyline data</a:t>
            </a:r>
          </a:p>
          <a:p>
            <a:pPr lvl="1"/>
            <a:r>
              <a:rPr lang="en-US" dirty="0">
                <a:hlinkClick r:id="rId2"/>
              </a:rPr>
              <a:t>https://pub.dev/packages/flutter_polyline_points</a:t>
            </a:r>
            <a:endParaRPr lang="en-US" dirty="0"/>
          </a:p>
          <a:p>
            <a:pPr lvl="1"/>
            <a:r>
              <a:rPr lang="en-US" dirty="0"/>
              <a:t>Directions are converted into a list of coordinates</a:t>
            </a:r>
          </a:p>
          <a:p>
            <a:r>
              <a:rPr lang="en-US" dirty="0"/>
              <a:t>Directions API takes as input the origin location, destination location, travel mode, and API key</a:t>
            </a:r>
          </a:p>
          <a:p>
            <a:r>
              <a:rPr lang="en-US" dirty="0"/>
              <a:t>The packages “</a:t>
            </a:r>
            <a:r>
              <a:rPr lang="en-US" dirty="0" err="1"/>
              <a:t>google_maps_flutter</a:t>
            </a:r>
            <a:r>
              <a:rPr lang="en-US" dirty="0"/>
              <a:t>” and “</a:t>
            </a:r>
            <a:r>
              <a:rPr lang="en-US" dirty="0" err="1"/>
              <a:t>flutter_polyline_points</a:t>
            </a:r>
            <a:r>
              <a:rPr lang="en-US" dirty="0"/>
              <a:t>” are not compatible by default, so conversion logic must be written</a:t>
            </a:r>
          </a:p>
          <a:p>
            <a:r>
              <a:rPr lang="en-US" dirty="0"/>
              <a:t>Add Polyline to Google Map to display on screen</a:t>
            </a:r>
          </a:p>
        </p:txBody>
      </p:sp>
    </p:spTree>
    <p:extLst>
      <p:ext uri="{BB962C8B-B14F-4D97-AF65-F5344CB8AC3E}">
        <p14:creationId xmlns:p14="http://schemas.microsoft.com/office/powerpoint/2010/main" val="2473429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87A4-873E-7927-D693-2762ECA68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Directions and Polylines (Implementation)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3CEA64-BBA2-0DA7-02A2-FCFFD9324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525" y="1713177"/>
            <a:ext cx="6846950" cy="34316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C6CF96-98FA-C7C8-0B31-1ED272B7C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7707" y="5404267"/>
            <a:ext cx="509658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31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476</Words>
  <Application>Microsoft Office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Google Maps API</vt:lpstr>
      <vt:lpstr>Lecture Menu</vt:lpstr>
      <vt:lpstr>Google Maps API Setup</vt:lpstr>
      <vt:lpstr>Displaying a Google Map</vt:lpstr>
      <vt:lpstr>Adding Markers to your Map</vt:lpstr>
      <vt:lpstr>Converting Addresses to Coordinates</vt:lpstr>
      <vt:lpstr>Places Nearby Search</vt:lpstr>
      <vt:lpstr>Directions and Polylines</vt:lpstr>
      <vt:lpstr>Directions and Polylines (Implementation)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K. G. Glez</dc:creator>
  <cp:lastModifiedBy>K. G. Glez</cp:lastModifiedBy>
  <cp:revision>5</cp:revision>
  <dcterms:created xsi:type="dcterms:W3CDTF">2025-03-14T14:28:54Z</dcterms:created>
  <dcterms:modified xsi:type="dcterms:W3CDTF">2025-03-14T16:53:17Z</dcterms:modified>
</cp:coreProperties>
</file>