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 id="264" r:id="rId10"/>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1" d="100"/>
          <a:sy n="81" d="100"/>
        </p:scale>
        <p:origin x="725"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38796-1129-A7ED-EB8D-DD83911828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C963B803-20B3-3F6A-E86A-45F059D98A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18809A71-9616-B001-0A7D-6EAC80195DF4}"/>
              </a:ext>
            </a:extLst>
          </p:cNvPr>
          <p:cNvSpPr>
            <a:spLocks noGrp="1"/>
          </p:cNvSpPr>
          <p:nvPr>
            <p:ph type="dt" sz="half" idx="10"/>
          </p:nvPr>
        </p:nvSpPr>
        <p:spPr/>
        <p:txBody>
          <a:bodyPr/>
          <a:lstStyle/>
          <a:p>
            <a:fld id="{9800FBB7-3CF9-453F-B261-52876B88B489}" type="datetimeFigureOut">
              <a:rPr lang="LID4096" smtClean="0"/>
              <a:t>03/07/2025</a:t>
            </a:fld>
            <a:endParaRPr lang="LID4096"/>
          </a:p>
        </p:txBody>
      </p:sp>
      <p:sp>
        <p:nvSpPr>
          <p:cNvPr id="5" name="Footer Placeholder 4">
            <a:extLst>
              <a:ext uri="{FF2B5EF4-FFF2-40B4-BE49-F238E27FC236}">
                <a16:creationId xmlns:a16="http://schemas.microsoft.com/office/drawing/2014/main" id="{C63F9BD7-5957-7F00-752D-94721EF17FAE}"/>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CAA0D8D2-4091-D4B8-F201-B35E07522CC3}"/>
              </a:ext>
            </a:extLst>
          </p:cNvPr>
          <p:cNvSpPr>
            <a:spLocks noGrp="1"/>
          </p:cNvSpPr>
          <p:nvPr>
            <p:ph type="sldNum" sz="quarter" idx="12"/>
          </p:nvPr>
        </p:nvSpPr>
        <p:spPr/>
        <p:txBody>
          <a:bodyPr/>
          <a:lstStyle/>
          <a:p>
            <a:fld id="{120EE899-AE25-4F10-8524-38C3FF7ADEB1}" type="slidenum">
              <a:rPr lang="LID4096" smtClean="0"/>
              <a:t>‹#›</a:t>
            </a:fld>
            <a:endParaRPr lang="LID4096"/>
          </a:p>
        </p:txBody>
      </p:sp>
    </p:spTree>
    <p:extLst>
      <p:ext uri="{BB962C8B-B14F-4D97-AF65-F5344CB8AC3E}">
        <p14:creationId xmlns:p14="http://schemas.microsoft.com/office/powerpoint/2010/main" val="2199328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563C4-B9E7-54AA-5E92-B1CED44969C3}"/>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0C65AC83-A7F9-04AD-B099-2D7F0B429C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B4C59F44-8BB4-87A5-5E41-FC76E1EC03EC}"/>
              </a:ext>
            </a:extLst>
          </p:cNvPr>
          <p:cNvSpPr>
            <a:spLocks noGrp="1"/>
          </p:cNvSpPr>
          <p:nvPr>
            <p:ph type="dt" sz="half" idx="10"/>
          </p:nvPr>
        </p:nvSpPr>
        <p:spPr/>
        <p:txBody>
          <a:bodyPr/>
          <a:lstStyle/>
          <a:p>
            <a:fld id="{9800FBB7-3CF9-453F-B261-52876B88B489}" type="datetimeFigureOut">
              <a:rPr lang="LID4096" smtClean="0"/>
              <a:t>03/07/2025</a:t>
            </a:fld>
            <a:endParaRPr lang="LID4096"/>
          </a:p>
        </p:txBody>
      </p:sp>
      <p:sp>
        <p:nvSpPr>
          <p:cNvPr id="5" name="Footer Placeholder 4">
            <a:extLst>
              <a:ext uri="{FF2B5EF4-FFF2-40B4-BE49-F238E27FC236}">
                <a16:creationId xmlns:a16="http://schemas.microsoft.com/office/drawing/2014/main" id="{4A517A50-B1D1-90C2-F463-3224729179DF}"/>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9E6C73E6-1FF2-4B76-1266-5CD5889D7F3E}"/>
              </a:ext>
            </a:extLst>
          </p:cNvPr>
          <p:cNvSpPr>
            <a:spLocks noGrp="1"/>
          </p:cNvSpPr>
          <p:nvPr>
            <p:ph type="sldNum" sz="quarter" idx="12"/>
          </p:nvPr>
        </p:nvSpPr>
        <p:spPr/>
        <p:txBody>
          <a:bodyPr/>
          <a:lstStyle/>
          <a:p>
            <a:fld id="{120EE899-AE25-4F10-8524-38C3FF7ADEB1}" type="slidenum">
              <a:rPr lang="LID4096" smtClean="0"/>
              <a:t>‹#›</a:t>
            </a:fld>
            <a:endParaRPr lang="LID4096"/>
          </a:p>
        </p:txBody>
      </p:sp>
    </p:spTree>
    <p:extLst>
      <p:ext uri="{BB962C8B-B14F-4D97-AF65-F5344CB8AC3E}">
        <p14:creationId xmlns:p14="http://schemas.microsoft.com/office/powerpoint/2010/main" val="552805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878A46-DE51-CBAD-033F-CA4B5F89E9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55A012EE-A6D1-8618-4772-3F7D07FB09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97A26328-6903-C48F-A5F7-B4B95193C1DA}"/>
              </a:ext>
            </a:extLst>
          </p:cNvPr>
          <p:cNvSpPr>
            <a:spLocks noGrp="1"/>
          </p:cNvSpPr>
          <p:nvPr>
            <p:ph type="dt" sz="half" idx="10"/>
          </p:nvPr>
        </p:nvSpPr>
        <p:spPr/>
        <p:txBody>
          <a:bodyPr/>
          <a:lstStyle/>
          <a:p>
            <a:fld id="{9800FBB7-3CF9-453F-B261-52876B88B489}" type="datetimeFigureOut">
              <a:rPr lang="LID4096" smtClean="0"/>
              <a:t>03/07/2025</a:t>
            </a:fld>
            <a:endParaRPr lang="LID4096"/>
          </a:p>
        </p:txBody>
      </p:sp>
      <p:sp>
        <p:nvSpPr>
          <p:cNvPr id="5" name="Footer Placeholder 4">
            <a:extLst>
              <a:ext uri="{FF2B5EF4-FFF2-40B4-BE49-F238E27FC236}">
                <a16:creationId xmlns:a16="http://schemas.microsoft.com/office/drawing/2014/main" id="{BCB0BC5D-2541-9F5D-943A-DE50394CEA1D}"/>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A9D78082-F786-DF8F-B258-8948B0B29F7A}"/>
              </a:ext>
            </a:extLst>
          </p:cNvPr>
          <p:cNvSpPr>
            <a:spLocks noGrp="1"/>
          </p:cNvSpPr>
          <p:nvPr>
            <p:ph type="sldNum" sz="quarter" idx="12"/>
          </p:nvPr>
        </p:nvSpPr>
        <p:spPr/>
        <p:txBody>
          <a:bodyPr/>
          <a:lstStyle/>
          <a:p>
            <a:fld id="{120EE899-AE25-4F10-8524-38C3FF7ADEB1}" type="slidenum">
              <a:rPr lang="LID4096" smtClean="0"/>
              <a:t>‹#›</a:t>
            </a:fld>
            <a:endParaRPr lang="LID4096"/>
          </a:p>
        </p:txBody>
      </p:sp>
    </p:spTree>
    <p:extLst>
      <p:ext uri="{BB962C8B-B14F-4D97-AF65-F5344CB8AC3E}">
        <p14:creationId xmlns:p14="http://schemas.microsoft.com/office/powerpoint/2010/main" val="429583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6F3DE-0A62-57D3-4733-F821005C5B3D}"/>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845E9AA4-CE87-7381-6A05-18296566FC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1259A2A6-2026-2C83-2249-F8D9A85DE94D}"/>
              </a:ext>
            </a:extLst>
          </p:cNvPr>
          <p:cNvSpPr>
            <a:spLocks noGrp="1"/>
          </p:cNvSpPr>
          <p:nvPr>
            <p:ph type="dt" sz="half" idx="10"/>
          </p:nvPr>
        </p:nvSpPr>
        <p:spPr/>
        <p:txBody>
          <a:bodyPr/>
          <a:lstStyle/>
          <a:p>
            <a:fld id="{9800FBB7-3CF9-453F-B261-52876B88B489}" type="datetimeFigureOut">
              <a:rPr lang="LID4096" smtClean="0"/>
              <a:t>03/07/2025</a:t>
            </a:fld>
            <a:endParaRPr lang="LID4096"/>
          </a:p>
        </p:txBody>
      </p:sp>
      <p:sp>
        <p:nvSpPr>
          <p:cNvPr id="5" name="Footer Placeholder 4">
            <a:extLst>
              <a:ext uri="{FF2B5EF4-FFF2-40B4-BE49-F238E27FC236}">
                <a16:creationId xmlns:a16="http://schemas.microsoft.com/office/drawing/2014/main" id="{93F45F45-92D7-9A5F-A1A6-CCFE108E73CE}"/>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9D79A7A8-6BBD-FF3E-D342-375E39B36DBD}"/>
              </a:ext>
            </a:extLst>
          </p:cNvPr>
          <p:cNvSpPr>
            <a:spLocks noGrp="1"/>
          </p:cNvSpPr>
          <p:nvPr>
            <p:ph type="sldNum" sz="quarter" idx="12"/>
          </p:nvPr>
        </p:nvSpPr>
        <p:spPr/>
        <p:txBody>
          <a:bodyPr/>
          <a:lstStyle/>
          <a:p>
            <a:fld id="{120EE899-AE25-4F10-8524-38C3FF7ADEB1}" type="slidenum">
              <a:rPr lang="LID4096" smtClean="0"/>
              <a:t>‹#›</a:t>
            </a:fld>
            <a:endParaRPr lang="LID4096"/>
          </a:p>
        </p:txBody>
      </p:sp>
    </p:spTree>
    <p:extLst>
      <p:ext uri="{BB962C8B-B14F-4D97-AF65-F5344CB8AC3E}">
        <p14:creationId xmlns:p14="http://schemas.microsoft.com/office/powerpoint/2010/main" val="132865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CCE5C-0970-E11C-F30A-03D9C7A93A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36824B6C-47F2-0EB6-147D-2793C6FD36D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E23CD5-819B-0441-C21E-D1F5A1C7EF4B}"/>
              </a:ext>
            </a:extLst>
          </p:cNvPr>
          <p:cNvSpPr>
            <a:spLocks noGrp="1"/>
          </p:cNvSpPr>
          <p:nvPr>
            <p:ph type="dt" sz="half" idx="10"/>
          </p:nvPr>
        </p:nvSpPr>
        <p:spPr/>
        <p:txBody>
          <a:bodyPr/>
          <a:lstStyle/>
          <a:p>
            <a:fld id="{9800FBB7-3CF9-453F-B261-52876B88B489}" type="datetimeFigureOut">
              <a:rPr lang="LID4096" smtClean="0"/>
              <a:t>03/07/2025</a:t>
            </a:fld>
            <a:endParaRPr lang="LID4096"/>
          </a:p>
        </p:txBody>
      </p:sp>
      <p:sp>
        <p:nvSpPr>
          <p:cNvPr id="5" name="Footer Placeholder 4">
            <a:extLst>
              <a:ext uri="{FF2B5EF4-FFF2-40B4-BE49-F238E27FC236}">
                <a16:creationId xmlns:a16="http://schemas.microsoft.com/office/drawing/2014/main" id="{849218DF-3FE3-2C40-CFCA-E3AF865D583F}"/>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EB5EB7B9-18A1-BC1D-1D57-C907FECEAD09}"/>
              </a:ext>
            </a:extLst>
          </p:cNvPr>
          <p:cNvSpPr>
            <a:spLocks noGrp="1"/>
          </p:cNvSpPr>
          <p:nvPr>
            <p:ph type="sldNum" sz="quarter" idx="12"/>
          </p:nvPr>
        </p:nvSpPr>
        <p:spPr/>
        <p:txBody>
          <a:bodyPr/>
          <a:lstStyle/>
          <a:p>
            <a:fld id="{120EE899-AE25-4F10-8524-38C3FF7ADEB1}" type="slidenum">
              <a:rPr lang="LID4096" smtClean="0"/>
              <a:t>‹#›</a:t>
            </a:fld>
            <a:endParaRPr lang="LID4096"/>
          </a:p>
        </p:txBody>
      </p:sp>
    </p:spTree>
    <p:extLst>
      <p:ext uri="{BB962C8B-B14F-4D97-AF65-F5344CB8AC3E}">
        <p14:creationId xmlns:p14="http://schemas.microsoft.com/office/powerpoint/2010/main" val="2745781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79FCE-5EBD-8446-A188-A84BF71A4918}"/>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2A1B084F-4B0B-F903-D85F-9BCA349980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99339015-8AC2-809D-A47C-833EC978A2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06D17539-D8AF-DAE8-AA72-14A9BC0B5126}"/>
              </a:ext>
            </a:extLst>
          </p:cNvPr>
          <p:cNvSpPr>
            <a:spLocks noGrp="1"/>
          </p:cNvSpPr>
          <p:nvPr>
            <p:ph type="dt" sz="half" idx="10"/>
          </p:nvPr>
        </p:nvSpPr>
        <p:spPr/>
        <p:txBody>
          <a:bodyPr/>
          <a:lstStyle/>
          <a:p>
            <a:fld id="{9800FBB7-3CF9-453F-B261-52876B88B489}" type="datetimeFigureOut">
              <a:rPr lang="LID4096" smtClean="0"/>
              <a:t>03/07/2025</a:t>
            </a:fld>
            <a:endParaRPr lang="LID4096"/>
          </a:p>
        </p:txBody>
      </p:sp>
      <p:sp>
        <p:nvSpPr>
          <p:cNvPr id="6" name="Footer Placeholder 5">
            <a:extLst>
              <a:ext uri="{FF2B5EF4-FFF2-40B4-BE49-F238E27FC236}">
                <a16:creationId xmlns:a16="http://schemas.microsoft.com/office/drawing/2014/main" id="{CBAF2518-C0F0-F59A-4ACD-22D55A1F3B7F}"/>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86020E82-C234-71FD-E13E-B10C65195531}"/>
              </a:ext>
            </a:extLst>
          </p:cNvPr>
          <p:cNvSpPr>
            <a:spLocks noGrp="1"/>
          </p:cNvSpPr>
          <p:nvPr>
            <p:ph type="sldNum" sz="quarter" idx="12"/>
          </p:nvPr>
        </p:nvSpPr>
        <p:spPr/>
        <p:txBody>
          <a:bodyPr/>
          <a:lstStyle/>
          <a:p>
            <a:fld id="{120EE899-AE25-4F10-8524-38C3FF7ADEB1}" type="slidenum">
              <a:rPr lang="LID4096" smtClean="0"/>
              <a:t>‹#›</a:t>
            </a:fld>
            <a:endParaRPr lang="LID4096"/>
          </a:p>
        </p:txBody>
      </p:sp>
    </p:spTree>
    <p:extLst>
      <p:ext uri="{BB962C8B-B14F-4D97-AF65-F5344CB8AC3E}">
        <p14:creationId xmlns:p14="http://schemas.microsoft.com/office/powerpoint/2010/main" val="1154904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1AC79-E2BB-5B4D-D375-5E0DDC027C3C}"/>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738D18F1-E0DA-9ED6-6ECE-2CC59C10E4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47E486-E62E-3821-7CF0-F32937B985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67AF7732-7C10-E85D-03C1-00403BB22F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9C93D9-2E3C-D99D-8031-7E24BAB03B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C6B36D5F-AD99-1721-1DC6-CF1727E66DB9}"/>
              </a:ext>
            </a:extLst>
          </p:cNvPr>
          <p:cNvSpPr>
            <a:spLocks noGrp="1"/>
          </p:cNvSpPr>
          <p:nvPr>
            <p:ph type="dt" sz="half" idx="10"/>
          </p:nvPr>
        </p:nvSpPr>
        <p:spPr/>
        <p:txBody>
          <a:bodyPr/>
          <a:lstStyle/>
          <a:p>
            <a:fld id="{9800FBB7-3CF9-453F-B261-52876B88B489}" type="datetimeFigureOut">
              <a:rPr lang="LID4096" smtClean="0"/>
              <a:t>03/07/2025</a:t>
            </a:fld>
            <a:endParaRPr lang="LID4096"/>
          </a:p>
        </p:txBody>
      </p:sp>
      <p:sp>
        <p:nvSpPr>
          <p:cNvPr id="8" name="Footer Placeholder 7">
            <a:extLst>
              <a:ext uri="{FF2B5EF4-FFF2-40B4-BE49-F238E27FC236}">
                <a16:creationId xmlns:a16="http://schemas.microsoft.com/office/drawing/2014/main" id="{35BD3327-87F1-62FB-9AFC-35CBA890A70D}"/>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0216D053-23A0-65DD-EC5D-BC2545F363E2}"/>
              </a:ext>
            </a:extLst>
          </p:cNvPr>
          <p:cNvSpPr>
            <a:spLocks noGrp="1"/>
          </p:cNvSpPr>
          <p:nvPr>
            <p:ph type="sldNum" sz="quarter" idx="12"/>
          </p:nvPr>
        </p:nvSpPr>
        <p:spPr/>
        <p:txBody>
          <a:bodyPr/>
          <a:lstStyle/>
          <a:p>
            <a:fld id="{120EE899-AE25-4F10-8524-38C3FF7ADEB1}" type="slidenum">
              <a:rPr lang="LID4096" smtClean="0"/>
              <a:t>‹#›</a:t>
            </a:fld>
            <a:endParaRPr lang="LID4096"/>
          </a:p>
        </p:txBody>
      </p:sp>
    </p:spTree>
    <p:extLst>
      <p:ext uri="{BB962C8B-B14F-4D97-AF65-F5344CB8AC3E}">
        <p14:creationId xmlns:p14="http://schemas.microsoft.com/office/powerpoint/2010/main" val="3750771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FD95D-F7DB-AAAA-B9B6-1657A79312F4}"/>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BCFC76F4-58CE-D613-8AFE-7C400060891C}"/>
              </a:ext>
            </a:extLst>
          </p:cNvPr>
          <p:cNvSpPr>
            <a:spLocks noGrp="1"/>
          </p:cNvSpPr>
          <p:nvPr>
            <p:ph type="dt" sz="half" idx="10"/>
          </p:nvPr>
        </p:nvSpPr>
        <p:spPr/>
        <p:txBody>
          <a:bodyPr/>
          <a:lstStyle/>
          <a:p>
            <a:fld id="{9800FBB7-3CF9-453F-B261-52876B88B489}" type="datetimeFigureOut">
              <a:rPr lang="LID4096" smtClean="0"/>
              <a:t>03/07/2025</a:t>
            </a:fld>
            <a:endParaRPr lang="LID4096"/>
          </a:p>
        </p:txBody>
      </p:sp>
      <p:sp>
        <p:nvSpPr>
          <p:cNvPr id="4" name="Footer Placeholder 3">
            <a:extLst>
              <a:ext uri="{FF2B5EF4-FFF2-40B4-BE49-F238E27FC236}">
                <a16:creationId xmlns:a16="http://schemas.microsoft.com/office/drawing/2014/main" id="{482B905D-22A0-6E5F-6ECC-873C2B0797F6}"/>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CC8157B1-5773-7FA3-3274-E8185AFA8023}"/>
              </a:ext>
            </a:extLst>
          </p:cNvPr>
          <p:cNvSpPr>
            <a:spLocks noGrp="1"/>
          </p:cNvSpPr>
          <p:nvPr>
            <p:ph type="sldNum" sz="quarter" idx="12"/>
          </p:nvPr>
        </p:nvSpPr>
        <p:spPr/>
        <p:txBody>
          <a:bodyPr/>
          <a:lstStyle/>
          <a:p>
            <a:fld id="{120EE899-AE25-4F10-8524-38C3FF7ADEB1}" type="slidenum">
              <a:rPr lang="LID4096" smtClean="0"/>
              <a:t>‹#›</a:t>
            </a:fld>
            <a:endParaRPr lang="LID4096"/>
          </a:p>
        </p:txBody>
      </p:sp>
    </p:spTree>
    <p:extLst>
      <p:ext uri="{BB962C8B-B14F-4D97-AF65-F5344CB8AC3E}">
        <p14:creationId xmlns:p14="http://schemas.microsoft.com/office/powerpoint/2010/main" val="412945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BDEB92-6368-9939-E10B-698D0848F459}"/>
              </a:ext>
            </a:extLst>
          </p:cNvPr>
          <p:cNvSpPr>
            <a:spLocks noGrp="1"/>
          </p:cNvSpPr>
          <p:nvPr>
            <p:ph type="dt" sz="half" idx="10"/>
          </p:nvPr>
        </p:nvSpPr>
        <p:spPr/>
        <p:txBody>
          <a:bodyPr/>
          <a:lstStyle/>
          <a:p>
            <a:fld id="{9800FBB7-3CF9-453F-B261-52876B88B489}" type="datetimeFigureOut">
              <a:rPr lang="LID4096" smtClean="0"/>
              <a:t>03/07/2025</a:t>
            </a:fld>
            <a:endParaRPr lang="LID4096"/>
          </a:p>
        </p:txBody>
      </p:sp>
      <p:sp>
        <p:nvSpPr>
          <p:cNvPr id="3" name="Footer Placeholder 2">
            <a:extLst>
              <a:ext uri="{FF2B5EF4-FFF2-40B4-BE49-F238E27FC236}">
                <a16:creationId xmlns:a16="http://schemas.microsoft.com/office/drawing/2014/main" id="{33B9FE81-E07A-8C6F-1FA2-80874F1E4ACD}"/>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7B1B5819-8A31-FA58-B421-E3E9E833BBF9}"/>
              </a:ext>
            </a:extLst>
          </p:cNvPr>
          <p:cNvSpPr>
            <a:spLocks noGrp="1"/>
          </p:cNvSpPr>
          <p:nvPr>
            <p:ph type="sldNum" sz="quarter" idx="12"/>
          </p:nvPr>
        </p:nvSpPr>
        <p:spPr/>
        <p:txBody>
          <a:bodyPr/>
          <a:lstStyle/>
          <a:p>
            <a:fld id="{120EE899-AE25-4F10-8524-38C3FF7ADEB1}" type="slidenum">
              <a:rPr lang="LID4096" smtClean="0"/>
              <a:t>‹#›</a:t>
            </a:fld>
            <a:endParaRPr lang="LID4096"/>
          </a:p>
        </p:txBody>
      </p:sp>
    </p:spTree>
    <p:extLst>
      <p:ext uri="{BB962C8B-B14F-4D97-AF65-F5344CB8AC3E}">
        <p14:creationId xmlns:p14="http://schemas.microsoft.com/office/powerpoint/2010/main" val="729512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C5236-09AC-DB4D-FCEE-0B5CF6F7B3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BF80520B-A83B-C8D0-ABE0-AB6D7EB15C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0AFA6EF7-CB1F-A422-0C59-C1E76FB442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3E8FE1-9E8A-0BCC-10A7-89577D122447}"/>
              </a:ext>
            </a:extLst>
          </p:cNvPr>
          <p:cNvSpPr>
            <a:spLocks noGrp="1"/>
          </p:cNvSpPr>
          <p:nvPr>
            <p:ph type="dt" sz="half" idx="10"/>
          </p:nvPr>
        </p:nvSpPr>
        <p:spPr/>
        <p:txBody>
          <a:bodyPr/>
          <a:lstStyle/>
          <a:p>
            <a:fld id="{9800FBB7-3CF9-453F-B261-52876B88B489}" type="datetimeFigureOut">
              <a:rPr lang="LID4096" smtClean="0"/>
              <a:t>03/07/2025</a:t>
            </a:fld>
            <a:endParaRPr lang="LID4096"/>
          </a:p>
        </p:txBody>
      </p:sp>
      <p:sp>
        <p:nvSpPr>
          <p:cNvPr id="6" name="Footer Placeholder 5">
            <a:extLst>
              <a:ext uri="{FF2B5EF4-FFF2-40B4-BE49-F238E27FC236}">
                <a16:creationId xmlns:a16="http://schemas.microsoft.com/office/drawing/2014/main" id="{B0D7BE87-715F-1024-A797-1470824C19AF}"/>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B7E19B18-D973-3290-F365-217BADE16706}"/>
              </a:ext>
            </a:extLst>
          </p:cNvPr>
          <p:cNvSpPr>
            <a:spLocks noGrp="1"/>
          </p:cNvSpPr>
          <p:nvPr>
            <p:ph type="sldNum" sz="quarter" idx="12"/>
          </p:nvPr>
        </p:nvSpPr>
        <p:spPr/>
        <p:txBody>
          <a:bodyPr/>
          <a:lstStyle/>
          <a:p>
            <a:fld id="{120EE899-AE25-4F10-8524-38C3FF7ADEB1}" type="slidenum">
              <a:rPr lang="LID4096" smtClean="0"/>
              <a:t>‹#›</a:t>
            </a:fld>
            <a:endParaRPr lang="LID4096"/>
          </a:p>
        </p:txBody>
      </p:sp>
    </p:spTree>
    <p:extLst>
      <p:ext uri="{BB962C8B-B14F-4D97-AF65-F5344CB8AC3E}">
        <p14:creationId xmlns:p14="http://schemas.microsoft.com/office/powerpoint/2010/main" val="2906573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8E91C-65AA-E859-94CC-E7A736B7A3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117BBE13-7EBA-C39B-A581-E99F0AA445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CA5E8CC8-C59D-9FFC-3F27-F7F2971B60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27EB0F-5A69-25B4-0A99-38D9CF7143C7}"/>
              </a:ext>
            </a:extLst>
          </p:cNvPr>
          <p:cNvSpPr>
            <a:spLocks noGrp="1"/>
          </p:cNvSpPr>
          <p:nvPr>
            <p:ph type="dt" sz="half" idx="10"/>
          </p:nvPr>
        </p:nvSpPr>
        <p:spPr/>
        <p:txBody>
          <a:bodyPr/>
          <a:lstStyle/>
          <a:p>
            <a:fld id="{9800FBB7-3CF9-453F-B261-52876B88B489}" type="datetimeFigureOut">
              <a:rPr lang="LID4096" smtClean="0"/>
              <a:t>03/07/2025</a:t>
            </a:fld>
            <a:endParaRPr lang="LID4096"/>
          </a:p>
        </p:txBody>
      </p:sp>
      <p:sp>
        <p:nvSpPr>
          <p:cNvPr id="6" name="Footer Placeholder 5">
            <a:extLst>
              <a:ext uri="{FF2B5EF4-FFF2-40B4-BE49-F238E27FC236}">
                <a16:creationId xmlns:a16="http://schemas.microsoft.com/office/drawing/2014/main" id="{4AA88EB5-2823-EF59-1589-D63F5D291DE1}"/>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175E49AC-CF85-F175-65EB-CC3D051D9A53}"/>
              </a:ext>
            </a:extLst>
          </p:cNvPr>
          <p:cNvSpPr>
            <a:spLocks noGrp="1"/>
          </p:cNvSpPr>
          <p:nvPr>
            <p:ph type="sldNum" sz="quarter" idx="12"/>
          </p:nvPr>
        </p:nvSpPr>
        <p:spPr/>
        <p:txBody>
          <a:bodyPr/>
          <a:lstStyle/>
          <a:p>
            <a:fld id="{120EE899-AE25-4F10-8524-38C3FF7ADEB1}" type="slidenum">
              <a:rPr lang="LID4096" smtClean="0"/>
              <a:t>‹#›</a:t>
            </a:fld>
            <a:endParaRPr lang="LID4096"/>
          </a:p>
        </p:txBody>
      </p:sp>
    </p:spTree>
    <p:extLst>
      <p:ext uri="{BB962C8B-B14F-4D97-AF65-F5344CB8AC3E}">
        <p14:creationId xmlns:p14="http://schemas.microsoft.com/office/powerpoint/2010/main" val="3631539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6CD066-DC03-1D33-5DE6-16A54CAE59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3F200198-AEB5-A292-00B8-6BEC9A6FAD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B1FB571E-BC71-9A51-656C-217DFA3490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00FBB7-3CF9-453F-B261-52876B88B489}" type="datetimeFigureOut">
              <a:rPr lang="LID4096" smtClean="0"/>
              <a:t>03/07/2025</a:t>
            </a:fld>
            <a:endParaRPr lang="LID4096"/>
          </a:p>
        </p:txBody>
      </p:sp>
      <p:sp>
        <p:nvSpPr>
          <p:cNvPr id="5" name="Footer Placeholder 4">
            <a:extLst>
              <a:ext uri="{FF2B5EF4-FFF2-40B4-BE49-F238E27FC236}">
                <a16:creationId xmlns:a16="http://schemas.microsoft.com/office/drawing/2014/main" id="{80A94E17-F69D-FDA6-0F04-0F14893AB8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LID4096"/>
          </a:p>
        </p:txBody>
      </p:sp>
      <p:sp>
        <p:nvSpPr>
          <p:cNvPr id="6" name="Slide Number Placeholder 5">
            <a:extLst>
              <a:ext uri="{FF2B5EF4-FFF2-40B4-BE49-F238E27FC236}">
                <a16:creationId xmlns:a16="http://schemas.microsoft.com/office/drawing/2014/main" id="{94174300-F418-AB1F-CBC2-877E81BB01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20EE899-AE25-4F10-8524-38C3FF7ADEB1}" type="slidenum">
              <a:rPr lang="LID4096" smtClean="0"/>
              <a:t>‹#›</a:t>
            </a:fld>
            <a:endParaRPr lang="LID4096"/>
          </a:p>
        </p:txBody>
      </p:sp>
    </p:spTree>
    <p:extLst>
      <p:ext uri="{BB962C8B-B14F-4D97-AF65-F5344CB8AC3E}">
        <p14:creationId xmlns:p14="http://schemas.microsoft.com/office/powerpoint/2010/main" val="3825443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ub.dev/packages/cloud_firestore" TargetMode="External"/><Relationship Id="rId7" Type="http://schemas.openxmlformats.org/officeDocument/2006/relationships/image" Target="../media/image3.png"/><Relationship Id="rId2" Type="http://schemas.openxmlformats.org/officeDocument/2006/relationships/hyperlink" Target="https://console.firebase.google.com/"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pub.dev/packages/firebase_cor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42B95-6A3C-ED35-D212-CD57D272BB9C}"/>
              </a:ext>
            </a:extLst>
          </p:cNvPr>
          <p:cNvSpPr>
            <a:spLocks noGrp="1"/>
          </p:cNvSpPr>
          <p:nvPr>
            <p:ph type="ctrTitle"/>
          </p:nvPr>
        </p:nvSpPr>
        <p:spPr/>
        <p:txBody>
          <a:bodyPr/>
          <a:lstStyle/>
          <a:p>
            <a:r>
              <a:rPr lang="en-US" dirty="0"/>
              <a:t>Databases &amp; Firebase</a:t>
            </a:r>
            <a:endParaRPr lang="LID4096" dirty="0"/>
          </a:p>
        </p:txBody>
      </p:sp>
      <p:sp>
        <p:nvSpPr>
          <p:cNvPr id="3" name="Subtitle 2">
            <a:extLst>
              <a:ext uri="{FF2B5EF4-FFF2-40B4-BE49-F238E27FC236}">
                <a16:creationId xmlns:a16="http://schemas.microsoft.com/office/drawing/2014/main" id="{84009EE9-42DE-962A-BCEC-E2B0AEB0F373}"/>
              </a:ext>
            </a:extLst>
          </p:cNvPr>
          <p:cNvSpPr>
            <a:spLocks noGrp="1"/>
          </p:cNvSpPr>
          <p:nvPr>
            <p:ph type="subTitle" idx="1"/>
          </p:nvPr>
        </p:nvSpPr>
        <p:spPr/>
        <p:txBody>
          <a:bodyPr/>
          <a:lstStyle/>
          <a:p>
            <a:r>
              <a:rPr lang="en-US" dirty="0"/>
              <a:t>Presented by Kelvin Gonzalez</a:t>
            </a:r>
            <a:endParaRPr lang="LID4096" dirty="0"/>
          </a:p>
        </p:txBody>
      </p:sp>
    </p:spTree>
    <p:extLst>
      <p:ext uri="{BB962C8B-B14F-4D97-AF65-F5344CB8AC3E}">
        <p14:creationId xmlns:p14="http://schemas.microsoft.com/office/powerpoint/2010/main" val="1925242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B3ABA-1D3B-EB15-C0F9-A79B6ADFB336}"/>
              </a:ext>
            </a:extLst>
          </p:cNvPr>
          <p:cNvSpPr>
            <a:spLocks noGrp="1"/>
          </p:cNvSpPr>
          <p:nvPr>
            <p:ph type="title"/>
          </p:nvPr>
        </p:nvSpPr>
        <p:spPr/>
        <p:txBody>
          <a:bodyPr/>
          <a:lstStyle/>
          <a:p>
            <a:r>
              <a:rPr lang="en-US" dirty="0"/>
              <a:t>Lecture Menu</a:t>
            </a:r>
            <a:endParaRPr lang="LID4096" dirty="0"/>
          </a:p>
        </p:txBody>
      </p:sp>
      <p:sp>
        <p:nvSpPr>
          <p:cNvPr id="3" name="Content Placeholder 2">
            <a:extLst>
              <a:ext uri="{FF2B5EF4-FFF2-40B4-BE49-F238E27FC236}">
                <a16:creationId xmlns:a16="http://schemas.microsoft.com/office/drawing/2014/main" id="{C6814EE0-0951-7422-3D85-F7FDD8D8A6E5}"/>
              </a:ext>
            </a:extLst>
          </p:cNvPr>
          <p:cNvSpPr>
            <a:spLocks noGrp="1"/>
          </p:cNvSpPr>
          <p:nvPr>
            <p:ph idx="1"/>
          </p:nvPr>
        </p:nvSpPr>
        <p:spPr/>
        <p:txBody>
          <a:bodyPr/>
          <a:lstStyle/>
          <a:p>
            <a:r>
              <a:rPr lang="en-US" dirty="0"/>
              <a:t>What are Databases</a:t>
            </a:r>
          </a:p>
          <a:p>
            <a:r>
              <a:rPr lang="en-US" dirty="0"/>
              <a:t>SQL (</a:t>
            </a:r>
            <a:r>
              <a:rPr lang="en-US" dirty="0" err="1"/>
              <a:t>Supabase</a:t>
            </a:r>
            <a:r>
              <a:rPr lang="en-US" dirty="0"/>
              <a:t>) vs NoSQL (Firebase)</a:t>
            </a:r>
          </a:p>
          <a:p>
            <a:r>
              <a:rPr lang="en-US" dirty="0"/>
              <a:t>Firebase Setup</a:t>
            </a:r>
          </a:p>
          <a:p>
            <a:r>
              <a:rPr lang="en-US" dirty="0"/>
              <a:t>Firebase Structure</a:t>
            </a:r>
          </a:p>
          <a:p>
            <a:r>
              <a:rPr lang="en-US" dirty="0"/>
              <a:t>Basic Firebase Requests</a:t>
            </a:r>
          </a:p>
          <a:p>
            <a:r>
              <a:rPr lang="en-US" dirty="0"/>
              <a:t>Using Real-time Data</a:t>
            </a:r>
          </a:p>
          <a:p>
            <a:r>
              <a:rPr lang="en-US" dirty="0"/>
              <a:t>Handling Conflicting Requests</a:t>
            </a:r>
            <a:endParaRPr lang="LID4096" dirty="0"/>
          </a:p>
        </p:txBody>
      </p:sp>
    </p:spTree>
    <p:extLst>
      <p:ext uri="{BB962C8B-B14F-4D97-AF65-F5344CB8AC3E}">
        <p14:creationId xmlns:p14="http://schemas.microsoft.com/office/powerpoint/2010/main" val="170514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DFA98-2FD4-B9A0-DC19-C27234B41C6A}"/>
              </a:ext>
            </a:extLst>
          </p:cNvPr>
          <p:cNvSpPr>
            <a:spLocks noGrp="1"/>
          </p:cNvSpPr>
          <p:nvPr>
            <p:ph type="title"/>
          </p:nvPr>
        </p:nvSpPr>
        <p:spPr/>
        <p:txBody>
          <a:bodyPr/>
          <a:lstStyle/>
          <a:p>
            <a:r>
              <a:rPr lang="en-US" dirty="0"/>
              <a:t>What are Databases?</a:t>
            </a:r>
            <a:endParaRPr lang="LID4096" dirty="0"/>
          </a:p>
        </p:txBody>
      </p:sp>
      <p:sp>
        <p:nvSpPr>
          <p:cNvPr id="3" name="Content Placeholder 2">
            <a:extLst>
              <a:ext uri="{FF2B5EF4-FFF2-40B4-BE49-F238E27FC236}">
                <a16:creationId xmlns:a16="http://schemas.microsoft.com/office/drawing/2014/main" id="{7F75BDCE-86A7-CB00-3BF6-5BE6D8B83D33}"/>
              </a:ext>
            </a:extLst>
          </p:cNvPr>
          <p:cNvSpPr>
            <a:spLocks noGrp="1"/>
          </p:cNvSpPr>
          <p:nvPr>
            <p:ph idx="1"/>
          </p:nvPr>
        </p:nvSpPr>
        <p:spPr/>
        <p:txBody>
          <a:bodyPr/>
          <a:lstStyle/>
          <a:p>
            <a:r>
              <a:rPr lang="en-US" dirty="0"/>
              <a:t>A database is where all records for an application are usually stored</a:t>
            </a:r>
          </a:p>
          <a:p>
            <a:r>
              <a:rPr lang="en-US" dirty="0"/>
              <a:t>It is contained in some external computer or cloud that you communicate to via API requests</a:t>
            </a:r>
          </a:p>
          <a:p>
            <a:r>
              <a:rPr lang="en-US" dirty="0"/>
              <a:t>Databases are used when application data is either too large to be contained within the device (whether memory or storage) or when an application requires multiple devices to have their data synchronized</a:t>
            </a:r>
            <a:endParaRPr lang="LID4096" dirty="0"/>
          </a:p>
        </p:txBody>
      </p:sp>
    </p:spTree>
    <p:extLst>
      <p:ext uri="{BB962C8B-B14F-4D97-AF65-F5344CB8AC3E}">
        <p14:creationId xmlns:p14="http://schemas.microsoft.com/office/powerpoint/2010/main" val="275328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31E41-DB78-6D79-C67F-E90BFC7FCC88}"/>
              </a:ext>
            </a:extLst>
          </p:cNvPr>
          <p:cNvSpPr>
            <a:spLocks noGrp="1"/>
          </p:cNvSpPr>
          <p:nvPr>
            <p:ph type="title"/>
          </p:nvPr>
        </p:nvSpPr>
        <p:spPr/>
        <p:txBody>
          <a:bodyPr/>
          <a:lstStyle/>
          <a:p>
            <a:r>
              <a:rPr lang="en-US" dirty="0"/>
              <a:t>SQL vs NoSQL</a:t>
            </a:r>
            <a:endParaRPr lang="LID4096" dirty="0"/>
          </a:p>
        </p:txBody>
      </p:sp>
      <p:sp>
        <p:nvSpPr>
          <p:cNvPr id="3" name="Content Placeholder 2">
            <a:extLst>
              <a:ext uri="{FF2B5EF4-FFF2-40B4-BE49-F238E27FC236}">
                <a16:creationId xmlns:a16="http://schemas.microsoft.com/office/drawing/2014/main" id="{DE3A7099-09B4-81C9-E171-68A7F6B28CC7}"/>
              </a:ext>
            </a:extLst>
          </p:cNvPr>
          <p:cNvSpPr>
            <a:spLocks noGrp="1"/>
          </p:cNvSpPr>
          <p:nvPr>
            <p:ph idx="1"/>
          </p:nvPr>
        </p:nvSpPr>
        <p:spPr/>
        <p:txBody>
          <a:bodyPr>
            <a:normAutofit fontScale="92500" lnSpcReduction="10000"/>
          </a:bodyPr>
          <a:lstStyle/>
          <a:p>
            <a:r>
              <a:rPr lang="en-US" dirty="0"/>
              <a:t>SQL is a language used to easily query data from a database via a multitude of powerful methods</a:t>
            </a:r>
          </a:p>
          <a:p>
            <a:pPr lvl="1"/>
            <a:r>
              <a:rPr lang="en-US" dirty="0"/>
              <a:t>Filtering by specific fields, joining table data, creating subqueries, etc.</a:t>
            </a:r>
          </a:p>
          <a:p>
            <a:pPr lvl="1"/>
            <a:r>
              <a:rPr lang="en-US" dirty="0"/>
              <a:t>SQL requires your data to be structured via tables that follow a specific schema</a:t>
            </a:r>
          </a:p>
          <a:p>
            <a:pPr lvl="1"/>
            <a:r>
              <a:rPr lang="en-US" dirty="0" err="1"/>
              <a:t>Supabase</a:t>
            </a:r>
            <a:r>
              <a:rPr lang="en-US" dirty="0"/>
              <a:t> uses a SQL database</a:t>
            </a:r>
          </a:p>
          <a:p>
            <a:pPr lvl="2"/>
            <a:r>
              <a:rPr lang="en-US" dirty="0"/>
              <a:t>Free tier allows 50k monthly users and unlimited API requests</a:t>
            </a:r>
          </a:p>
          <a:p>
            <a:r>
              <a:rPr lang="en-US" dirty="0"/>
              <a:t>NoSQL databases are those that do not make use of SQL and so miss out on the capabilities of the SQL language</a:t>
            </a:r>
          </a:p>
          <a:p>
            <a:pPr lvl="1"/>
            <a:r>
              <a:rPr lang="en-US" dirty="0"/>
              <a:t>NoSQL databases function like JSON files where data does not follow a specific schema, although you can nest objects and lists unlike in SQL</a:t>
            </a:r>
          </a:p>
          <a:p>
            <a:pPr lvl="1"/>
            <a:r>
              <a:rPr lang="en-US" dirty="0"/>
              <a:t>Firebase uses a NoSQL database</a:t>
            </a:r>
          </a:p>
          <a:p>
            <a:pPr lvl="2"/>
            <a:r>
              <a:rPr lang="en-US" dirty="0"/>
              <a:t>Free tier only allows 50k reads, 20k writes, and 10k deletes per day, but unlimited users</a:t>
            </a:r>
          </a:p>
        </p:txBody>
      </p:sp>
    </p:spTree>
    <p:extLst>
      <p:ext uri="{BB962C8B-B14F-4D97-AF65-F5344CB8AC3E}">
        <p14:creationId xmlns:p14="http://schemas.microsoft.com/office/powerpoint/2010/main" val="2053346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3B2E9-5706-C0F1-D484-AEC6AD0F90D9}"/>
              </a:ext>
            </a:extLst>
          </p:cNvPr>
          <p:cNvSpPr>
            <a:spLocks noGrp="1"/>
          </p:cNvSpPr>
          <p:nvPr>
            <p:ph type="title"/>
          </p:nvPr>
        </p:nvSpPr>
        <p:spPr/>
        <p:txBody>
          <a:bodyPr/>
          <a:lstStyle/>
          <a:p>
            <a:r>
              <a:rPr lang="en-US" dirty="0"/>
              <a:t>Firebase Setup</a:t>
            </a:r>
            <a:endParaRPr lang="LID4096" dirty="0"/>
          </a:p>
        </p:txBody>
      </p:sp>
      <p:sp>
        <p:nvSpPr>
          <p:cNvPr id="3" name="Content Placeholder 2">
            <a:extLst>
              <a:ext uri="{FF2B5EF4-FFF2-40B4-BE49-F238E27FC236}">
                <a16:creationId xmlns:a16="http://schemas.microsoft.com/office/drawing/2014/main" id="{B77B5B9D-2144-7362-6E44-70850E4BFB1D}"/>
              </a:ext>
            </a:extLst>
          </p:cNvPr>
          <p:cNvSpPr>
            <a:spLocks noGrp="1"/>
          </p:cNvSpPr>
          <p:nvPr>
            <p:ph idx="1"/>
          </p:nvPr>
        </p:nvSpPr>
        <p:spPr/>
        <p:txBody>
          <a:bodyPr>
            <a:normAutofit fontScale="77500" lnSpcReduction="20000"/>
          </a:bodyPr>
          <a:lstStyle/>
          <a:p>
            <a:r>
              <a:rPr lang="en-US" dirty="0"/>
              <a:t>Access </a:t>
            </a:r>
            <a:r>
              <a:rPr lang="en-US" dirty="0">
                <a:hlinkClick r:id="rId2"/>
              </a:rPr>
              <a:t>https://console.firebase.google.com/</a:t>
            </a:r>
            <a:endParaRPr lang="en-US" dirty="0"/>
          </a:p>
          <a:p>
            <a:pPr lvl="1"/>
            <a:r>
              <a:rPr lang="en-US" dirty="0"/>
              <a:t>Create a project</a:t>
            </a:r>
          </a:p>
          <a:p>
            <a:r>
              <a:rPr lang="en-US" dirty="0"/>
              <a:t>Add an app to your project</a:t>
            </a:r>
          </a:p>
          <a:p>
            <a:pPr lvl="1"/>
            <a:r>
              <a:rPr lang="en-US" dirty="0"/>
              <a:t>Copy API keys</a:t>
            </a:r>
          </a:p>
          <a:p>
            <a:r>
              <a:rPr lang="en-US" dirty="0"/>
              <a:t>Access project’s </a:t>
            </a:r>
            <a:r>
              <a:rPr lang="en-US" dirty="0" err="1"/>
              <a:t>Firestore</a:t>
            </a:r>
            <a:r>
              <a:rPr lang="en-US" dirty="0"/>
              <a:t> database</a:t>
            </a:r>
          </a:p>
          <a:p>
            <a:pPr lvl="1"/>
            <a:r>
              <a:rPr lang="en-US" dirty="0"/>
              <a:t>Create database</a:t>
            </a:r>
          </a:p>
          <a:p>
            <a:pPr lvl="1"/>
            <a:r>
              <a:rPr lang="en-US" dirty="0"/>
              <a:t>Modify security rules to allow requests</a:t>
            </a:r>
          </a:p>
          <a:p>
            <a:r>
              <a:rPr lang="en-US" dirty="0"/>
              <a:t>Install “</a:t>
            </a:r>
            <a:r>
              <a:rPr lang="en-US" dirty="0" err="1"/>
              <a:t>cloud_firestore</a:t>
            </a:r>
            <a:r>
              <a:rPr lang="en-US" dirty="0"/>
              <a:t>” and “</a:t>
            </a:r>
            <a:r>
              <a:rPr lang="en-US" dirty="0" err="1"/>
              <a:t>firebase_core</a:t>
            </a:r>
            <a:r>
              <a:rPr lang="en-US" dirty="0"/>
              <a:t>” to your Flutter app</a:t>
            </a:r>
            <a:endParaRPr lang="en-US" dirty="0">
              <a:hlinkClick r:id="rId3"/>
            </a:endParaRPr>
          </a:p>
          <a:p>
            <a:pPr lvl="1"/>
            <a:r>
              <a:rPr lang="en-US" dirty="0">
                <a:hlinkClick r:id="rId3"/>
              </a:rPr>
              <a:t>https://pub.dev/packages/cloud_firestore</a:t>
            </a:r>
            <a:endParaRPr lang="en-US" dirty="0"/>
          </a:p>
          <a:p>
            <a:pPr lvl="1"/>
            <a:r>
              <a:rPr lang="en-US" dirty="0">
                <a:hlinkClick r:id="rId4"/>
              </a:rPr>
              <a:t>https://pub.dev/packages/firebase_core</a:t>
            </a:r>
            <a:endParaRPr lang="en-US" dirty="0"/>
          </a:p>
          <a:p>
            <a:r>
              <a:rPr lang="en-US" dirty="0"/>
              <a:t>Initialize Firebase app within your Flutter code</a:t>
            </a:r>
          </a:p>
          <a:p>
            <a:pPr lvl="1"/>
            <a:r>
              <a:rPr lang="en-US" dirty="0"/>
              <a:t>Make “main” function async</a:t>
            </a:r>
          </a:p>
          <a:p>
            <a:pPr lvl="1"/>
            <a:r>
              <a:rPr lang="en-US" dirty="0"/>
              <a:t>Call “</a:t>
            </a:r>
            <a:r>
              <a:rPr lang="en-US" dirty="0" err="1"/>
              <a:t>WidgetFlutterBinding.ensureInitialized</a:t>
            </a:r>
            <a:r>
              <a:rPr lang="en-US" dirty="0"/>
              <a:t>”</a:t>
            </a:r>
          </a:p>
          <a:p>
            <a:pPr lvl="1"/>
            <a:r>
              <a:rPr lang="en-US" dirty="0"/>
              <a:t>Initialize Firebase app before executing Flutter app</a:t>
            </a:r>
          </a:p>
        </p:txBody>
      </p:sp>
      <p:pic>
        <p:nvPicPr>
          <p:cNvPr id="9" name="Picture 8">
            <a:extLst>
              <a:ext uri="{FF2B5EF4-FFF2-40B4-BE49-F238E27FC236}">
                <a16:creationId xmlns:a16="http://schemas.microsoft.com/office/drawing/2014/main" id="{B24B5821-58B2-446D-DA0C-7340FF29A4FC}"/>
              </a:ext>
            </a:extLst>
          </p:cNvPr>
          <p:cNvPicPr>
            <a:picLocks noChangeAspect="1"/>
          </p:cNvPicPr>
          <p:nvPr/>
        </p:nvPicPr>
        <p:blipFill>
          <a:blip r:embed="rId5"/>
          <a:stretch>
            <a:fillRect/>
          </a:stretch>
        </p:blipFill>
        <p:spPr>
          <a:xfrm>
            <a:off x="6096000" y="3420390"/>
            <a:ext cx="1962753" cy="522690"/>
          </a:xfrm>
          <a:prstGeom prst="rect">
            <a:avLst/>
          </a:prstGeom>
        </p:spPr>
      </p:pic>
      <p:pic>
        <p:nvPicPr>
          <p:cNvPr id="11" name="Picture 10">
            <a:extLst>
              <a:ext uri="{FF2B5EF4-FFF2-40B4-BE49-F238E27FC236}">
                <a16:creationId xmlns:a16="http://schemas.microsoft.com/office/drawing/2014/main" id="{F2C81A1E-A088-40BB-5E64-A4955F73D8AB}"/>
              </a:ext>
            </a:extLst>
          </p:cNvPr>
          <p:cNvPicPr>
            <a:picLocks noChangeAspect="1"/>
          </p:cNvPicPr>
          <p:nvPr/>
        </p:nvPicPr>
        <p:blipFill>
          <a:blip r:embed="rId6"/>
          <a:stretch>
            <a:fillRect/>
          </a:stretch>
        </p:blipFill>
        <p:spPr>
          <a:xfrm>
            <a:off x="5663471" y="2184784"/>
            <a:ext cx="3019134" cy="1245690"/>
          </a:xfrm>
          <a:prstGeom prst="rect">
            <a:avLst/>
          </a:prstGeom>
        </p:spPr>
      </p:pic>
      <p:pic>
        <p:nvPicPr>
          <p:cNvPr id="13" name="Picture 12">
            <a:extLst>
              <a:ext uri="{FF2B5EF4-FFF2-40B4-BE49-F238E27FC236}">
                <a16:creationId xmlns:a16="http://schemas.microsoft.com/office/drawing/2014/main" id="{2F9DE744-4B6E-9898-037D-E5BC12AAB8C5}"/>
              </a:ext>
            </a:extLst>
          </p:cNvPr>
          <p:cNvPicPr>
            <a:picLocks noChangeAspect="1"/>
          </p:cNvPicPr>
          <p:nvPr/>
        </p:nvPicPr>
        <p:blipFill>
          <a:blip r:embed="rId7"/>
          <a:stretch>
            <a:fillRect/>
          </a:stretch>
        </p:blipFill>
        <p:spPr>
          <a:xfrm>
            <a:off x="7080990" y="4666080"/>
            <a:ext cx="3658130" cy="1772120"/>
          </a:xfrm>
          <a:prstGeom prst="rect">
            <a:avLst/>
          </a:prstGeom>
        </p:spPr>
      </p:pic>
    </p:spTree>
    <p:extLst>
      <p:ext uri="{BB962C8B-B14F-4D97-AF65-F5344CB8AC3E}">
        <p14:creationId xmlns:p14="http://schemas.microsoft.com/office/powerpoint/2010/main" val="4077345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03569-F1E8-9812-47E0-61D5B8F89980}"/>
              </a:ext>
            </a:extLst>
          </p:cNvPr>
          <p:cNvSpPr>
            <a:spLocks noGrp="1"/>
          </p:cNvSpPr>
          <p:nvPr>
            <p:ph type="title"/>
          </p:nvPr>
        </p:nvSpPr>
        <p:spPr/>
        <p:txBody>
          <a:bodyPr/>
          <a:lstStyle/>
          <a:p>
            <a:r>
              <a:rPr lang="en-US" dirty="0"/>
              <a:t>Firebase Structure</a:t>
            </a:r>
            <a:endParaRPr lang="LID4096" dirty="0"/>
          </a:p>
        </p:txBody>
      </p:sp>
      <p:sp>
        <p:nvSpPr>
          <p:cNvPr id="3" name="Content Placeholder 2">
            <a:extLst>
              <a:ext uri="{FF2B5EF4-FFF2-40B4-BE49-F238E27FC236}">
                <a16:creationId xmlns:a16="http://schemas.microsoft.com/office/drawing/2014/main" id="{44CBCF42-6137-BA46-08C7-F2E12DBD06E0}"/>
              </a:ext>
            </a:extLst>
          </p:cNvPr>
          <p:cNvSpPr>
            <a:spLocks noGrp="1"/>
          </p:cNvSpPr>
          <p:nvPr>
            <p:ph idx="1"/>
          </p:nvPr>
        </p:nvSpPr>
        <p:spPr/>
        <p:txBody>
          <a:bodyPr/>
          <a:lstStyle/>
          <a:p>
            <a:r>
              <a:rPr lang="en-US" dirty="0"/>
              <a:t>Data in Firebase is comprised of either documents or collections</a:t>
            </a:r>
          </a:p>
          <a:p>
            <a:r>
              <a:rPr lang="en-US" dirty="0"/>
              <a:t>Documents are the base unit of data in Firebase</a:t>
            </a:r>
          </a:p>
          <a:p>
            <a:pPr lvl="1"/>
            <a:r>
              <a:rPr lang="en-US" dirty="0"/>
              <a:t>They are like a JSON file where each document has fields in a key-value arrangement</a:t>
            </a:r>
          </a:p>
          <a:p>
            <a:r>
              <a:rPr lang="en-US" dirty="0"/>
              <a:t>Collections are an aggregation of related documents in Firebase</a:t>
            </a:r>
          </a:p>
          <a:p>
            <a:pPr lvl="1"/>
            <a:r>
              <a:rPr lang="en-US" dirty="0"/>
              <a:t>They can be seen as a list of individual documents</a:t>
            </a:r>
          </a:p>
          <a:p>
            <a:r>
              <a:rPr lang="en-US" dirty="0"/>
              <a:t>A document is allowed to have collections inside of it, which in turn can have documents inside of those collections</a:t>
            </a:r>
          </a:p>
          <a:p>
            <a:pPr lvl="1"/>
            <a:r>
              <a:rPr lang="en-US" dirty="0"/>
              <a:t>Nesting documents and collections</a:t>
            </a:r>
          </a:p>
          <a:p>
            <a:endParaRPr lang="LID4096" dirty="0"/>
          </a:p>
        </p:txBody>
      </p:sp>
    </p:spTree>
    <p:extLst>
      <p:ext uri="{BB962C8B-B14F-4D97-AF65-F5344CB8AC3E}">
        <p14:creationId xmlns:p14="http://schemas.microsoft.com/office/powerpoint/2010/main" val="3385896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BCC47-D088-97BF-E1C6-3732A35740E1}"/>
              </a:ext>
            </a:extLst>
          </p:cNvPr>
          <p:cNvSpPr>
            <a:spLocks noGrp="1"/>
          </p:cNvSpPr>
          <p:nvPr>
            <p:ph type="title"/>
          </p:nvPr>
        </p:nvSpPr>
        <p:spPr/>
        <p:txBody>
          <a:bodyPr/>
          <a:lstStyle/>
          <a:p>
            <a:r>
              <a:rPr lang="en-US" dirty="0"/>
              <a:t>Basic Firebase Requests</a:t>
            </a:r>
            <a:endParaRPr lang="LID4096" dirty="0"/>
          </a:p>
        </p:txBody>
      </p:sp>
      <p:sp>
        <p:nvSpPr>
          <p:cNvPr id="3" name="Content Placeholder 2">
            <a:extLst>
              <a:ext uri="{FF2B5EF4-FFF2-40B4-BE49-F238E27FC236}">
                <a16:creationId xmlns:a16="http://schemas.microsoft.com/office/drawing/2014/main" id="{84B78BE7-9AF1-B7BB-75DD-BEF20E88D89C}"/>
              </a:ext>
            </a:extLst>
          </p:cNvPr>
          <p:cNvSpPr>
            <a:spLocks noGrp="1"/>
          </p:cNvSpPr>
          <p:nvPr>
            <p:ph idx="1"/>
          </p:nvPr>
        </p:nvSpPr>
        <p:spPr>
          <a:xfrm>
            <a:off x="838200" y="1459684"/>
            <a:ext cx="11015444" cy="5268287"/>
          </a:xfrm>
        </p:spPr>
        <p:txBody>
          <a:bodyPr>
            <a:normAutofit fontScale="92500" lnSpcReduction="10000"/>
          </a:bodyPr>
          <a:lstStyle/>
          <a:p>
            <a:r>
              <a:rPr lang="en-US" sz="1800" dirty="0"/>
              <a:t>Most of your Firebase operations will involve either reading or writing data to your </a:t>
            </a:r>
            <a:r>
              <a:rPr lang="en-US" sz="1800" dirty="0" err="1"/>
              <a:t>Firestore</a:t>
            </a:r>
            <a:r>
              <a:rPr lang="en-US" sz="1800" dirty="0"/>
              <a:t> database</a:t>
            </a:r>
          </a:p>
          <a:p>
            <a:r>
              <a:rPr lang="en-US" sz="1800" dirty="0"/>
              <a:t>Once you have set up Firebase, access your </a:t>
            </a:r>
            <a:r>
              <a:rPr lang="en-US" sz="1800" dirty="0" err="1"/>
              <a:t>Firestore</a:t>
            </a:r>
            <a:r>
              <a:rPr lang="en-US" sz="1800" dirty="0"/>
              <a:t> client via “</a:t>
            </a:r>
            <a:r>
              <a:rPr lang="en-US" sz="1800" dirty="0" err="1"/>
              <a:t>FirebaseFirestore.instance</a:t>
            </a:r>
            <a:r>
              <a:rPr lang="en-US" sz="1800" dirty="0"/>
              <a:t>”</a:t>
            </a:r>
          </a:p>
          <a:p>
            <a:pPr lvl="1"/>
            <a:r>
              <a:rPr lang="en-US" sz="1600" dirty="0"/>
              <a:t> </a:t>
            </a:r>
          </a:p>
          <a:p>
            <a:r>
              <a:rPr lang="en-US" sz="1800" dirty="0"/>
              <a:t>You can access a collection via the instance’s “collection” method</a:t>
            </a:r>
          </a:p>
          <a:p>
            <a:pPr lvl="1"/>
            <a:r>
              <a:rPr lang="en-US" sz="1600" dirty="0"/>
              <a:t> </a:t>
            </a:r>
          </a:p>
          <a:p>
            <a:r>
              <a:rPr lang="en-US" sz="1800" dirty="0"/>
              <a:t>You can obtain a document reference via a collection’s “doc” method</a:t>
            </a:r>
          </a:p>
          <a:p>
            <a:pPr lvl="1"/>
            <a:r>
              <a:rPr lang="en-US" sz="1600" dirty="0"/>
              <a:t> </a:t>
            </a:r>
          </a:p>
          <a:p>
            <a:pPr lvl="1"/>
            <a:r>
              <a:rPr lang="en-US" sz="1600" dirty="0"/>
              <a:t>It will create a new reference if no document id is provided</a:t>
            </a:r>
          </a:p>
          <a:p>
            <a:r>
              <a:rPr lang="en-US" sz="1800" dirty="0"/>
              <a:t>You can read the document’s current state from the reference with the “get” method</a:t>
            </a:r>
          </a:p>
          <a:p>
            <a:pPr lvl="1"/>
            <a:r>
              <a:rPr lang="en-US" sz="1600" dirty="0"/>
              <a:t>Operation must be awaited as this is when communication with Firebase is first accomplished</a:t>
            </a:r>
          </a:p>
          <a:p>
            <a:pPr lvl="1"/>
            <a:r>
              <a:rPr lang="en-US" sz="1600" dirty="0"/>
              <a:t> </a:t>
            </a:r>
          </a:p>
          <a:p>
            <a:r>
              <a:rPr lang="en-US" sz="1800" dirty="0"/>
              <a:t>You can get the JSON data from the document with the “data” method</a:t>
            </a:r>
          </a:p>
          <a:p>
            <a:pPr lvl="1"/>
            <a:r>
              <a:rPr lang="en-US" sz="1600" dirty="0"/>
              <a:t> </a:t>
            </a:r>
          </a:p>
          <a:p>
            <a:pPr lvl="1"/>
            <a:r>
              <a:rPr lang="en-US" sz="1600" dirty="0"/>
              <a:t>The data may be null for various reasons so make sure to perform null checking when needed</a:t>
            </a:r>
          </a:p>
          <a:p>
            <a:pPr lvl="2"/>
            <a:r>
              <a:rPr lang="en-US" sz="1400" dirty="0"/>
              <a:t>Return the value “0” if data is null</a:t>
            </a:r>
          </a:p>
          <a:p>
            <a:pPr lvl="2"/>
            <a:r>
              <a:rPr lang="en-US" sz="1400" dirty="0"/>
              <a:t> </a:t>
            </a:r>
          </a:p>
          <a:p>
            <a:r>
              <a:rPr lang="en-US" sz="1800" dirty="0"/>
              <a:t>You can modify a document’s data via either the “set” or “update” methods</a:t>
            </a:r>
          </a:p>
          <a:p>
            <a:pPr lvl="1"/>
            <a:r>
              <a:rPr lang="en-US" sz="1600" dirty="0"/>
              <a:t>Set will completely replace the document’s data while update will only set the provided fields</a:t>
            </a:r>
          </a:p>
          <a:p>
            <a:pPr lvl="1"/>
            <a:r>
              <a:rPr lang="en-US" sz="1600" dirty="0"/>
              <a:t> </a:t>
            </a:r>
          </a:p>
        </p:txBody>
      </p:sp>
      <p:pic>
        <p:nvPicPr>
          <p:cNvPr id="9" name="Picture 8">
            <a:extLst>
              <a:ext uri="{FF2B5EF4-FFF2-40B4-BE49-F238E27FC236}">
                <a16:creationId xmlns:a16="http://schemas.microsoft.com/office/drawing/2014/main" id="{8A2D6D73-1779-3C77-F0DE-46CD91F03748}"/>
              </a:ext>
            </a:extLst>
          </p:cNvPr>
          <p:cNvPicPr>
            <a:picLocks noChangeAspect="1"/>
          </p:cNvPicPr>
          <p:nvPr/>
        </p:nvPicPr>
        <p:blipFill>
          <a:blip r:embed="rId2"/>
          <a:stretch>
            <a:fillRect/>
          </a:stretch>
        </p:blipFill>
        <p:spPr>
          <a:xfrm>
            <a:off x="1604581" y="2051019"/>
            <a:ext cx="3042919" cy="276002"/>
          </a:xfrm>
          <a:prstGeom prst="rect">
            <a:avLst/>
          </a:prstGeom>
        </p:spPr>
      </p:pic>
      <p:pic>
        <p:nvPicPr>
          <p:cNvPr id="11" name="Picture 10">
            <a:extLst>
              <a:ext uri="{FF2B5EF4-FFF2-40B4-BE49-F238E27FC236}">
                <a16:creationId xmlns:a16="http://schemas.microsoft.com/office/drawing/2014/main" id="{D4FA167E-F898-70BA-DCA3-64C951274568}"/>
              </a:ext>
            </a:extLst>
          </p:cNvPr>
          <p:cNvPicPr>
            <a:picLocks noChangeAspect="1"/>
          </p:cNvPicPr>
          <p:nvPr/>
        </p:nvPicPr>
        <p:blipFill>
          <a:blip r:embed="rId3"/>
          <a:stretch>
            <a:fillRect/>
          </a:stretch>
        </p:blipFill>
        <p:spPr>
          <a:xfrm>
            <a:off x="1604581" y="3211204"/>
            <a:ext cx="3722428" cy="263203"/>
          </a:xfrm>
          <a:prstGeom prst="rect">
            <a:avLst/>
          </a:prstGeom>
        </p:spPr>
      </p:pic>
      <p:pic>
        <p:nvPicPr>
          <p:cNvPr id="13" name="Picture 12">
            <a:extLst>
              <a:ext uri="{FF2B5EF4-FFF2-40B4-BE49-F238E27FC236}">
                <a16:creationId xmlns:a16="http://schemas.microsoft.com/office/drawing/2014/main" id="{64DE399D-9356-E80E-32FE-FF9ECA457DE3}"/>
              </a:ext>
            </a:extLst>
          </p:cNvPr>
          <p:cNvPicPr>
            <a:picLocks noChangeAspect="1"/>
          </p:cNvPicPr>
          <p:nvPr/>
        </p:nvPicPr>
        <p:blipFill>
          <a:blip r:embed="rId4"/>
          <a:stretch>
            <a:fillRect/>
          </a:stretch>
        </p:blipFill>
        <p:spPr>
          <a:xfrm>
            <a:off x="1604581" y="4292100"/>
            <a:ext cx="2430523" cy="252283"/>
          </a:xfrm>
          <a:prstGeom prst="rect">
            <a:avLst/>
          </a:prstGeom>
        </p:spPr>
      </p:pic>
      <p:pic>
        <p:nvPicPr>
          <p:cNvPr id="15" name="Picture 14">
            <a:extLst>
              <a:ext uri="{FF2B5EF4-FFF2-40B4-BE49-F238E27FC236}">
                <a16:creationId xmlns:a16="http://schemas.microsoft.com/office/drawing/2014/main" id="{ED7D9B81-F0A4-0751-EDEA-E498BEEEE864}"/>
              </a:ext>
            </a:extLst>
          </p:cNvPr>
          <p:cNvPicPr>
            <a:picLocks noChangeAspect="1"/>
          </p:cNvPicPr>
          <p:nvPr/>
        </p:nvPicPr>
        <p:blipFill>
          <a:blip r:embed="rId5"/>
          <a:stretch>
            <a:fillRect/>
          </a:stretch>
        </p:blipFill>
        <p:spPr>
          <a:xfrm>
            <a:off x="1604581" y="4861686"/>
            <a:ext cx="1977517" cy="266474"/>
          </a:xfrm>
          <a:prstGeom prst="rect">
            <a:avLst/>
          </a:prstGeom>
        </p:spPr>
      </p:pic>
      <p:pic>
        <p:nvPicPr>
          <p:cNvPr id="17" name="Picture 16">
            <a:extLst>
              <a:ext uri="{FF2B5EF4-FFF2-40B4-BE49-F238E27FC236}">
                <a16:creationId xmlns:a16="http://schemas.microsoft.com/office/drawing/2014/main" id="{B0F57AC8-578C-83B0-D70C-D322DA91D5F1}"/>
              </a:ext>
            </a:extLst>
          </p:cNvPr>
          <p:cNvPicPr>
            <a:picLocks noChangeAspect="1"/>
          </p:cNvPicPr>
          <p:nvPr/>
        </p:nvPicPr>
        <p:blipFill>
          <a:blip r:embed="rId6"/>
          <a:stretch>
            <a:fillRect/>
          </a:stretch>
        </p:blipFill>
        <p:spPr>
          <a:xfrm>
            <a:off x="2099531" y="5603924"/>
            <a:ext cx="2430523" cy="238837"/>
          </a:xfrm>
          <a:prstGeom prst="rect">
            <a:avLst/>
          </a:prstGeom>
        </p:spPr>
      </p:pic>
      <p:pic>
        <p:nvPicPr>
          <p:cNvPr id="7" name="Picture 6">
            <a:extLst>
              <a:ext uri="{FF2B5EF4-FFF2-40B4-BE49-F238E27FC236}">
                <a16:creationId xmlns:a16="http://schemas.microsoft.com/office/drawing/2014/main" id="{7C00470C-48F7-298D-86F9-A26402B62C53}"/>
              </a:ext>
            </a:extLst>
          </p:cNvPr>
          <p:cNvPicPr>
            <a:picLocks noChangeAspect="1"/>
          </p:cNvPicPr>
          <p:nvPr/>
        </p:nvPicPr>
        <p:blipFill>
          <a:blip r:embed="rId7"/>
          <a:stretch>
            <a:fillRect/>
          </a:stretch>
        </p:blipFill>
        <p:spPr>
          <a:xfrm>
            <a:off x="1604581" y="2624951"/>
            <a:ext cx="3420424" cy="308610"/>
          </a:xfrm>
          <a:prstGeom prst="rect">
            <a:avLst/>
          </a:prstGeom>
        </p:spPr>
      </p:pic>
      <p:pic>
        <p:nvPicPr>
          <p:cNvPr id="19" name="Picture 18">
            <a:extLst>
              <a:ext uri="{FF2B5EF4-FFF2-40B4-BE49-F238E27FC236}">
                <a16:creationId xmlns:a16="http://schemas.microsoft.com/office/drawing/2014/main" id="{ECC6A17F-7AAF-C338-A38D-1B8FE6B109BA}"/>
              </a:ext>
            </a:extLst>
          </p:cNvPr>
          <p:cNvPicPr>
            <a:picLocks noChangeAspect="1"/>
          </p:cNvPicPr>
          <p:nvPr/>
        </p:nvPicPr>
        <p:blipFill>
          <a:blip r:embed="rId8"/>
          <a:stretch>
            <a:fillRect/>
          </a:stretch>
        </p:blipFill>
        <p:spPr>
          <a:xfrm>
            <a:off x="1604581" y="6408796"/>
            <a:ext cx="3638538" cy="238105"/>
          </a:xfrm>
          <a:prstGeom prst="rect">
            <a:avLst/>
          </a:prstGeom>
        </p:spPr>
      </p:pic>
    </p:spTree>
    <p:extLst>
      <p:ext uri="{BB962C8B-B14F-4D97-AF65-F5344CB8AC3E}">
        <p14:creationId xmlns:p14="http://schemas.microsoft.com/office/powerpoint/2010/main" val="2378098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34DF0-B460-4DEE-A069-412AEA7A4701}"/>
              </a:ext>
            </a:extLst>
          </p:cNvPr>
          <p:cNvSpPr>
            <a:spLocks noGrp="1"/>
          </p:cNvSpPr>
          <p:nvPr>
            <p:ph type="title"/>
          </p:nvPr>
        </p:nvSpPr>
        <p:spPr/>
        <p:txBody>
          <a:bodyPr/>
          <a:lstStyle/>
          <a:p>
            <a:r>
              <a:rPr lang="en-US" dirty="0"/>
              <a:t>Using Real-time Data</a:t>
            </a:r>
            <a:endParaRPr lang="LID4096" dirty="0"/>
          </a:p>
        </p:txBody>
      </p:sp>
      <p:sp>
        <p:nvSpPr>
          <p:cNvPr id="3" name="Content Placeholder 2">
            <a:extLst>
              <a:ext uri="{FF2B5EF4-FFF2-40B4-BE49-F238E27FC236}">
                <a16:creationId xmlns:a16="http://schemas.microsoft.com/office/drawing/2014/main" id="{9193A961-8200-693D-3638-16D8F0FB09CC}"/>
              </a:ext>
            </a:extLst>
          </p:cNvPr>
          <p:cNvSpPr>
            <a:spLocks noGrp="1"/>
          </p:cNvSpPr>
          <p:nvPr>
            <p:ph idx="1"/>
          </p:nvPr>
        </p:nvSpPr>
        <p:spPr>
          <a:xfrm>
            <a:off x="838200" y="1568668"/>
            <a:ext cx="10515600" cy="4351338"/>
          </a:xfrm>
        </p:spPr>
        <p:txBody>
          <a:bodyPr>
            <a:normAutofit fontScale="92500" lnSpcReduction="20000"/>
          </a:bodyPr>
          <a:lstStyle/>
          <a:p>
            <a:r>
              <a:rPr lang="en-US" dirty="0"/>
              <a:t>Firebase allows devices to listen to changes within a select document or collection</a:t>
            </a:r>
          </a:p>
          <a:p>
            <a:r>
              <a:rPr lang="en-US" dirty="0"/>
              <a:t>Oftentimes it is better to read data real-time instead of manually reading it on command</a:t>
            </a:r>
          </a:p>
          <a:p>
            <a:r>
              <a:rPr lang="en-US" dirty="0"/>
              <a:t>Access a document or collection’s “snapshots” to receive a stream of live data updates that can be listened to</a:t>
            </a:r>
          </a:p>
          <a:p>
            <a:pPr lvl="1"/>
            <a:r>
              <a:rPr lang="en-US" dirty="0"/>
              <a:t>The callback provided to the stream’s “listen” method will be called every time the specified document or collection has been updated</a:t>
            </a:r>
          </a:p>
          <a:p>
            <a:pPr lvl="1"/>
            <a:r>
              <a:rPr lang="en-US" dirty="0"/>
              <a:t> </a:t>
            </a:r>
          </a:p>
          <a:p>
            <a:pPr lvl="1"/>
            <a:endParaRPr lang="en-US" dirty="0"/>
          </a:p>
          <a:p>
            <a:pPr lvl="1"/>
            <a:endParaRPr lang="en-US" dirty="0"/>
          </a:p>
          <a:p>
            <a:r>
              <a:rPr lang="en-US" dirty="0"/>
              <a:t>Automatically update application state with </a:t>
            </a:r>
            <a:r>
              <a:rPr lang="en-US" dirty="0" err="1"/>
              <a:t>StreamBuilder</a:t>
            </a:r>
            <a:r>
              <a:rPr lang="en-US" dirty="0"/>
              <a:t> widget</a:t>
            </a:r>
          </a:p>
          <a:p>
            <a:pPr lvl="1"/>
            <a:r>
              <a:rPr lang="en-US" dirty="0"/>
              <a:t> </a:t>
            </a:r>
          </a:p>
        </p:txBody>
      </p:sp>
      <p:pic>
        <p:nvPicPr>
          <p:cNvPr id="9" name="Picture 8">
            <a:extLst>
              <a:ext uri="{FF2B5EF4-FFF2-40B4-BE49-F238E27FC236}">
                <a16:creationId xmlns:a16="http://schemas.microsoft.com/office/drawing/2014/main" id="{9ABA35AA-6F65-0DBC-B328-3994F70480D7}"/>
              </a:ext>
            </a:extLst>
          </p:cNvPr>
          <p:cNvPicPr>
            <a:picLocks noChangeAspect="1"/>
          </p:cNvPicPr>
          <p:nvPr/>
        </p:nvPicPr>
        <p:blipFill>
          <a:blip r:embed="rId2"/>
          <a:stretch>
            <a:fillRect/>
          </a:stretch>
        </p:blipFill>
        <p:spPr>
          <a:xfrm>
            <a:off x="1651944" y="4128026"/>
            <a:ext cx="2495801" cy="904349"/>
          </a:xfrm>
          <a:prstGeom prst="rect">
            <a:avLst/>
          </a:prstGeom>
        </p:spPr>
      </p:pic>
      <p:pic>
        <p:nvPicPr>
          <p:cNvPr id="10" name="Picture 9">
            <a:extLst>
              <a:ext uri="{FF2B5EF4-FFF2-40B4-BE49-F238E27FC236}">
                <a16:creationId xmlns:a16="http://schemas.microsoft.com/office/drawing/2014/main" id="{58D478F0-E9C9-56DE-07BE-04551751F9E1}"/>
              </a:ext>
            </a:extLst>
          </p:cNvPr>
          <p:cNvPicPr>
            <a:picLocks noChangeAspect="1"/>
          </p:cNvPicPr>
          <p:nvPr/>
        </p:nvPicPr>
        <p:blipFill>
          <a:blip r:embed="rId3"/>
          <a:stretch>
            <a:fillRect/>
          </a:stretch>
        </p:blipFill>
        <p:spPr>
          <a:xfrm>
            <a:off x="1651944" y="5413579"/>
            <a:ext cx="4588092" cy="887631"/>
          </a:xfrm>
          <a:prstGeom prst="rect">
            <a:avLst/>
          </a:prstGeom>
        </p:spPr>
      </p:pic>
    </p:spTree>
    <p:extLst>
      <p:ext uri="{BB962C8B-B14F-4D97-AF65-F5344CB8AC3E}">
        <p14:creationId xmlns:p14="http://schemas.microsoft.com/office/powerpoint/2010/main" val="3485303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251E8-ECF5-3701-EAEA-B84A75584AAF}"/>
              </a:ext>
            </a:extLst>
          </p:cNvPr>
          <p:cNvSpPr>
            <a:spLocks noGrp="1"/>
          </p:cNvSpPr>
          <p:nvPr>
            <p:ph type="title"/>
          </p:nvPr>
        </p:nvSpPr>
        <p:spPr/>
        <p:txBody>
          <a:bodyPr/>
          <a:lstStyle/>
          <a:p>
            <a:r>
              <a:rPr lang="en-US" dirty="0"/>
              <a:t>Handling Conflicting Requests</a:t>
            </a:r>
            <a:endParaRPr lang="LID4096" dirty="0"/>
          </a:p>
        </p:txBody>
      </p:sp>
      <p:sp>
        <p:nvSpPr>
          <p:cNvPr id="3" name="Content Placeholder 2">
            <a:extLst>
              <a:ext uri="{FF2B5EF4-FFF2-40B4-BE49-F238E27FC236}">
                <a16:creationId xmlns:a16="http://schemas.microsoft.com/office/drawing/2014/main" id="{7D9198A6-FC87-1E11-2B82-790AA4ED6913}"/>
              </a:ext>
            </a:extLst>
          </p:cNvPr>
          <p:cNvSpPr>
            <a:spLocks noGrp="1"/>
          </p:cNvSpPr>
          <p:nvPr>
            <p:ph idx="1"/>
          </p:nvPr>
        </p:nvSpPr>
        <p:spPr>
          <a:xfrm>
            <a:off x="838200" y="1825625"/>
            <a:ext cx="10515600" cy="4482896"/>
          </a:xfrm>
        </p:spPr>
        <p:txBody>
          <a:bodyPr>
            <a:normAutofit fontScale="77500" lnSpcReduction="20000"/>
          </a:bodyPr>
          <a:lstStyle/>
          <a:p>
            <a:r>
              <a:rPr lang="en-US" dirty="0"/>
              <a:t>When your application has many users trying to edit data at the same time, those requests will conflict with each other</a:t>
            </a:r>
          </a:p>
          <a:p>
            <a:r>
              <a:rPr lang="en-US" dirty="0"/>
              <a:t>Transactions</a:t>
            </a:r>
          </a:p>
          <a:p>
            <a:pPr lvl="1"/>
            <a:r>
              <a:rPr lang="en-US" dirty="0"/>
              <a:t>They are a way to ensure that a document can only be modified by one request at a time, handling each request to the document like a queue</a:t>
            </a:r>
          </a:p>
          <a:p>
            <a:pPr lvl="1"/>
            <a:r>
              <a:rPr lang="en-US" dirty="0"/>
              <a:t> </a:t>
            </a:r>
          </a:p>
          <a:p>
            <a:pPr lvl="1"/>
            <a:endParaRPr lang="en-US" dirty="0"/>
          </a:p>
          <a:p>
            <a:pPr lvl="1"/>
            <a:endParaRPr lang="en-US" dirty="0"/>
          </a:p>
          <a:p>
            <a:r>
              <a:rPr lang="en-US" dirty="0" err="1"/>
              <a:t>FieldValue</a:t>
            </a:r>
            <a:r>
              <a:rPr lang="en-US" dirty="0"/>
              <a:t> operations</a:t>
            </a:r>
          </a:p>
          <a:p>
            <a:pPr lvl="1"/>
            <a:r>
              <a:rPr lang="en-US" dirty="0"/>
              <a:t>They are a set of provided operations that tell the Firebase server what to do in certain cases</a:t>
            </a:r>
          </a:p>
          <a:p>
            <a:pPr lvl="2"/>
            <a:r>
              <a:rPr lang="en-US" dirty="0" err="1"/>
              <a:t>FieldValue.increment</a:t>
            </a:r>
            <a:r>
              <a:rPr lang="en-US" dirty="0"/>
              <a:t> – Increment the specified field by the specified value</a:t>
            </a:r>
          </a:p>
          <a:p>
            <a:pPr lvl="3"/>
            <a:r>
              <a:rPr lang="en-US" dirty="0"/>
              <a:t> </a:t>
            </a:r>
          </a:p>
          <a:p>
            <a:pPr lvl="2"/>
            <a:r>
              <a:rPr lang="en-US" dirty="0" err="1"/>
              <a:t>FieldValue.delete</a:t>
            </a:r>
            <a:r>
              <a:rPr lang="en-US" dirty="0"/>
              <a:t> – Remove the specified field from the document</a:t>
            </a:r>
          </a:p>
          <a:p>
            <a:pPr lvl="2"/>
            <a:r>
              <a:rPr lang="en-US" dirty="0" err="1"/>
              <a:t>FieldValue.arrayUnion</a:t>
            </a:r>
            <a:r>
              <a:rPr lang="en-US" dirty="0"/>
              <a:t> – Add an element to the specified field if it is a list</a:t>
            </a:r>
          </a:p>
          <a:p>
            <a:pPr lvl="2"/>
            <a:r>
              <a:rPr lang="en-US" dirty="0" err="1"/>
              <a:t>FieldValue.arrayRemove</a:t>
            </a:r>
            <a:r>
              <a:rPr lang="en-US" dirty="0"/>
              <a:t> – Remove an element from the specified field if it is a list</a:t>
            </a:r>
          </a:p>
          <a:p>
            <a:pPr lvl="2"/>
            <a:r>
              <a:rPr lang="en-US" dirty="0" err="1"/>
              <a:t>FieldValue.serverTimestamp</a:t>
            </a:r>
            <a:r>
              <a:rPr lang="en-US" dirty="0"/>
              <a:t> – Assign to the specified field the request’s timestamp</a:t>
            </a:r>
            <a:endParaRPr lang="LID4096" dirty="0"/>
          </a:p>
        </p:txBody>
      </p:sp>
      <p:pic>
        <p:nvPicPr>
          <p:cNvPr id="7" name="Picture 6">
            <a:extLst>
              <a:ext uri="{FF2B5EF4-FFF2-40B4-BE49-F238E27FC236}">
                <a16:creationId xmlns:a16="http://schemas.microsoft.com/office/drawing/2014/main" id="{B1AD624F-6836-0821-B265-88C3EF66D8A9}"/>
              </a:ext>
            </a:extLst>
          </p:cNvPr>
          <p:cNvPicPr>
            <a:picLocks noChangeAspect="1"/>
          </p:cNvPicPr>
          <p:nvPr/>
        </p:nvPicPr>
        <p:blipFill>
          <a:blip r:embed="rId2"/>
          <a:stretch>
            <a:fillRect/>
          </a:stretch>
        </p:blipFill>
        <p:spPr>
          <a:xfrm>
            <a:off x="1621105" y="3202618"/>
            <a:ext cx="4997810" cy="775418"/>
          </a:xfrm>
          <a:prstGeom prst="rect">
            <a:avLst/>
          </a:prstGeom>
        </p:spPr>
      </p:pic>
      <p:pic>
        <p:nvPicPr>
          <p:cNvPr id="9" name="Picture 8">
            <a:extLst>
              <a:ext uri="{FF2B5EF4-FFF2-40B4-BE49-F238E27FC236}">
                <a16:creationId xmlns:a16="http://schemas.microsoft.com/office/drawing/2014/main" id="{FB0F635F-A96D-76A8-1C0F-923361C8DECD}"/>
              </a:ext>
            </a:extLst>
          </p:cNvPr>
          <p:cNvPicPr>
            <a:picLocks noChangeAspect="1"/>
          </p:cNvPicPr>
          <p:nvPr/>
        </p:nvPicPr>
        <p:blipFill>
          <a:blip r:embed="rId3"/>
          <a:stretch>
            <a:fillRect/>
          </a:stretch>
        </p:blipFill>
        <p:spPr>
          <a:xfrm>
            <a:off x="2460986" y="4846458"/>
            <a:ext cx="4426375" cy="200895"/>
          </a:xfrm>
          <a:prstGeom prst="rect">
            <a:avLst/>
          </a:prstGeom>
        </p:spPr>
      </p:pic>
    </p:spTree>
    <p:extLst>
      <p:ext uri="{BB962C8B-B14F-4D97-AF65-F5344CB8AC3E}">
        <p14:creationId xmlns:p14="http://schemas.microsoft.com/office/powerpoint/2010/main" val="1160429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822</TotalTime>
  <Words>828</Words>
  <Application>Microsoft Office PowerPoint</Application>
  <PresentationFormat>Widescreen</PresentationFormat>
  <Paragraphs>92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Databases &amp; Firebase</vt:lpstr>
      <vt:lpstr>Lecture Menu</vt:lpstr>
      <vt:lpstr>What are Databases?</vt:lpstr>
      <vt:lpstr>SQL vs NoSQL</vt:lpstr>
      <vt:lpstr>Firebase Setup</vt:lpstr>
      <vt:lpstr>Firebase Structure</vt:lpstr>
      <vt:lpstr>Basic Firebase Requests</vt:lpstr>
      <vt:lpstr>Using Real-time Data</vt:lpstr>
      <vt:lpstr>Handling Conflicting Requests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 G. Glez</dc:creator>
  <cp:lastModifiedBy>K. G. Glez</cp:lastModifiedBy>
  <cp:revision>8</cp:revision>
  <dcterms:created xsi:type="dcterms:W3CDTF">2025-03-05T19:00:50Z</dcterms:created>
  <dcterms:modified xsi:type="dcterms:W3CDTF">2025-03-07T16:50:45Z</dcterms:modified>
</cp:coreProperties>
</file>