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761025" cx="9144000"/>
  <p:notesSz cx="6858000" cy="9144000"/>
  <p:embeddedFontLst>
    <p:embeddedFont>
      <p:font typeface="Palatino Linotyp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28">
          <p15:clr>
            <a:srgbClr val="000000"/>
          </p15:clr>
        </p15:guide>
        <p15:guide id="2" pos="5759">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628" orient="horz"/>
        <p:guide pos="575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latinoLinotyp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alatinoLinotype-italic.fntdata"/><Relationship Id="rId10" Type="http://schemas.openxmlformats.org/officeDocument/2006/relationships/slide" Target="slides/slide5.xml"/><Relationship Id="rId32" Type="http://schemas.openxmlformats.org/officeDocument/2006/relationships/font" Target="fonts/PalatinoLinotype-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alatinoLinotyp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0" name="Shape 170"/>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5" name="Shape 195"/>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3" name="Shape 203"/>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2" name="Shape 212"/>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2" name="Shape 222"/>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0" name="Shape 230"/>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8" name="Shape 238"/>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6" name="Shape 246"/>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3" name="Shape 263"/>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5" name="Shape 275"/>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7" name="Shape 287"/>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6" name="Shape 296"/>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5" name="Shape 305"/>
          <p:cNvSpPr/>
          <p:nvPr>
            <p:ph idx="2" type="sldImg"/>
          </p:nvPr>
        </p:nvSpPr>
        <p:spPr>
          <a:xfrm>
            <a:off x="708025" y="685800"/>
            <a:ext cx="544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708025" y="685800"/>
            <a:ext cx="54419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1143000" y="942975"/>
            <a:ext cx="6858000" cy="2005013"/>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SzPts val="1400"/>
              <a:buNone/>
              <a:defRPr b="0" i="0" sz="6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Shape 17"/>
          <p:cNvSpPr txBox="1"/>
          <p:nvPr>
            <p:ph idx="1" type="subTitle"/>
          </p:nvPr>
        </p:nvSpPr>
        <p:spPr>
          <a:xfrm>
            <a:off x="1143000" y="3025775"/>
            <a:ext cx="6858000" cy="1390650"/>
          </a:xfrm>
          <a:prstGeom prst="rect">
            <a:avLst/>
          </a:prstGeom>
          <a:noFill/>
          <a:ln>
            <a:noFill/>
          </a:ln>
        </p:spPr>
        <p:txBody>
          <a:bodyPr anchorCtr="0" anchor="t" bIns="91425" lIns="91425" spcFirstLastPara="1" rIns="91425" wrap="square" tIns="91425"/>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8" name="Shape 18"/>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72" name="Shape 72"/>
        <p:cNvGrpSpPr/>
        <p:nvPr/>
      </p:nvGrpSpPr>
      <p:grpSpPr>
        <a:xfrm>
          <a:off x="0" y="0"/>
          <a:ext cx="0" cy="0"/>
          <a:chOff x="0" y="0"/>
          <a:chExt cx="0" cy="0"/>
        </a:xfrm>
      </p:grpSpPr>
      <p:sp>
        <p:nvSpPr>
          <p:cNvPr id="73" name="Shape 73"/>
          <p:cNvSpPr txBox="1"/>
          <p:nvPr>
            <p:ph type="title"/>
          </p:nvPr>
        </p:nvSpPr>
        <p:spPr>
          <a:xfrm>
            <a:off x="623888" y="1436688"/>
            <a:ext cx="7886700" cy="2395537"/>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SzPts val="1400"/>
              <a:buNone/>
              <a:defRPr b="0" i="0" sz="6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623888" y="3856038"/>
            <a:ext cx="7886700" cy="1258887"/>
          </a:xfrm>
          <a:prstGeom prst="rect">
            <a:avLst/>
          </a:prstGeom>
          <a:noFill/>
          <a:ln>
            <a:noFill/>
          </a:ln>
        </p:spPr>
        <p:txBody>
          <a:bodyPr anchorCtr="0" anchor="t"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78" name="Shape 78"/>
        <p:cNvGrpSpPr/>
        <p:nvPr/>
      </p:nvGrpSpPr>
      <p:grpSpPr>
        <a:xfrm>
          <a:off x="0" y="0"/>
          <a:ext cx="0" cy="0"/>
          <a:chOff x="0" y="0"/>
          <a:chExt cx="0" cy="0"/>
        </a:xfrm>
      </p:grpSpPr>
      <p:sp>
        <p:nvSpPr>
          <p:cNvPr id="79" name="Shape 79"/>
          <p:cNvSpPr txBox="1"/>
          <p:nvPr>
            <p:ph type="title"/>
          </p:nvPr>
        </p:nvSpPr>
        <p:spPr>
          <a:xfrm>
            <a:off x="457200" y="230187"/>
            <a:ext cx="8229600" cy="96043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0" name="Shape 80"/>
          <p:cNvSpPr txBox="1"/>
          <p:nvPr>
            <p:ph idx="1" type="body"/>
          </p:nvPr>
        </p:nvSpPr>
        <p:spPr>
          <a:xfrm>
            <a:off x="457200" y="1344612"/>
            <a:ext cx="8229600" cy="38020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 文本" type="vertTitleAndTx">
  <p:cSld name="VERTICAL_TITLE_AND_VERTICAL_TEXT">
    <p:spTree>
      <p:nvGrpSpPr>
        <p:cNvPr id="21" name="Shape 21"/>
        <p:cNvGrpSpPr/>
        <p:nvPr/>
      </p:nvGrpSpPr>
      <p:grpSpPr>
        <a:xfrm>
          <a:off x="0" y="0"/>
          <a:ext cx="0" cy="0"/>
          <a:chOff x="0" y="0"/>
          <a:chExt cx="0" cy="0"/>
        </a:xfrm>
      </p:grpSpPr>
      <p:sp>
        <p:nvSpPr>
          <p:cNvPr id="22" name="Shape 22"/>
          <p:cNvSpPr txBox="1"/>
          <p:nvPr>
            <p:ph type="title"/>
          </p:nvPr>
        </p:nvSpPr>
        <p:spPr>
          <a:xfrm rot="5400000">
            <a:off x="5199856" y="1659731"/>
            <a:ext cx="4916487"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Shape 23"/>
          <p:cNvSpPr txBox="1"/>
          <p:nvPr>
            <p:ph idx="1" type="body"/>
          </p:nvPr>
        </p:nvSpPr>
        <p:spPr>
          <a:xfrm rot="5400000">
            <a:off x="1008857" y="-321468"/>
            <a:ext cx="4916487"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Shape 24"/>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27" name="Shape 27"/>
        <p:cNvGrpSpPr/>
        <p:nvPr/>
      </p:nvGrpSpPr>
      <p:grpSpPr>
        <a:xfrm>
          <a:off x="0" y="0"/>
          <a:ext cx="0" cy="0"/>
          <a:chOff x="0" y="0"/>
          <a:chExt cx="0" cy="0"/>
        </a:xfrm>
      </p:grpSpPr>
      <p:sp>
        <p:nvSpPr>
          <p:cNvPr id="28" name="Shape 28"/>
          <p:cNvSpPr txBox="1"/>
          <p:nvPr>
            <p:ph type="title"/>
          </p:nvPr>
        </p:nvSpPr>
        <p:spPr>
          <a:xfrm>
            <a:off x="457200" y="230187"/>
            <a:ext cx="8229600" cy="96043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9" name="Shape 29"/>
          <p:cNvSpPr txBox="1"/>
          <p:nvPr>
            <p:ph idx="1" type="body"/>
          </p:nvPr>
        </p:nvSpPr>
        <p:spPr>
          <a:xfrm rot="5400000">
            <a:off x="2670969" y="-869157"/>
            <a:ext cx="38020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Shape 30"/>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33" name="Shape 33"/>
        <p:cNvGrpSpPr/>
        <p:nvPr/>
      </p:nvGrpSpPr>
      <p:grpSpPr>
        <a:xfrm>
          <a:off x="0" y="0"/>
          <a:ext cx="0" cy="0"/>
          <a:chOff x="0" y="0"/>
          <a:chExt cx="0" cy="0"/>
        </a:xfrm>
      </p:grpSpPr>
      <p:sp>
        <p:nvSpPr>
          <p:cNvPr id="34" name="Shape 34"/>
          <p:cNvSpPr txBox="1"/>
          <p:nvPr>
            <p:ph type="title"/>
          </p:nvPr>
        </p:nvSpPr>
        <p:spPr>
          <a:xfrm>
            <a:off x="630238" y="384175"/>
            <a:ext cx="2949575" cy="1344613"/>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5" name="Shape 35"/>
          <p:cNvSpPr/>
          <p:nvPr>
            <p:ph idx="2" type="pic"/>
          </p:nvPr>
        </p:nvSpPr>
        <p:spPr>
          <a:xfrm>
            <a:off x="3887788" y="830263"/>
            <a:ext cx="4629150" cy="4092575"/>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6" name="Shape 36"/>
          <p:cNvSpPr txBox="1"/>
          <p:nvPr>
            <p:ph idx="1" type="body"/>
          </p:nvPr>
        </p:nvSpPr>
        <p:spPr>
          <a:xfrm>
            <a:off x="630238" y="1728788"/>
            <a:ext cx="2949575" cy="3201987"/>
          </a:xfrm>
          <a:prstGeom prst="rect">
            <a:avLst/>
          </a:prstGeom>
          <a:noFill/>
          <a:ln>
            <a:noFill/>
          </a:ln>
        </p:spPr>
        <p:txBody>
          <a:bodyPr anchorCtr="0" anchor="t" bIns="91425" lIns="91425" spcFirstLastPara="1" rIns="91425" wrap="square" tIns="91425"/>
          <a:lstStyle>
            <a:lvl1pPr indent="-228600" lvl="0" marL="4572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40" name="Shape 40"/>
        <p:cNvGrpSpPr/>
        <p:nvPr/>
      </p:nvGrpSpPr>
      <p:grpSpPr>
        <a:xfrm>
          <a:off x="0" y="0"/>
          <a:ext cx="0" cy="0"/>
          <a:chOff x="0" y="0"/>
          <a:chExt cx="0" cy="0"/>
        </a:xfrm>
      </p:grpSpPr>
      <p:sp>
        <p:nvSpPr>
          <p:cNvPr id="41" name="Shape 41"/>
          <p:cNvSpPr txBox="1"/>
          <p:nvPr>
            <p:ph type="title"/>
          </p:nvPr>
        </p:nvSpPr>
        <p:spPr>
          <a:xfrm>
            <a:off x="630238" y="384175"/>
            <a:ext cx="2949575" cy="1344613"/>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2" name="Shape 42"/>
          <p:cNvSpPr txBox="1"/>
          <p:nvPr>
            <p:ph idx="1" type="body"/>
          </p:nvPr>
        </p:nvSpPr>
        <p:spPr>
          <a:xfrm>
            <a:off x="3887788" y="830263"/>
            <a:ext cx="4629150" cy="409257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630238" y="1728788"/>
            <a:ext cx="2949575" cy="3201987"/>
          </a:xfrm>
          <a:prstGeom prst="rect">
            <a:avLst/>
          </a:prstGeom>
          <a:noFill/>
          <a:ln>
            <a:noFill/>
          </a:ln>
        </p:spPr>
        <p:txBody>
          <a:bodyPr anchorCtr="0" anchor="t" bIns="91425" lIns="91425" spcFirstLastPara="1" rIns="91425" wrap="square" tIns="91425"/>
          <a:lstStyle>
            <a:lvl1pPr indent="-228600" lvl="0" marL="4572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44" name="Shape 44"/>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47" name="Shape 47"/>
        <p:cNvGrpSpPr/>
        <p:nvPr/>
      </p:nvGrpSpPr>
      <p:grpSpPr>
        <a:xfrm>
          <a:off x="0" y="0"/>
          <a:ext cx="0" cy="0"/>
          <a:chOff x="0" y="0"/>
          <a:chExt cx="0" cy="0"/>
        </a:xfrm>
      </p:grpSpPr>
      <p:sp>
        <p:nvSpPr>
          <p:cNvPr id="48" name="Shape 48"/>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1" name="Shape 51"/>
        <p:cNvGrpSpPr/>
        <p:nvPr/>
      </p:nvGrpSpPr>
      <p:grpSpPr>
        <a:xfrm>
          <a:off x="0" y="0"/>
          <a:ext cx="0" cy="0"/>
          <a:chOff x="0" y="0"/>
          <a:chExt cx="0" cy="0"/>
        </a:xfrm>
      </p:grpSpPr>
      <p:sp>
        <p:nvSpPr>
          <p:cNvPr id="52" name="Shape 52"/>
          <p:cNvSpPr txBox="1"/>
          <p:nvPr>
            <p:ph type="title"/>
          </p:nvPr>
        </p:nvSpPr>
        <p:spPr>
          <a:xfrm>
            <a:off x="457200" y="230187"/>
            <a:ext cx="8229600" cy="96043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3" name="Shape 53"/>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56" name="Shape 56"/>
        <p:cNvGrpSpPr/>
        <p:nvPr/>
      </p:nvGrpSpPr>
      <p:grpSpPr>
        <a:xfrm>
          <a:off x="0" y="0"/>
          <a:ext cx="0" cy="0"/>
          <a:chOff x="0" y="0"/>
          <a:chExt cx="0" cy="0"/>
        </a:xfrm>
      </p:grpSpPr>
      <p:sp>
        <p:nvSpPr>
          <p:cNvPr id="57" name="Shape 57"/>
          <p:cNvSpPr txBox="1"/>
          <p:nvPr>
            <p:ph type="title"/>
          </p:nvPr>
        </p:nvSpPr>
        <p:spPr>
          <a:xfrm>
            <a:off x="630238" y="306388"/>
            <a:ext cx="7886700" cy="11144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8" name="Shape 58"/>
          <p:cNvSpPr txBox="1"/>
          <p:nvPr>
            <p:ph idx="1" type="body"/>
          </p:nvPr>
        </p:nvSpPr>
        <p:spPr>
          <a:xfrm>
            <a:off x="630238" y="1412875"/>
            <a:ext cx="3868737" cy="69215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9" name="Shape 59"/>
          <p:cNvSpPr txBox="1"/>
          <p:nvPr>
            <p:ph idx="2" type="body"/>
          </p:nvPr>
        </p:nvSpPr>
        <p:spPr>
          <a:xfrm>
            <a:off x="630238" y="2105025"/>
            <a:ext cx="3868737" cy="3094038"/>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 name="Shape 60"/>
          <p:cNvSpPr txBox="1"/>
          <p:nvPr>
            <p:ph idx="3" type="body"/>
          </p:nvPr>
        </p:nvSpPr>
        <p:spPr>
          <a:xfrm>
            <a:off x="4629150" y="1412875"/>
            <a:ext cx="3887788" cy="69215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61" name="Shape 61"/>
          <p:cNvSpPr txBox="1"/>
          <p:nvPr>
            <p:ph idx="4" type="body"/>
          </p:nvPr>
        </p:nvSpPr>
        <p:spPr>
          <a:xfrm>
            <a:off x="4629150" y="2105025"/>
            <a:ext cx="3887788" cy="3094038"/>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65" name="Shape 65"/>
        <p:cNvGrpSpPr/>
        <p:nvPr/>
      </p:nvGrpSpPr>
      <p:grpSpPr>
        <a:xfrm>
          <a:off x="0" y="0"/>
          <a:ext cx="0" cy="0"/>
          <a:chOff x="0" y="0"/>
          <a:chExt cx="0" cy="0"/>
        </a:xfrm>
      </p:grpSpPr>
      <p:sp>
        <p:nvSpPr>
          <p:cNvPr id="66" name="Shape 66"/>
          <p:cNvSpPr txBox="1"/>
          <p:nvPr>
            <p:ph type="title"/>
          </p:nvPr>
        </p:nvSpPr>
        <p:spPr>
          <a:xfrm>
            <a:off x="457200" y="230187"/>
            <a:ext cx="8229600" cy="96043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7" name="Shape 67"/>
          <p:cNvSpPr txBox="1"/>
          <p:nvPr>
            <p:ph idx="1" type="body"/>
          </p:nvPr>
        </p:nvSpPr>
        <p:spPr>
          <a:xfrm>
            <a:off x="457200" y="1344613"/>
            <a:ext cx="4038600" cy="38020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8" name="Shape 68"/>
          <p:cNvSpPr txBox="1"/>
          <p:nvPr>
            <p:ph idx="2" type="body"/>
          </p:nvPr>
        </p:nvSpPr>
        <p:spPr>
          <a:xfrm>
            <a:off x="4648200" y="1344613"/>
            <a:ext cx="4038600" cy="38020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30187"/>
            <a:ext cx="8229600" cy="96043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457200" y="1344612"/>
            <a:ext cx="8229600" cy="38020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457200" y="5245100"/>
            <a:ext cx="2133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124200" y="5245100"/>
            <a:ext cx="2895600" cy="4016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553200" y="5245100"/>
            <a:ext cx="2133600" cy="4016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9" name="Shape 89"/>
          <p:cNvPicPr preferRelativeResize="0"/>
          <p:nvPr/>
        </p:nvPicPr>
        <p:blipFill rotWithShape="1">
          <a:blip r:embed="rId3">
            <a:alphaModFix/>
          </a:blip>
          <a:srcRect b="0" l="0" r="0" t="0"/>
          <a:stretch/>
        </p:blipFill>
        <p:spPr>
          <a:xfrm>
            <a:off x="3924300" y="4660900"/>
            <a:ext cx="422275" cy="300037"/>
          </a:xfrm>
          <a:prstGeom prst="rect">
            <a:avLst/>
          </a:prstGeom>
          <a:noFill/>
          <a:ln cap="flat" cmpd="sng" w="9525">
            <a:solidFill>
              <a:schemeClr val="lt1"/>
            </a:solidFill>
            <a:prstDash val="solid"/>
            <a:miter lim="800000"/>
            <a:headEnd len="sm" w="sm" type="none"/>
            <a:tailEnd len="sm" w="sm" type="none"/>
          </a:ln>
        </p:spPr>
      </p:pic>
      <p:sp>
        <p:nvSpPr>
          <p:cNvPr id="90" name="Shape 90"/>
          <p:cNvSpPr txBox="1"/>
          <p:nvPr/>
        </p:nvSpPr>
        <p:spPr>
          <a:xfrm>
            <a:off x="4322762" y="4586287"/>
            <a:ext cx="12969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Palatino Linotype"/>
              <a:buNone/>
            </a:pPr>
            <a:r>
              <a:rPr b="1" i="0" lang="en-US" sz="1200" u="none">
                <a:solidFill>
                  <a:schemeClr val="dk1"/>
                </a:solidFill>
                <a:latin typeface="Palatino Linotype"/>
                <a:ea typeface="Palatino Linotype"/>
                <a:cs typeface="Palatino Linotype"/>
                <a:sym typeface="Palatino Linotype"/>
              </a:rPr>
              <a:t>Group 3</a:t>
            </a:r>
            <a:endParaRPr/>
          </a:p>
          <a:p>
            <a:pPr indent="0" lvl="0" marL="0" marR="0" rtl="0" algn="l">
              <a:lnSpc>
                <a:spcPct val="100000"/>
              </a:lnSpc>
              <a:spcBef>
                <a:spcPts val="0"/>
              </a:spcBef>
              <a:spcAft>
                <a:spcPts val="0"/>
              </a:spcAft>
              <a:buClr>
                <a:schemeClr val="dk1"/>
              </a:buClr>
              <a:buSzPts val="1200"/>
              <a:buFont typeface="Palatino Linotype"/>
              <a:buNone/>
            </a:pPr>
            <a:r>
              <a:rPr b="1" i="0" lang="en-US" sz="1200" u="none">
                <a:solidFill>
                  <a:schemeClr val="dk1"/>
                </a:solidFill>
                <a:latin typeface="Palatino Linotype"/>
                <a:ea typeface="Palatino Linotype"/>
                <a:cs typeface="Palatino Linotype"/>
                <a:sym typeface="Palatino Linotype"/>
              </a:rPr>
              <a:t>30/4/2018</a:t>
            </a:r>
            <a:endParaRPr/>
          </a:p>
        </p:txBody>
      </p:sp>
      <p:sp>
        <p:nvSpPr>
          <p:cNvPr id="91" name="Shape 91"/>
          <p:cNvSpPr txBox="1"/>
          <p:nvPr/>
        </p:nvSpPr>
        <p:spPr>
          <a:xfrm>
            <a:off x="2362200" y="2986087"/>
            <a:ext cx="4419600" cy="7080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Palatino Linotype"/>
              <a:buNone/>
            </a:pPr>
            <a:r>
              <a:rPr b="0" i="0" lang="en-US" sz="2000" u="none">
                <a:solidFill>
                  <a:schemeClr val="dk1"/>
                </a:solidFill>
                <a:latin typeface="Palatino Linotype"/>
                <a:ea typeface="Palatino Linotype"/>
                <a:cs typeface="Palatino Linotype"/>
                <a:sym typeface="Palatino Linotype"/>
              </a:rPr>
              <a:t>Wanting Cheng, Jiongjiong Li, Kai Li,</a:t>
            </a:r>
            <a:endParaRPr/>
          </a:p>
          <a:p>
            <a:pPr indent="0" lvl="0" marL="0" marR="0" rtl="0" algn="ctr">
              <a:lnSpc>
                <a:spcPct val="100000"/>
              </a:lnSpc>
              <a:spcBef>
                <a:spcPts val="0"/>
              </a:spcBef>
              <a:spcAft>
                <a:spcPts val="0"/>
              </a:spcAft>
              <a:buClr>
                <a:schemeClr val="dk1"/>
              </a:buClr>
              <a:buSzPts val="2000"/>
              <a:buFont typeface="Palatino Linotype"/>
              <a:buNone/>
            </a:pPr>
            <a:r>
              <a:rPr b="0" i="0" lang="en-US" sz="2000" u="none">
                <a:solidFill>
                  <a:schemeClr val="dk1"/>
                </a:solidFill>
                <a:latin typeface="Palatino Linotype"/>
                <a:ea typeface="Palatino Linotype"/>
                <a:cs typeface="Palatino Linotype"/>
                <a:sym typeface="Palatino Linotype"/>
              </a:rPr>
              <a:t>Chunzi Wang, Pak Kin Lai</a:t>
            </a:r>
            <a:endParaRPr/>
          </a:p>
        </p:txBody>
      </p:sp>
      <p:sp>
        <p:nvSpPr>
          <p:cNvPr id="92" name="Shape 92"/>
          <p:cNvSpPr txBox="1"/>
          <p:nvPr/>
        </p:nvSpPr>
        <p:spPr>
          <a:xfrm>
            <a:off x="1220787" y="1306512"/>
            <a:ext cx="6570662"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Palatino Linotype"/>
              <a:buNone/>
            </a:pPr>
            <a:r>
              <a:rPr b="0" i="0" lang="en-US" sz="3600" u="none">
                <a:solidFill>
                  <a:schemeClr val="dk1"/>
                </a:solidFill>
                <a:latin typeface="Palatino Linotype"/>
                <a:ea typeface="Palatino Linotype"/>
                <a:cs typeface="Palatino Linotype"/>
                <a:sym typeface="Palatino Linotype"/>
              </a:rPr>
              <a:t>Algorithmic Trading Challenge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Shape 173"/>
          <p:cNvSpPr txBox="1"/>
          <p:nvPr/>
        </p:nvSpPr>
        <p:spPr>
          <a:xfrm>
            <a:off x="585400" y="333375"/>
            <a:ext cx="78582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Feature Extraction: Semantically me</a:t>
            </a:r>
            <a:r>
              <a:rPr lang="en-US" sz="2400">
                <a:solidFill>
                  <a:schemeClr val="dk1"/>
                </a:solidFill>
                <a:latin typeface="Palatino Linotype"/>
                <a:ea typeface="Palatino Linotype"/>
                <a:cs typeface="Palatino Linotype"/>
                <a:sym typeface="Palatino Linotype"/>
              </a:rPr>
              <a:t>aningful features</a:t>
            </a:r>
            <a:endParaRPr/>
          </a:p>
        </p:txBody>
      </p:sp>
      <p:cxnSp>
        <p:nvCxnSpPr>
          <p:cNvPr id="174" name="Shape 174"/>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175" name="Shape 175"/>
          <p:cNvSpPr txBox="1"/>
          <p:nvPr/>
        </p:nvSpPr>
        <p:spPr>
          <a:xfrm>
            <a:off x="642900" y="1322875"/>
            <a:ext cx="7858200" cy="15699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Palatino Linotype"/>
              <a:buNone/>
            </a:pPr>
            <a:r>
              <a:rPr b="1" i="0" lang="en-US" sz="1600" u="none">
                <a:solidFill>
                  <a:schemeClr val="dk1"/>
                </a:solidFill>
                <a:latin typeface="Palatino Linotype"/>
                <a:ea typeface="Palatino Linotype"/>
                <a:cs typeface="Palatino Linotype"/>
                <a:sym typeface="Palatino Linotype"/>
              </a:rPr>
              <a:t>The features can be divided into 4 categories:</a:t>
            </a:r>
            <a:endParaRPr sz="1600"/>
          </a:p>
          <a:p>
            <a:pPr indent="0" lvl="0" marL="0" marR="0" rtl="0" algn="l">
              <a:lnSpc>
                <a:spcPct val="100000"/>
              </a:lnSpc>
              <a:spcBef>
                <a:spcPts val="0"/>
              </a:spcBef>
              <a:spcAft>
                <a:spcPts val="0"/>
              </a:spcAft>
              <a:buNone/>
            </a:pPr>
            <a:r>
              <a:rPr b="1" i="0" lang="en-US" sz="1600" u="none">
                <a:latin typeface="Palatino Linotype"/>
                <a:ea typeface="Palatino Linotype"/>
                <a:cs typeface="Palatino Linotype"/>
                <a:sym typeface="Palatino Linotype"/>
              </a:rPr>
              <a:t>Price</a:t>
            </a:r>
            <a:endParaRPr b="1" i="0" sz="1600" u="none">
              <a:latin typeface="Palatino Linotype"/>
              <a:ea typeface="Palatino Linotype"/>
              <a:cs typeface="Palatino Linotype"/>
              <a:sym typeface="Palatino Linotype"/>
            </a:endParaRPr>
          </a:p>
          <a:p>
            <a:pPr indent="-298450" lvl="0" marL="285750" rtl="0">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Exponential moving average (distribute different weights to different days)</a:t>
            </a:r>
            <a:endParaRPr sz="1600">
              <a:solidFill>
                <a:schemeClr val="dk1"/>
              </a:solidFill>
            </a:endParaRPr>
          </a:p>
          <a:p>
            <a:pPr indent="-298450" lvl="0" marL="285750" rtl="0">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Number of price increments during the past 5 days</a:t>
            </a:r>
            <a:endParaRPr sz="1600">
              <a:solidFill>
                <a:schemeClr val="dk1"/>
              </a:solidFill>
            </a:endParaRPr>
          </a:p>
          <a:p>
            <a:pPr indent="0" lvl="0" marL="0" rtl="0">
              <a:spcBef>
                <a:spcPts val="0"/>
              </a:spcBef>
              <a:spcAft>
                <a:spcPts val="0"/>
              </a:spcAft>
              <a:buNone/>
            </a:pPr>
            <a:r>
              <a:rPr b="1" lang="en-US" sz="1600">
                <a:solidFill>
                  <a:schemeClr val="dk1"/>
                </a:solidFill>
                <a:latin typeface="Palatino Linotype"/>
                <a:ea typeface="Palatino Linotype"/>
                <a:cs typeface="Palatino Linotype"/>
                <a:sym typeface="Palatino Linotype"/>
              </a:rPr>
              <a:t>Liquidity book</a:t>
            </a:r>
            <a:endParaRPr b="1" sz="1600">
              <a:solidFill>
                <a:schemeClr val="dk1"/>
              </a:solidFill>
              <a:latin typeface="Palatino Linotype"/>
              <a:ea typeface="Palatino Linotype"/>
              <a:cs typeface="Palatino Linotype"/>
              <a:sym typeface="Palatino Linotype"/>
            </a:endParaRPr>
          </a:p>
          <a:p>
            <a:pPr indent="-298450" lvl="0" marL="285750" rtl="0">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Bid and ask price increase between two consecutive quotes</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None/>
            </a:pPr>
            <a:r>
              <a:rPr b="1" lang="en-US" sz="1600">
                <a:solidFill>
                  <a:schemeClr val="dk1"/>
                </a:solidFill>
                <a:latin typeface="Palatino Linotype"/>
                <a:ea typeface="Palatino Linotype"/>
                <a:cs typeface="Palatino Linotype"/>
                <a:sym typeface="Palatino Linotype"/>
              </a:rPr>
              <a:t>Spread</a:t>
            </a:r>
            <a:endParaRPr b="1" sz="1600">
              <a:solidFill>
                <a:schemeClr val="dk1"/>
              </a:solidFill>
              <a:latin typeface="Palatino Linotype"/>
              <a:ea typeface="Palatino Linotype"/>
              <a:cs typeface="Palatino Linotype"/>
              <a:sym typeface="Palatino Linotype"/>
            </a:endParaRPr>
          </a:p>
          <a:p>
            <a:pPr indent="-298450" lvl="0" marL="285750" rtl="0">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Bid/ask price spread on Day50 </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None/>
            </a:pPr>
            <a:r>
              <a:rPr b="1" lang="en-US" sz="1600">
                <a:solidFill>
                  <a:schemeClr val="dk1"/>
                </a:solidFill>
                <a:latin typeface="Palatino Linotype"/>
                <a:ea typeface="Palatino Linotype"/>
                <a:cs typeface="Palatino Linotype"/>
                <a:sym typeface="Palatino Linotype"/>
              </a:rPr>
              <a:t>Rate</a:t>
            </a:r>
            <a:endParaRPr b="1" sz="1600">
              <a:solidFill>
                <a:schemeClr val="dk1"/>
              </a:solidFill>
              <a:latin typeface="Palatino Linotype"/>
              <a:ea typeface="Palatino Linotype"/>
              <a:cs typeface="Palatino Linotype"/>
              <a:sym typeface="Palatino Linotype"/>
            </a:endParaRPr>
          </a:p>
          <a:p>
            <a:pPr indent="-298450" lvl="0" marL="285750" rtl="0">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Number of quotes over number of trades during the last n events</a:t>
            </a:r>
            <a:endParaRPr b="1" sz="1600">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200"/>
              <a:buFont typeface="Palatino Linotype"/>
              <a:buNone/>
            </a:pPr>
            <a:r>
              <a:rPr b="0" i="0" lang="en-US" sz="1200" u="none">
                <a:solidFill>
                  <a:schemeClr val="dk1"/>
                </a:solidFill>
                <a:latin typeface="Palatino Linotype"/>
                <a:ea typeface="Palatino Linotype"/>
                <a:cs typeface="Palatino Linotype"/>
                <a:sym typeface="Palatino Linotype"/>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Shape 181"/>
          <p:cNvSpPr txBox="1"/>
          <p:nvPr/>
        </p:nvSpPr>
        <p:spPr>
          <a:xfrm>
            <a:off x="2108200" y="333375"/>
            <a:ext cx="5173662"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Principal Component Analysis</a:t>
            </a:r>
            <a:endParaRPr/>
          </a:p>
        </p:txBody>
      </p:sp>
      <p:cxnSp>
        <p:nvCxnSpPr>
          <p:cNvPr id="182" name="Shape 182"/>
          <p:cNvCxnSpPr/>
          <p:nvPr/>
        </p:nvCxnSpPr>
        <p:spPr>
          <a:xfrm>
            <a:off x="688975" y="879475"/>
            <a:ext cx="7648575" cy="0"/>
          </a:xfrm>
          <a:prstGeom prst="straightConnector1">
            <a:avLst/>
          </a:prstGeom>
          <a:noFill/>
          <a:ln cap="flat" cmpd="sng" w="28575">
            <a:solidFill>
              <a:srgbClr val="A50021"/>
            </a:solidFill>
            <a:prstDash val="solid"/>
            <a:miter lim="800000"/>
            <a:headEnd len="med" w="med" type="oval"/>
            <a:tailEnd len="med" w="med" type="oval"/>
          </a:ln>
        </p:spPr>
      </p:cxnSp>
      <p:sp>
        <p:nvSpPr>
          <p:cNvPr id="183" name="Shape 183"/>
          <p:cNvSpPr txBox="1"/>
          <p:nvPr/>
        </p:nvSpPr>
        <p:spPr>
          <a:xfrm>
            <a:off x="514950" y="1111325"/>
            <a:ext cx="7825500" cy="18183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Note that PCA normally deals with all numerical data whereas in our case we have categorical data (e.g security_id) and binary data (e.g initiator). This requires us to perform a slightly different way of decomposing the dimensions.</a:t>
            </a:r>
            <a:endParaRPr sz="1600">
              <a:solidFill>
                <a:schemeClr val="dk1"/>
              </a:solidFill>
              <a:latin typeface="Palatino Linotype"/>
              <a:ea typeface="Palatino Linotype"/>
              <a:cs typeface="Palatino Linotype"/>
              <a:sym typeface="Palatino Linotype"/>
            </a:endParaRPr>
          </a:p>
          <a:p>
            <a:pPr indent="0" lvl="0" marL="0">
              <a:spcBef>
                <a:spcPts val="0"/>
              </a:spcBef>
              <a:spcAft>
                <a:spcPts val="0"/>
              </a:spcAft>
              <a:buNone/>
            </a:pPr>
            <a:r>
              <a:t/>
            </a:r>
            <a:endParaRPr sz="1600">
              <a:solidFill>
                <a:schemeClr val="dk1"/>
              </a:solidFill>
              <a:latin typeface="Palatino Linotype"/>
              <a:ea typeface="Palatino Linotype"/>
              <a:cs typeface="Palatino Linotype"/>
              <a:sym typeface="Palatino Linotype"/>
            </a:endParaRPr>
          </a:p>
        </p:txBody>
      </p:sp>
      <p:pic>
        <p:nvPicPr>
          <p:cNvPr id="184" name="Shape 184"/>
          <p:cNvPicPr preferRelativeResize="0"/>
          <p:nvPr/>
        </p:nvPicPr>
        <p:blipFill>
          <a:blip r:embed="rId3">
            <a:alphaModFix/>
          </a:blip>
          <a:stretch>
            <a:fillRect/>
          </a:stretch>
        </p:blipFill>
        <p:spPr>
          <a:xfrm>
            <a:off x="1303475" y="2140275"/>
            <a:ext cx="5592051" cy="3440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Shape 190"/>
          <p:cNvSpPr txBox="1"/>
          <p:nvPr/>
        </p:nvSpPr>
        <p:spPr>
          <a:xfrm>
            <a:off x="2933700" y="333375"/>
            <a:ext cx="3522662"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Models </a:t>
            </a:r>
            <a:endParaRPr/>
          </a:p>
        </p:txBody>
      </p:sp>
      <p:cxnSp>
        <p:nvCxnSpPr>
          <p:cNvPr id="191" name="Shape 191"/>
          <p:cNvCxnSpPr/>
          <p:nvPr/>
        </p:nvCxnSpPr>
        <p:spPr>
          <a:xfrm>
            <a:off x="688975" y="879475"/>
            <a:ext cx="7648575" cy="0"/>
          </a:xfrm>
          <a:prstGeom prst="straightConnector1">
            <a:avLst/>
          </a:prstGeom>
          <a:noFill/>
          <a:ln cap="flat" cmpd="sng" w="28575">
            <a:solidFill>
              <a:srgbClr val="A50021"/>
            </a:solidFill>
            <a:prstDash val="solid"/>
            <a:miter lim="800000"/>
            <a:headEnd len="med" w="med" type="oval"/>
            <a:tailEnd len="med" w="med" type="oval"/>
          </a:ln>
        </p:spPr>
      </p:cxnSp>
      <p:sp>
        <p:nvSpPr>
          <p:cNvPr id="192" name="Shape 192"/>
          <p:cNvSpPr txBox="1"/>
          <p:nvPr/>
        </p:nvSpPr>
        <p:spPr>
          <a:xfrm>
            <a:off x="584200" y="1238250"/>
            <a:ext cx="7858200" cy="413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Palatino Linotype"/>
              <a:buNone/>
            </a:pPr>
            <a:r>
              <a:rPr b="1" i="0" lang="en-US" sz="1600" u="none">
                <a:solidFill>
                  <a:schemeClr val="dk1"/>
                </a:solidFill>
                <a:latin typeface="Palatino Linotype"/>
                <a:ea typeface="Palatino Linotype"/>
                <a:cs typeface="Palatino Linotype"/>
                <a:sym typeface="Palatino Linotype"/>
              </a:rPr>
              <a:t>Models used:</a:t>
            </a:r>
            <a:endParaRPr/>
          </a:p>
          <a:p>
            <a:pPr indent="0" lvl="0" marL="0" marR="0" rtl="0" algn="l">
              <a:lnSpc>
                <a:spcPct val="100000"/>
              </a:lnSpc>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Linear Regression</a:t>
            </a:r>
            <a:endParaRPr/>
          </a:p>
          <a:p>
            <a:pPr indent="0" lvl="0" marL="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Random Forest</a:t>
            </a:r>
            <a:endParaRPr/>
          </a:p>
          <a:p>
            <a:pPr indent="0" lvl="0" marL="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ARIMA </a:t>
            </a:r>
            <a:r>
              <a:rPr lang="en-US" sz="1600">
                <a:solidFill>
                  <a:schemeClr val="dk1"/>
                </a:solidFill>
                <a:latin typeface="Palatino Linotype"/>
                <a:ea typeface="Palatino Linotype"/>
                <a:cs typeface="Palatino Linotype"/>
                <a:sym typeface="Palatino Linotype"/>
              </a:rPr>
              <a:t>Time Series</a:t>
            </a:r>
            <a:endParaRPr/>
          </a:p>
          <a:p>
            <a:pPr indent="0" lvl="0" marL="0" marR="0" rtl="0" algn="l">
              <a:lnSpc>
                <a:spcPct val="100000"/>
              </a:lnSpc>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Lasso Regression</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GBM</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SVM</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200"/>
              <a:buFont typeface="Palatino Linotype"/>
              <a:buNone/>
            </a:pPr>
            <a:r>
              <a:rPr b="1" i="0" lang="en-US" sz="1800" u="none">
                <a:solidFill>
                  <a:schemeClr val="dk1"/>
                </a:solidFill>
                <a:latin typeface="Palatino Linotype"/>
                <a:ea typeface="Palatino Linotype"/>
                <a:cs typeface="Palatino Linotype"/>
                <a:sym typeface="Palatino Linotype"/>
              </a:rPr>
              <a:t>For each model, a security will have 100 prediction numbers as outputs, 50 for buy prices from t=51 to t=100, and the other 50 for sell prices from t=51 to t=100. </a:t>
            </a:r>
            <a:endParaRPr b="0" i="0" sz="18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600"/>
              <a:buFont typeface="Palatino Linotype"/>
              <a:buNone/>
            </a:pPr>
            <a:r>
              <a:rPr b="1" i="0" lang="en-US" sz="1600" u="none">
                <a:solidFill>
                  <a:schemeClr val="dk1"/>
                </a:solidFill>
                <a:latin typeface="Palatino Linotype"/>
                <a:ea typeface="Palatino Linotype"/>
                <a:cs typeface="Palatino Linotype"/>
                <a:sym typeface="Palatino Linotype"/>
              </a:rPr>
              <a:t>Model Underlying hypothesis:</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Palatino Linotype"/>
              <a:buNone/>
            </a:pPr>
            <a:r>
              <a:rPr b="0" i="0" lang="en-US" sz="1600" u="none">
                <a:solidFill>
                  <a:schemeClr val="dk1"/>
                </a:solidFill>
                <a:latin typeface="Palatino Linotype"/>
                <a:ea typeface="Palatino Linotype"/>
                <a:cs typeface="Palatino Linotype"/>
                <a:sym typeface="Palatino Linotype"/>
              </a:rPr>
              <a:t>Future events will depend on post-liquidity shock events to be predicted. In this way, the prediction error will tend to increase with the distance from the liquidity shock.</a:t>
            </a:r>
            <a:endParaRPr sz="1600"/>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 name="Shape 198"/>
          <p:cNvSpPr txBox="1"/>
          <p:nvPr/>
        </p:nvSpPr>
        <p:spPr>
          <a:xfrm>
            <a:off x="2933700" y="333375"/>
            <a:ext cx="35226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Linear Regression</a:t>
            </a:r>
            <a:endParaRPr/>
          </a:p>
        </p:txBody>
      </p:sp>
      <p:cxnSp>
        <p:nvCxnSpPr>
          <p:cNvPr id="199" name="Shape 199"/>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200" name="Shape 200"/>
          <p:cNvSpPr txBox="1"/>
          <p:nvPr/>
        </p:nvSpPr>
        <p:spPr>
          <a:xfrm>
            <a:off x="584200" y="1238250"/>
            <a:ext cx="7858200" cy="375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Inspired by the 6th Place Competitor of the Competition</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Separate data into Buyer Initiated and Seller Initiated subsets</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Use Trade Volume Weighted Average Price, Bid 41, Bid 50, Ask 50 as Predictor Variables</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Total of 200 Models are used to calculate the buy and ask price from t=51 to t=100</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(50 x 2 x 2) → (Time x Buyer/Seller Initiated x Bid/Ask)</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6" name="Shape 206"/>
          <p:cNvSpPr txBox="1"/>
          <p:nvPr/>
        </p:nvSpPr>
        <p:spPr>
          <a:xfrm>
            <a:off x="2933700" y="333375"/>
            <a:ext cx="35226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Random Forest</a:t>
            </a:r>
            <a:endParaRPr/>
          </a:p>
        </p:txBody>
      </p:sp>
      <p:cxnSp>
        <p:nvCxnSpPr>
          <p:cNvPr id="207" name="Shape 207"/>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208" name="Shape 208"/>
          <p:cNvSpPr txBox="1"/>
          <p:nvPr/>
        </p:nvSpPr>
        <p:spPr>
          <a:xfrm>
            <a:off x="584200" y="1238250"/>
            <a:ext cx="7858200" cy="375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sp>
        <p:nvSpPr>
          <p:cNvPr id="209" name="Shape 209"/>
          <p:cNvSpPr txBox="1"/>
          <p:nvPr/>
        </p:nvSpPr>
        <p:spPr>
          <a:xfrm>
            <a:off x="642850" y="1091100"/>
            <a:ext cx="7858200" cy="375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Same predictor chosen as Linear Regression</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Trade Volume Weighted Average Price, Bid 41, Bid 50, Ask 50 as Predictor Variables</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Result</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Models</a:t>
            </a:r>
            <a:endParaRPr b="1" sz="1600">
              <a:solidFill>
                <a:schemeClr val="dk1"/>
              </a:solidFill>
              <a:latin typeface="Palatino Linotype"/>
              <a:ea typeface="Palatino Linotype"/>
              <a:cs typeface="Palatino Linotype"/>
              <a:sym typeface="Palatino Linotype"/>
            </a:endParaRPr>
          </a:p>
          <a:p>
            <a:pPr indent="-330200" lvl="0" marL="457200" rtl="0">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Total of 200 Models are used to calculate the buy and ask price from t=51 to t=100 (50 x 2 x 2) → (Time x Buyer/Seller Initiated x Bid/Ask)</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Advantages</a:t>
            </a:r>
            <a:endParaRPr b="1" sz="1600">
              <a:solidFill>
                <a:schemeClr val="dk1"/>
              </a:solidFill>
              <a:latin typeface="Palatino Linotype"/>
              <a:ea typeface="Palatino Linotype"/>
              <a:cs typeface="Palatino Linotype"/>
              <a:sym typeface="Palatino Linotype"/>
            </a:endParaRPr>
          </a:p>
          <a:p>
            <a:pPr indent="-330200" lvl="0" marL="457200" rtl="0">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Reduction in overfitting</a:t>
            </a:r>
            <a:endParaRPr sz="1600">
              <a:solidFill>
                <a:schemeClr val="dk1"/>
              </a:solidFill>
              <a:latin typeface="Palatino Linotype"/>
              <a:ea typeface="Palatino Linotype"/>
              <a:cs typeface="Palatino Linotype"/>
              <a:sym typeface="Palatino Linotype"/>
            </a:endParaRPr>
          </a:p>
          <a:p>
            <a:pPr indent="-330200" lvl="0" marL="457200" rtl="0">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Less in variance</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Disadvantages</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High Computation cost</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Shape 215"/>
          <p:cNvSpPr txBox="1"/>
          <p:nvPr/>
        </p:nvSpPr>
        <p:spPr>
          <a:xfrm>
            <a:off x="2933700" y="333375"/>
            <a:ext cx="35226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ARIMA Time Series</a:t>
            </a:r>
            <a:endParaRPr/>
          </a:p>
        </p:txBody>
      </p:sp>
      <p:cxnSp>
        <p:nvCxnSpPr>
          <p:cNvPr id="216" name="Shape 216"/>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217" name="Shape 217"/>
          <p:cNvSpPr txBox="1"/>
          <p:nvPr/>
        </p:nvSpPr>
        <p:spPr>
          <a:xfrm>
            <a:off x="584200" y="1238250"/>
            <a:ext cx="7858200" cy="197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First Attempt:</a:t>
            </a:r>
            <a:endParaRPr b="1" sz="1600">
              <a:solidFill>
                <a:schemeClr val="dk1"/>
              </a:solidFill>
              <a:latin typeface="Palatino Linotype"/>
              <a:ea typeface="Palatino Linotype"/>
              <a:cs typeface="Palatino Linotype"/>
              <a:sym typeface="Palatino Linotype"/>
            </a:endParaRPr>
          </a:p>
          <a:p>
            <a:pPr indent="-317500" lvl="0" marL="457200" marR="0" rtl="0" algn="l">
              <a:lnSpc>
                <a:spcPct val="100000"/>
              </a:lnSpc>
              <a:spcBef>
                <a:spcPts val="0"/>
              </a:spcBef>
              <a:spcAft>
                <a:spcPts val="0"/>
              </a:spcAft>
              <a:buClr>
                <a:schemeClr val="dk1"/>
              </a:buClr>
              <a:buSzPts val="1400"/>
              <a:buFont typeface="Palatino Linotype"/>
              <a:buChar char="●"/>
            </a:pPr>
            <a:r>
              <a:rPr lang="en-US">
                <a:solidFill>
                  <a:schemeClr val="dk1"/>
                </a:solidFill>
                <a:latin typeface="Palatino Linotype"/>
                <a:ea typeface="Palatino Linotype"/>
                <a:cs typeface="Palatino Linotype"/>
                <a:sym typeface="Palatino Linotype"/>
              </a:rPr>
              <a:t>Making each row two time series, one for bid and one for ask.</a:t>
            </a:r>
            <a:endParaRPr>
              <a:solidFill>
                <a:schemeClr val="dk1"/>
              </a:solidFill>
              <a:latin typeface="Palatino Linotype"/>
              <a:ea typeface="Palatino Linotype"/>
              <a:cs typeface="Palatino Linotype"/>
              <a:sym typeface="Palatino Linotype"/>
            </a:endParaRPr>
          </a:p>
          <a:p>
            <a:pPr indent="-317500" lvl="0" marL="457200" marR="0" rtl="0" algn="l">
              <a:lnSpc>
                <a:spcPct val="100000"/>
              </a:lnSpc>
              <a:spcBef>
                <a:spcPts val="0"/>
              </a:spcBef>
              <a:spcAft>
                <a:spcPts val="0"/>
              </a:spcAft>
              <a:buClr>
                <a:schemeClr val="dk1"/>
              </a:buClr>
              <a:buSzPts val="1400"/>
              <a:buFont typeface="Palatino Linotype"/>
              <a:buChar char="●"/>
            </a:pPr>
            <a:r>
              <a:rPr lang="en-US">
                <a:solidFill>
                  <a:schemeClr val="dk1"/>
                </a:solidFill>
                <a:latin typeface="Palatino Linotype"/>
                <a:ea typeface="Palatino Linotype"/>
                <a:cs typeface="Palatino Linotype"/>
                <a:sym typeface="Palatino Linotype"/>
              </a:rPr>
              <a:t>Non-stationary, non-seasonal, and extremely skewed.</a:t>
            </a:r>
            <a:endParaRPr>
              <a:solidFill>
                <a:schemeClr val="dk1"/>
              </a:solidFill>
              <a:latin typeface="Palatino Linotype"/>
              <a:ea typeface="Palatino Linotype"/>
              <a:cs typeface="Palatino Linotype"/>
              <a:sym typeface="Palatino Linotype"/>
            </a:endParaRPr>
          </a:p>
          <a:p>
            <a:pPr indent="-317500" lvl="0" marL="457200" marR="0" rtl="0" algn="l">
              <a:lnSpc>
                <a:spcPct val="100000"/>
              </a:lnSpc>
              <a:spcBef>
                <a:spcPts val="0"/>
              </a:spcBef>
              <a:spcAft>
                <a:spcPts val="0"/>
              </a:spcAft>
              <a:buClr>
                <a:schemeClr val="dk1"/>
              </a:buClr>
              <a:buSzPts val="1400"/>
              <a:buFont typeface="Palatino Linotype"/>
              <a:buChar char="●"/>
            </a:pPr>
            <a:r>
              <a:rPr lang="en-US">
                <a:solidFill>
                  <a:schemeClr val="dk1"/>
                </a:solidFill>
                <a:latin typeface="Palatino Linotype"/>
                <a:ea typeface="Palatino Linotype"/>
                <a:cs typeface="Palatino Linotype"/>
                <a:sym typeface="Palatino Linotype"/>
              </a:rPr>
              <a:t>Prediction result around RMSE = 2</a:t>
            </a:r>
            <a:endParaRPr>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sp>
        <p:nvSpPr>
          <p:cNvPr id="218" name="Shape 218"/>
          <p:cNvSpPr txBox="1"/>
          <p:nvPr/>
        </p:nvSpPr>
        <p:spPr>
          <a:xfrm>
            <a:off x="584200" y="2457450"/>
            <a:ext cx="7858200" cy="197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Second</a:t>
            </a:r>
            <a:r>
              <a:rPr b="1" lang="en-US" sz="1600">
                <a:solidFill>
                  <a:schemeClr val="dk1"/>
                </a:solidFill>
                <a:latin typeface="Palatino Linotype"/>
                <a:ea typeface="Palatino Linotype"/>
                <a:cs typeface="Palatino Linotype"/>
                <a:sym typeface="Palatino Linotype"/>
              </a:rPr>
              <a:t> Attempt:</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Since each row only have 100 data points, that’s too limited to produce meaningful forecasting results, so we combined every row of each security together to train arima model using the whole training data and input the new test data predictors to predict the response and compare with the original response. It returns better prediction results than the original attempt.</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pic>
        <p:nvPicPr>
          <p:cNvPr id="219" name="Shape 219"/>
          <p:cNvPicPr preferRelativeResize="0"/>
          <p:nvPr/>
        </p:nvPicPr>
        <p:blipFill>
          <a:blip r:embed="rId3">
            <a:alphaModFix/>
          </a:blip>
          <a:stretch>
            <a:fillRect/>
          </a:stretch>
        </p:blipFill>
        <p:spPr>
          <a:xfrm>
            <a:off x="694500" y="4132250"/>
            <a:ext cx="7747900" cy="132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 name="Shape 225"/>
          <p:cNvSpPr txBox="1"/>
          <p:nvPr/>
        </p:nvSpPr>
        <p:spPr>
          <a:xfrm>
            <a:off x="2933700" y="333375"/>
            <a:ext cx="35226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ARIMA Time Series</a:t>
            </a:r>
            <a:endParaRPr/>
          </a:p>
        </p:txBody>
      </p:sp>
      <p:cxnSp>
        <p:nvCxnSpPr>
          <p:cNvPr id="226" name="Shape 226"/>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pic>
        <p:nvPicPr>
          <p:cNvPr id="227" name="Shape 227"/>
          <p:cNvPicPr preferRelativeResize="0"/>
          <p:nvPr/>
        </p:nvPicPr>
        <p:blipFill>
          <a:blip r:embed="rId3">
            <a:alphaModFix/>
          </a:blip>
          <a:stretch>
            <a:fillRect/>
          </a:stretch>
        </p:blipFill>
        <p:spPr>
          <a:xfrm>
            <a:off x="688974" y="963569"/>
            <a:ext cx="7648501" cy="45843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Shape 233"/>
          <p:cNvSpPr txBox="1"/>
          <p:nvPr/>
        </p:nvSpPr>
        <p:spPr>
          <a:xfrm>
            <a:off x="2933700" y="333375"/>
            <a:ext cx="35226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ARIMA Time Series</a:t>
            </a:r>
            <a:endParaRPr/>
          </a:p>
        </p:txBody>
      </p:sp>
      <p:cxnSp>
        <p:nvCxnSpPr>
          <p:cNvPr id="234" name="Shape 234"/>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pic>
        <p:nvPicPr>
          <p:cNvPr id="235" name="Shape 235"/>
          <p:cNvPicPr preferRelativeResize="0"/>
          <p:nvPr/>
        </p:nvPicPr>
        <p:blipFill>
          <a:blip r:embed="rId3">
            <a:alphaModFix/>
          </a:blip>
          <a:stretch>
            <a:fillRect/>
          </a:stretch>
        </p:blipFill>
        <p:spPr>
          <a:xfrm>
            <a:off x="745588" y="1044025"/>
            <a:ext cx="7535271" cy="4465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Shape 241"/>
          <p:cNvSpPr txBox="1"/>
          <p:nvPr/>
        </p:nvSpPr>
        <p:spPr>
          <a:xfrm>
            <a:off x="2933700" y="333375"/>
            <a:ext cx="35226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Lasso Regression</a:t>
            </a:r>
            <a:endParaRPr/>
          </a:p>
        </p:txBody>
      </p:sp>
      <p:cxnSp>
        <p:nvCxnSpPr>
          <p:cNvPr id="242" name="Shape 242"/>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243" name="Shape 243"/>
          <p:cNvSpPr txBox="1"/>
          <p:nvPr/>
        </p:nvSpPr>
        <p:spPr>
          <a:xfrm>
            <a:off x="584200" y="1238250"/>
            <a:ext cx="7858200" cy="375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Benefits of Lasso</a:t>
            </a:r>
            <a:r>
              <a:rPr lang="en-US" sz="1600">
                <a:solidFill>
                  <a:schemeClr val="dk1"/>
                </a:solidFill>
                <a:latin typeface="Palatino Linotype"/>
                <a:ea typeface="Palatino Linotype"/>
                <a:cs typeface="Palatino Linotype"/>
                <a:sym typeface="Palatino Linotype"/>
              </a:rPr>
              <a:t>:</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Shrink unimportant variables to 0 so we could see which variables are important.</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E.g. for security 1, 96 predictor coefficients are 0 (104 predictors in total). Trade_vwap, bid1, bid5, bid34, bid50 are important variables.</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Limitations of Lasso</a:t>
            </a:r>
            <a:r>
              <a:rPr lang="en-US" sz="1600">
                <a:solidFill>
                  <a:schemeClr val="dk1"/>
                </a:solidFill>
                <a:latin typeface="Palatino Linotype"/>
                <a:ea typeface="Palatino Linotype"/>
                <a:cs typeface="Palatino Linotype"/>
                <a:sym typeface="Palatino Linotype"/>
              </a:rPr>
              <a:t>: </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Imputed data must be matrix.</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So we only</a:t>
            </a:r>
            <a:r>
              <a:rPr b="1" lang="en-US" sz="1600">
                <a:solidFill>
                  <a:schemeClr val="dk1"/>
                </a:solidFill>
                <a:latin typeface="Palatino Linotype"/>
                <a:ea typeface="Palatino Linotype"/>
                <a:cs typeface="Palatino Linotype"/>
                <a:sym typeface="Palatino Linotype"/>
              </a:rPr>
              <a:t> </a:t>
            </a:r>
            <a:r>
              <a:rPr lang="en-US" sz="1600">
                <a:solidFill>
                  <a:schemeClr val="dk1"/>
                </a:solidFill>
                <a:latin typeface="Palatino Linotype"/>
                <a:ea typeface="Palatino Linotype"/>
                <a:cs typeface="Palatino Linotype"/>
                <a:sym typeface="Palatino Linotype"/>
              </a:rPr>
              <a:t>use</a:t>
            </a:r>
            <a:r>
              <a:rPr b="1" lang="en-US" sz="1600">
                <a:solidFill>
                  <a:schemeClr val="dk1"/>
                </a:solidFill>
                <a:latin typeface="Palatino Linotype"/>
                <a:ea typeface="Palatino Linotype"/>
                <a:cs typeface="Palatino Linotype"/>
                <a:sym typeface="Palatino Linotype"/>
              </a:rPr>
              <a:t> p_tcount, p_value, trade_vwap, trade_volume, 50 bid and ask prices as predictors</a:t>
            </a:r>
            <a:r>
              <a:rPr lang="en-US" sz="1600">
                <a:solidFill>
                  <a:schemeClr val="dk1"/>
                </a:solidFill>
                <a:latin typeface="Palatino Linotype"/>
                <a:ea typeface="Palatino Linotype"/>
                <a:cs typeface="Palatino Linotype"/>
                <a:sym typeface="Palatino Linotype"/>
              </a:rPr>
              <a:t>, and this arrangement will lose information on initiator and transtype of per bid and ask. That's the trade-off.</a:t>
            </a:r>
            <a:r>
              <a:rPr b="1" lang="en-US" sz="1600">
                <a:solidFill>
                  <a:schemeClr val="dk1"/>
                </a:solidFill>
                <a:latin typeface="Palatino Linotype"/>
                <a:ea typeface="Palatino Linotype"/>
                <a:cs typeface="Palatino Linotype"/>
                <a:sym typeface="Palatino Linotype"/>
              </a:rPr>
              <a:t> </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Modeling:</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For each security, we trained a lasso model based on predictors and responses and used cross validation to choose the best lambda. Then we used this model to predict the responses on test data given the predictors and compare it with original responses.</a:t>
            </a:r>
            <a:endParaRPr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9" name="Shape 249"/>
          <p:cNvSpPr txBox="1"/>
          <p:nvPr/>
        </p:nvSpPr>
        <p:spPr>
          <a:xfrm>
            <a:off x="2933700" y="333375"/>
            <a:ext cx="35226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GBM and SVM</a:t>
            </a:r>
            <a:endParaRPr/>
          </a:p>
        </p:txBody>
      </p:sp>
      <p:cxnSp>
        <p:nvCxnSpPr>
          <p:cNvPr id="250" name="Shape 250"/>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251" name="Shape 251"/>
          <p:cNvSpPr txBox="1"/>
          <p:nvPr/>
        </p:nvSpPr>
        <p:spPr>
          <a:xfrm>
            <a:off x="584200" y="1238250"/>
            <a:ext cx="7858200" cy="39474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Same predictor chosen as Linear Regression</a:t>
            </a:r>
            <a:endParaRPr b="1"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Trade Volume Weighted Average Price, Bid 41, Bid 50, Ask 50 as Predictor Variables</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Result</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Clr>
                <a:schemeClr val="dk1"/>
              </a:buClr>
              <a:buSzPts val="1400"/>
              <a:buFont typeface="Arial"/>
              <a:buNone/>
            </a:pPr>
            <a:r>
              <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Models</a:t>
            </a:r>
            <a:endParaRPr b="1"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None/>
            </a:pPr>
            <a:r>
              <a:rPr lang="en-US" sz="1600">
                <a:solidFill>
                  <a:schemeClr val="dk1"/>
                </a:solidFill>
                <a:latin typeface="Palatino Linotype"/>
                <a:ea typeface="Palatino Linotype"/>
                <a:cs typeface="Palatino Linotype"/>
                <a:sym typeface="Palatino Linotype"/>
              </a:rPr>
              <a:t>Total of 200 Models are used to calculate the buy and ask price from t=51 to t=100 (50 x 2 x 2) → (Time x Buyer/Seller Initiated x Bid/Ask)</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None/>
            </a:pPr>
            <a:r>
              <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Advantages</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None/>
            </a:pPr>
            <a:r>
              <a:rPr lang="en-US" sz="1600">
                <a:solidFill>
                  <a:schemeClr val="dk1"/>
                </a:solidFill>
                <a:latin typeface="Palatino Linotype"/>
                <a:ea typeface="Palatino Linotype"/>
                <a:cs typeface="Palatino Linotype"/>
                <a:sym typeface="Palatino Linotype"/>
              </a:rPr>
              <a:t>GBM models are expressive</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None/>
            </a:pPr>
            <a:r>
              <a:rPr lang="en-US" sz="1600">
                <a:solidFill>
                  <a:schemeClr val="dk1"/>
                </a:solidFill>
                <a:latin typeface="Palatino Linotype"/>
                <a:ea typeface="Palatino Linotype"/>
                <a:cs typeface="Palatino Linotype"/>
                <a:sym typeface="Palatino Linotype"/>
              </a:rPr>
              <a:t>SVM is very efficient</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None/>
            </a:pPr>
            <a:r>
              <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Clr>
                <a:schemeClr val="dk1"/>
              </a:buClr>
              <a:buSzPts val="1400"/>
              <a:buFont typeface="Arial"/>
              <a:buNone/>
            </a:pPr>
            <a:r>
              <a:rPr b="1" lang="en-US" sz="1600">
                <a:solidFill>
                  <a:schemeClr val="dk1"/>
                </a:solidFill>
                <a:latin typeface="Palatino Linotype"/>
                <a:ea typeface="Palatino Linotype"/>
                <a:cs typeface="Palatino Linotype"/>
                <a:sym typeface="Palatino Linotype"/>
              </a:rPr>
              <a:t>Disadvantages</a:t>
            </a:r>
            <a:endParaRPr b="1"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Clr>
                <a:schemeClr val="dk1"/>
              </a:buClr>
              <a:buSzPts val="1400"/>
              <a:buFont typeface="Arial"/>
              <a:buNone/>
            </a:pPr>
            <a:r>
              <a:rPr lang="en-US" sz="1600">
                <a:solidFill>
                  <a:schemeClr val="dk1"/>
                </a:solidFill>
                <a:latin typeface="Palatino Linotype"/>
                <a:ea typeface="Palatino Linotype"/>
                <a:cs typeface="Palatino Linotype"/>
                <a:sym typeface="Palatino Linotype"/>
              </a:rPr>
              <a:t>The error is high compared with other models</a:t>
            </a:r>
            <a:endParaRPr b="1" sz="1600">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Shape 98"/>
          <p:cNvSpPr txBox="1"/>
          <p:nvPr/>
        </p:nvSpPr>
        <p:spPr>
          <a:xfrm>
            <a:off x="3730625" y="971550"/>
            <a:ext cx="1641475" cy="584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Palatino Linotype"/>
              <a:buNone/>
            </a:pPr>
            <a:r>
              <a:rPr b="1" i="0" lang="en-US" sz="3200" u="none">
                <a:solidFill>
                  <a:schemeClr val="dk1"/>
                </a:solidFill>
                <a:latin typeface="Palatino Linotype"/>
                <a:ea typeface="Palatino Linotype"/>
                <a:cs typeface="Palatino Linotype"/>
                <a:sym typeface="Palatino Linotype"/>
              </a:rPr>
              <a:t>Agenda</a:t>
            </a:r>
            <a:endParaRPr/>
          </a:p>
        </p:txBody>
      </p:sp>
      <p:cxnSp>
        <p:nvCxnSpPr>
          <p:cNvPr id="99" name="Shape 99"/>
          <p:cNvCxnSpPr/>
          <p:nvPr/>
        </p:nvCxnSpPr>
        <p:spPr>
          <a:xfrm>
            <a:off x="739775" y="1971675"/>
            <a:ext cx="7648575" cy="0"/>
          </a:xfrm>
          <a:prstGeom prst="straightConnector1">
            <a:avLst/>
          </a:prstGeom>
          <a:noFill/>
          <a:ln cap="flat" cmpd="sng" w="28575">
            <a:solidFill>
              <a:srgbClr val="A50021"/>
            </a:solidFill>
            <a:prstDash val="solid"/>
            <a:miter lim="800000"/>
            <a:headEnd len="med" w="med" type="oval"/>
            <a:tailEnd len="med" w="med" type="oval"/>
          </a:ln>
        </p:spPr>
      </p:cxnSp>
      <p:sp>
        <p:nvSpPr>
          <p:cNvPr id="100" name="Shape 100"/>
          <p:cNvSpPr txBox="1"/>
          <p:nvPr/>
        </p:nvSpPr>
        <p:spPr>
          <a:xfrm>
            <a:off x="2162175" y="2389187"/>
            <a:ext cx="4810125" cy="2678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01 Background Introduction</a:t>
            </a:r>
            <a:endParaRPr/>
          </a:p>
          <a:p>
            <a:pPr indent="0" lvl="0" marL="0" marR="0" rtl="0" algn="ctr">
              <a:lnSpc>
                <a:spcPct val="100000"/>
              </a:lnSpc>
              <a:spcBef>
                <a:spcPts val="120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02 Data and EDA</a:t>
            </a:r>
            <a:endParaRPr/>
          </a:p>
          <a:p>
            <a:pPr indent="0" lvl="0" marL="0" marR="0" rtl="0" algn="ctr">
              <a:lnSpc>
                <a:spcPct val="100000"/>
              </a:lnSpc>
              <a:spcBef>
                <a:spcPts val="120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03 Feature Selection Methods</a:t>
            </a:r>
            <a:endParaRPr/>
          </a:p>
          <a:p>
            <a:pPr indent="0" lvl="0" marL="0" marR="0" rtl="0" algn="ctr">
              <a:lnSpc>
                <a:spcPct val="100000"/>
              </a:lnSpc>
              <a:spcBef>
                <a:spcPts val="120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04 Prediction Models</a:t>
            </a:r>
            <a:endParaRPr/>
          </a:p>
          <a:p>
            <a:pPr indent="0" lvl="0" marL="0" marR="0" rtl="0" algn="ctr">
              <a:lnSpc>
                <a:spcPct val="100000"/>
              </a:lnSpc>
              <a:spcBef>
                <a:spcPts val="120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05 Model Performance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Shape 257"/>
          <p:cNvSpPr txBox="1"/>
          <p:nvPr/>
        </p:nvSpPr>
        <p:spPr>
          <a:xfrm>
            <a:off x="1744225" y="333375"/>
            <a:ext cx="57609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Model Performance </a:t>
            </a:r>
            <a:r>
              <a:rPr b="0" i="0" lang="en-US" sz="2400" u="none">
                <a:solidFill>
                  <a:schemeClr val="dk1"/>
                </a:solidFill>
                <a:latin typeface="Palatino Linotype"/>
                <a:ea typeface="Palatino Linotype"/>
                <a:cs typeface="Palatino Linotype"/>
                <a:sym typeface="Palatino Linotype"/>
              </a:rPr>
              <a:t>Evaluation</a:t>
            </a:r>
            <a:endParaRPr/>
          </a:p>
        </p:txBody>
      </p:sp>
      <p:cxnSp>
        <p:nvCxnSpPr>
          <p:cNvPr id="258" name="Shape 258"/>
          <p:cNvCxnSpPr/>
          <p:nvPr/>
        </p:nvCxnSpPr>
        <p:spPr>
          <a:xfrm>
            <a:off x="688975" y="879475"/>
            <a:ext cx="7648575" cy="0"/>
          </a:xfrm>
          <a:prstGeom prst="straightConnector1">
            <a:avLst/>
          </a:prstGeom>
          <a:noFill/>
          <a:ln cap="flat" cmpd="sng" w="28575">
            <a:solidFill>
              <a:srgbClr val="A50021"/>
            </a:solidFill>
            <a:prstDash val="solid"/>
            <a:miter lim="800000"/>
            <a:headEnd len="med" w="med" type="oval"/>
            <a:tailEnd len="med" w="med" type="oval"/>
          </a:ln>
        </p:spPr>
      </p:cxnSp>
      <p:sp>
        <p:nvSpPr>
          <p:cNvPr id="259" name="Shape 259"/>
          <p:cNvSpPr txBox="1"/>
          <p:nvPr/>
        </p:nvSpPr>
        <p:spPr>
          <a:xfrm>
            <a:off x="695575" y="1446362"/>
            <a:ext cx="7858200" cy="1939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Performance evaluation will be conducted using root mean square error.</a:t>
            </a:r>
            <a:endParaRPr sz="1600"/>
          </a:p>
          <a:p>
            <a:pPr indent="-2857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For each prediction, RMSE will be separately calculated for the bid and ask at each time step following a liquidity shock. </a:t>
            </a:r>
            <a:endParaRPr sz="1600"/>
          </a:p>
          <a:p>
            <a:pPr indent="-2857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The lower, the better.</a:t>
            </a:r>
            <a:endParaRPr sz="1600"/>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pic>
        <p:nvPicPr>
          <p:cNvPr id="260" name="Shape 260"/>
          <p:cNvPicPr preferRelativeResize="0"/>
          <p:nvPr/>
        </p:nvPicPr>
        <p:blipFill>
          <a:blip r:embed="rId3">
            <a:alphaModFix/>
          </a:blip>
          <a:stretch>
            <a:fillRect/>
          </a:stretch>
        </p:blipFill>
        <p:spPr>
          <a:xfrm rot="1">
            <a:off x="173051" y="3054876"/>
            <a:ext cx="8826425" cy="942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 name="Shape 266"/>
          <p:cNvSpPr txBox="1"/>
          <p:nvPr/>
        </p:nvSpPr>
        <p:spPr>
          <a:xfrm>
            <a:off x="1283125" y="386800"/>
            <a:ext cx="64560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TS</a:t>
            </a:r>
            <a:r>
              <a:rPr lang="en-US" sz="2400">
                <a:solidFill>
                  <a:schemeClr val="dk1"/>
                </a:solidFill>
                <a:latin typeface="Palatino Linotype"/>
                <a:ea typeface="Palatino Linotype"/>
                <a:cs typeface="Palatino Linotype"/>
                <a:sym typeface="Palatino Linotype"/>
              </a:rPr>
              <a:t> RMSE distribution by security + bid/ask </a:t>
            </a:r>
            <a:endParaRPr/>
          </a:p>
        </p:txBody>
      </p:sp>
      <p:cxnSp>
        <p:nvCxnSpPr>
          <p:cNvPr id="267" name="Shape 267"/>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268" name="Shape 268"/>
          <p:cNvSpPr txBox="1"/>
          <p:nvPr/>
        </p:nvSpPr>
        <p:spPr>
          <a:xfrm>
            <a:off x="642937" y="3570287"/>
            <a:ext cx="7858200" cy="193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pic>
        <p:nvPicPr>
          <p:cNvPr id="269" name="Shape 269"/>
          <p:cNvPicPr preferRelativeResize="0"/>
          <p:nvPr/>
        </p:nvPicPr>
        <p:blipFill>
          <a:blip r:embed="rId3">
            <a:alphaModFix/>
          </a:blip>
          <a:stretch>
            <a:fillRect/>
          </a:stretch>
        </p:blipFill>
        <p:spPr>
          <a:xfrm>
            <a:off x="802439" y="986352"/>
            <a:ext cx="7386616" cy="4546425"/>
          </a:xfrm>
          <a:prstGeom prst="rect">
            <a:avLst/>
          </a:prstGeom>
          <a:noFill/>
          <a:ln>
            <a:noFill/>
          </a:ln>
        </p:spPr>
      </p:pic>
      <p:sp>
        <p:nvSpPr>
          <p:cNvPr id="270" name="Shape 270"/>
          <p:cNvSpPr/>
          <p:nvPr/>
        </p:nvSpPr>
        <p:spPr>
          <a:xfrm>
            <a:off x="1682425" y="1325550"/>
            <a:ext cx="2026500" cy="328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1" name="Shape 271"/>
          <p:cNvCxnSpPr/>
          <p:nvPr/>
        </p:nvCxnSpPr>
        <p:spPr>
          <a:xfrm flipH="1" rot="10800000">
            <a:off x="3734475" y="2141225"/>
            <a:ext cx="662700" cy="127500"/>
          </a:xfrm>
          <a:prstGeom prst="straightConnector1">
            <a:avLst/>
          </a:prstGeom>
          <a:noFill/>
          <a:ln cap="flat" cmpd="sng" w="19050">
            <a:solidFill>
              <a:srgbClr val="FF0000"/>
            </a:solidFill>
            <a:prstDash val="solid"/>
            <a:round/>
            <a:headEnd len="med" w="med" type="none"/>
            <a:tailEnd len="med" w="med" type="triangle"/>
          </a:ln>
        </p:spPr>
      </p:cxnSp>
      <p:sp>
        <p:nvSpPr>
          <p:cNvPr id="272" name="Shape 272"/>
          <p:cNvSpPr txBox="1"/>
          <p:nvPr/>
        </p:nvSpPr>
        <p:spPr>
          <a:xfrm>
            <a:off x="4550200" y="1937325"/>
            <a:ext cx="1848000" cy="61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600"/>
              <a:t>Mean: 0.96</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Shape 278"/>
          <p:cNvSpPr txBox="1"/>
          <p:nvPr/>
        </p:nvSpPr>
        <p:spPr>
          <a:xfrm>
            <a:off x="2045121" y="386800"/>
            <a:ext cx="51966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Lasso</a:t>
            </a:r>
            <a:r>
              <a:rPr lang="en-US" sz="2400">
                <a:solidFill>
                  <a:schemeClr val="dk1"/>
                </a:solidFill>
                <a:latin typeface="Palatino Linotype"/>
                <a:ea typeface="Palatino Linotype"/>
                <a:cs typeface="Palatino Linotype"/>
                <a:sym typeface="Palatino Linotype"/>
              </a:rPr>
              <a:t> RMSE distribution </a:t>
            </a:r>
            <a:r>
              <a:rPr lang="en-US" sz="2400">
                <a:solidFill>
                  <a:schemeClr val="dk1"/>
                </a:solidFill>
                <a:latin typeface="Palatino Linotype"/>
                <a:ea typeface="Palatino Linotype"/>
                <a:cs typeface="Palatino Linotype"/>
                <a:sym typeface="Palatino Linotype"/>
              </a:rPr>
              <a:t>by security</a:t>
            </a:r>
            <a:endParaRPr/>
          </a:p>
        </p:txBody>
      </p:sp>
      <p:cxnSp>
        <p:nvCxnSpPr>
          <p:cNvPr id="279" name="Shape 279"/>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280" name="Shape 280"/>
          <p:cNvSpPr txBox="1"/>
          <p:nvPr/>
        </p:nvSpPr>
        <p:spPr>
          <a:xfrm>
            <a:off x="584137" y="3570287"/>
            <a:ext cx="7858200" cy="193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pic>
        <p:nvPicPr>
          <p:cNvPr id="281" name="Shape 281"/>
          <p:cNvPicPr preferRelativeResize="0"/>
          <p:nvPr/>
        </p:nvPicPr>
        <p:blipFill>
          <a:blip r:embed="rId3">
            <a:alphaModFix/>
          </a:blip>
          <a:stretch>
            <a:fillRect/>
          </a:stretch>
        </p:blipFill>
        <p:spPr>
          <a:xfrm>
            <a:off x="952050" y="1094475"/>
            <a:ext cx="7166299" cy="4415600"/>
          </a:xfrm>
          <a:prstGeom prst="rect">
            <a:avLst/>
          </a:prstGeom>
          <a:noFill/>
          <a:ln>
            <a:noFill/>
          </a:ln>
        </p:spPr>
      </p:pic>
      <p:sp>
        <p:nvSpPr>
          <p:cNvPr id="282" name="Shape 282"/>
          <p:cNvSpPr/>
          <p:nvPr/>
        </p:nvSpPr>
        <p:spPr>
          <a:xfrm>
            <a:off x="1911025" y="1439225"/>
            <a:ext cx="2026500" cy="3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83" name="Shape 283"/>
          <p:cNvCxnSpPr/>
          <p:nvPr/>
        </p:nvCxnSpPr>
        <p:spPr>
          <a:xfrm flipH="1" rot="10800000">
            <a:off x="3963075" y="2293625"/>
            <a:ext cx="662700" cy="127500"/>
          </a:xfrm>
          <a:prstGeom prst="straightConnector1">
            <a:avLst/>
          </a:prstGeom>
          <a:noFill/>
          <a:ln cap="flat" cmpd="sng" w="19050">
            <a:solidFill>
              <a:srgbClr val="FF0000"/>
            </a:solidFill>
            <a:prstDash val="solid"/>
            <a:round/>
            <a:headEnd len="med" w="med" type="none"/>
            <a:tailEnd len="med" w="med" type="triangle"/>
          </a:ln>
        </p:spPr>
      </p:cxnSp>
      <p:sp>
        <p:nvSpPr>
          <p:cNvPr id="284" name="Shape 284"/>
          <p:cNvSpPr txBox="1"/>
          <p:nvPr/>
        </p:nvSpPr>
        <p:spPr>
          <a:xfrm>
            <a:off x="4778800" y="2013525"/>
            <a:ext cx="1848000" cy="61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600"/>
              <a:t>Mean: 1.94</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0" name="Shape 290"/>
          <p:cNvSpPr txBox="1"/>
          <p:nvPr/>
        </p:nvSpPr>
        <p:spPr>
          <a:xfrm>
            <a:off x="2654735" y="386800"/>
            <a:ext cx="37170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LR RMSE by security </a:t>
            </a:r>
            <a:endParaRPr/>
          </a:p>
        </p:txBody>
      </p:sp>
      <p:cxnSp>
        <p:nvCxnSpPr>
          <p:cNvPr id="291" name="Shape 291"/>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292" name="Shape 292"/>
          <p:cNvSpPr txBox="1"/>
          <p:nvPr/>
        </p:nvSpPr>
        <p:spPr>
          <a:xfrm>
            <a:off x="642937" y="3570287"/>
            <a:ext cx="7858200" cy="193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pic>
        <p:nvPicPr>
          <p:cNvPr id="293" name="Shape 293"/>
          <p:cNvPicPr preferRelativeResize="0"/>
          <p:nvPr/>
        </p:nvPicPr>
        <p:blipFill>
          <a:blip r:embed="rId3">
            <a:alphaModFix/>
          </a:blip>
          <a:stretch>
            <a:fillRect/>
          </a:stretch>
        </p:blipFill>
        <p:spPr>
          <a:xfrm>
            <a:off x="877700" y="986350"/>
            <a:ext cx="7321002" cy="4523725"/>
          </a:xfrm>
          <a:prstGeom prst="rect">
            <a:avLst/>
          </a:prstGeom>
          <a:noFill/>
          <a:ln cap="flat" cmpd="sng" w="9525">
            <a:solidFill>
              <a:schemeClr val="dk1"/>
            </a:solidFill>
            <a:prstDash val="solid"/>
            <a:miter lim="8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Shape 299"/>
          <p:cNvSpPr txBox="1"/>
          <p:nvPr/>
        </p:nvSpPr>
        <p:spPr>
          <a:xfrm>
            <a:off x="2301548" y="352650"/>
            <a:ext cx="45408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lang="en-US" sz="2400">
                <a:solidFill>
                  <a:schemeClr val="dk1"/>
                </a:solidFill>
                <a:latin typeface="Palatino Linotype"/>
                <a:ea typeface="Palatino Linotype"/>
                <a:cs typeface="Palatino Linotype"/>
                <a:sym typeface="Palatino Linotype"/>
              </a:rPr>
              <a:t>LR_PCA RMSE by security </a:t>
            </a:r>
            <a:endParaRPr/>
          </a:p>
        </p:txBody>
      </p:sp>
      <p:cxnSp>
        <p:nvCxnSpPr>
          <p:cNvPr id="300" name="Shape 300"/>
          <p:cNvCxnSpPr/>
          <p:nvPr/>
        </p:nvCxnSpPr>
        <p:spPr>
          <a:xfrm>
            <a:off x="688975" y="879475"/>
            <a:ext cx="7648500" cy="0"/>
          </a:xfrm>
          <a:prstGeom prst="straightConnector1">
            <a:avLst/>
          </a:prstGeom>
          <a:noFill/>
          <a:ln cap="flat" cmpd="sng" w="28575">
            <a:solidFill>
              <a:srgbClr val="A50021"/>
            </a:solidFill>
            <a:prstDash val="solid"/>
            <a:miter lim="800000"/>
            <a:headEnd len="med" w="med" type="oval"/>
            <a:tailEnd len="med" w="med" type="oval"/>
          </a:ln>
        </p:spPr>
      </p:cxnSp>
      <p:sp>
        <p:nvSpPr>
          <p:cNvPr id="301" name="Shape 301"/>
          <p:cNvSpPr txBox="1"/>
          <p:nvPr/>
        </p:nvSpPr>
        <p:spPr>
          <a:xfrm>
            <a:off x="642937" y="3570287"/>
            <a:ext cx="7858200" cy="193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285750" lvl="0" marL="28575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1400" u="none">
              <a:solidFill>
                <a:schemeClr val="dk1"/>
              </a:solidFill>
              <a:latin typeface="Palatino Linotype"/>
              <a:ea typeface="Palatino Linotype"/>
              <a:cs typeface="Palatino Linotype"/>
              <a:sym typeface="Palatino Linotype"/>
            </a:endParaRPr>
          </a:p>
        </p:txBody>
      </p:sp>
      <p:pic>
        <p:nvPicPr>
          <p:cNvPr id="302" name="Shape 302"/>
          <p:cNvPicPr preferRelativeResize="0"/>
          <p:nvPr/>
        </p:nvPicPr>
        <p:blipFill>
          <a:blip r:embed="rId3">
            <a:alphaModFix/>
          </a:blip>
          <a:stretch>
            <a:fillRect/>
          </a:stretch>
        </p:blipFill>
        <p:spPr>
          <a:xfrm>
            <a:off x="765175" y="984600"/>
            <a:ext cx="7347927" cy="45403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p:nvPr/>
        </p:nvSpPr>
        <p:spPr>
          <a:xfrm>
            <a:off x="107950" y="101600"/>
            <a:ext cx="8928000" cy="5557800"/>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Shape 308"/>
          <p:cNvSpPr txBox="1"/>
          <p:nvPr/>
        </p:nvSpPr>
        <p:spPr>
          <a:xfrm>
            <a:off x="3349625" y="2419350"/>
            <a:ext cx="2703900" cy="58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Palatino Linotype"/>
              <a:buNone/>
            </a:pPr>
            <a:r>
              <a:rPr b="1" lang="en-US" sz="3200">
                <a:solidFill>
                  <a:schemeClr val="dk1"/>
                </a:solidFill>
                <a:latin typeface="Palatino Linotype"/>
                <a:ea typeface="Palatino Linotype"/>
                <a:cs typeface="Palatino Linotype"/>
                <a:sym typeface="Palatino Linotype"/>
              </a:rPr>
              <a:t>Thank you</a:t>
            </a:r>
            <a:endParaRPr/>
          </a:p>
        </p:txBody>
      </p:sp>
      <p:cxnSp>
        <p:nvCxnSpPr>
          <p:cNvPr id="309" name="Shape 309"/>
          <p:cNvCxnSpPr/>
          <p:nvPr/>
        </p:nvCxnSpPr>
        <p:spPr>
          <a:xfrm>
            <a:off x="739775" y="3190875"/>
            <a:ext cx="7648500" cy="0"/>
          </a:xfrm>
          <a:prstGeom prst="straightConnector1">
            <a:avLst/>
          </a:prstGeom>
          <a:noFill/>
          <a:ln cap="flat" cmpd="sng" w="28575">
            <a:solidFill>
              <a:srgbClr val="A50021"/>
            </a:solidFill>
            <a:prstDash val="solid"/>
            <a:miter lim="800000"/>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p:nvPr/>
        </p:nvSpPr>
        <p:spPr>
          <a:xfrm>
            <a:off x="107950" y="58737"/>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Shape 106"/>
          <p:cNvSpPr txBox="1"/>
          <p:nvPr/>
        </p:nvSpPr>
        <p:spPr>
          <a:xfrm>
            <a:off x="2747962" y="198437"/>
            <a:ext cx="3648075"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Background Introduction</a:t>
            </a:r>
            <a:endParaRPr/>
          </a:p>
        </p:txBody>
      </p:sp>
      <p:cxnSp>
        <p:nvCxnSpPr>
          <p:cNvPr id="107" name="Shape 107"/>
          <p:cNvCxnSpPr/>
          <p:nvPr/>
        </p:nvCxnSpPr>
        <p:spPr>
          <a:xfrm>
            <a:off x="874712" y="660400"/>
            <a:ext cx="7648575" cy="0"/>
          </a:xfrm>
          <a:prstGeom prst="straightConnector1">
            <a:avLst/>
          </a:prstGeom>
          <a:noFill/>
          <a:ln cap="flat" cmpd="sng" w="28575">
            <a:solidFill>
              <a:srgbClr val="A50021"/>
            </a:solidFill>
            <a:prstDash val="solid"/>
            <a:miter lim="800000"/>
            <a:headEnd len="med" w="med" type="oval"/>
            <a:tailEnd len="med" w="med" type="oval"/>
          </a:ln>
        </p:spPr>
      </p:cxnSp>
      <p:sp>
        <p:nvSpPr>
          <p:cNvPr id="108" name="Shape 108"/>
          <p:cNvSpPr txBox="1"/>
          <p:nvPr/>
        </p:nvSpPr>
        <p:spPr>
          <a:xfrm>
            <a:off x="874712" y="4090987"/>
            <a:ext cx="7200900" cy="107632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It’s a forecasting project that aims to develop new models to predict the stock market's short-term response following large trades.</a:t>
            </a:r>
            <a:endParaRPr/>
          </a:p>
          <a:p>
            <a:pPr indent="-2857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Develop empirical models to predict the behavior of bid and ask prices following such "liquidity shocks"</a:t>
            </a:r>
            <a:endParaRPr/>
          </a:p>
        </p:txBody>
      </p:sp>
      <p:sp>
        <p:nvSpPr>
          <p:cNvPr descr="https://github.com/GU4243-ADS/project-4-open-project-group3/raw/master/figs/cover.jpg" id="109" name="Shape 109"/>
          <p:cNvSpPr txBox="1"/>
          <p:nvPr/>
        </p:nvSpPr>
        <p:spPr>
          <a:xfrm>
            <a:off x="155575" y="-144462"/>
            <a:ext cx="3419475" cy="3419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https://raw.githubusercontent.com/GU4243-ADS/project-4-open-project-group3/master/figs/cover.jpg?token=AiAgUETmhyhtmvZ__kz2Pxet7qBpSqcRks5a5nhhwA%3D%3D" id="110" name="Shape 110"/>
          <p:cNvPicPr preferRelativeResize="0"/>
          <p:nvPr/>
        </p:nvPicPr>
        <p:blipFill rotWithShape="1">
          <a:blip r:embed="rId3">
            <a:alphaModFix/>
          </a:blip>
          <a:srcRect b="0" l="0" r="0" t="0"/>
          <a:stretch/>
        </p:blipFill>
        <p:spPr>
          <a:xfrm>
            <a:off x="1068387" y="890587"/>
            <a:ext cx="7007225" cy="30495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Shape 116"/>
          <p:cNvSpPr txBox="1"/>
          <p:nvPr/>
        </p:nvSpPr>
        <p:spPr>
          <a:xfrm>
            <a:off x="3109912" y="333375"/>
            <a:ext cx="3170237"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A glimpse of the data </a:t>
            </a:r>
            <a:endParaRPr/>
          </a:p>
        </p:txBody>
      </p:sp>
      <p:cxnSp>
        <p:nvCxnSpPr>
          <p:cNvPr id="117" name="Shape 117"/>
          <p:cNvCxnSpPr/>
          <p:nvPr/>
        </p:nvCxnSpPr>
        <p:spPr>
          <a:xfrm>
            <a:off x="688975" y="842962"/>
            <a:ext cx="7648575" cy="0"/>
          </a:xfrm>
          <a:prstGeom prst="straightConnector1">
            <a:avLst/>
          </a:prstGeom>
          <a:noFill/>
          <a:ln cap="flat" cmpd="sng" w="28575">
            <a:solidFill>
              <a:srgbClr val="A50021"/>
            </a:solidFill>
            <a:prstDash val="solid"/>
            <a:miter lim="800000"/>
            <a:headEnd len="med" w="med" type="oval"/>
            <a:tailEnd len="med" w="med" type="oval"/>
          </a:ln>
        </p:spPr>
      </p:cxnSp>
      <p:pic>
        <p:nvPicPr>
          <p:cNvPr descr="Data Schema" id="118" name="Shape 118"/>
          <p:cNvPicPr preferRelativeResize="0"/>
          <p:nvPr/>
        </p:nvPicPr>
        <p:blipFill rotWithShape="1">
          <a:blip r:embed="rId3">
            <a:alphaModFix/>
          </a:blip>
          <a:srcRect b="0" l="0" r="0" t="0"/>
          <a:stretch/>
        </p:blipFill>
        <p:spPr>
          <a:xfrm>
            <a:off x="442912" y="903287"/>
            <a:ext cx="8258175" cy="2867025"/>
          </a:xfrm>
          <a:prstGeom prst="rect">
            <a:avLst/>
          </a:prstGeom>
          <a:noFill/>
          <a:ln>
            <a:noFill/>
          </a:ln>
        </p:spPr>
      </p:pic>
      <p:sp>
        <p:nvSpPr>
          <p:cNvPr id="119" name="Shape 119"/>
          <p:cNvSpPr txBox="1"/>
          <p:nvPr/>
        </p:nvSpPr>
        <p:spPr>
          <a:xfrm>
            <a:off x="641350" y="3914775"/>
            <a:ext cx="7550150" cy="150812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Trade and quote data from the London Stock Exchange </a:t>
            </a:r>
            <a:endParaRPr/>
          </a:p>
          <a:p>
            <a:pPr indent="-2857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The preprocessed dataset comprises observations of the limit order book before and after a liquidity shock</a:t>
            </a:r>
            <a:endParaRPr/>
          </a:p>
          <a:p>
            <a:pPr indent="-2857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Data acquired from a Kaggle competition from the following URL: https://www.kaggle.com/c/AlgorithmicTradingChallenge</a:t>
            </a:r>
            <a:endParaRPr/>
          </a:p>
          <a:p>
            <a:pPr indent="-285750" lvl="0" marL="285750" marR="0" rtl="0" algn="l">
              <a:lnSpc>
                <a:spcPct val="100000"/>
              </a:lnSpc>
              <a:spcBef>
                <a:spcPts val="0"/>
              </a:spcBef>
              <a:spcAft>
                <a:spcPts val="0"/>
              </a:spcAft>
              <a:buClr>
                <a:schemeClr val="dk1"/>
              </a:buClr>
              <a:buSzPts val="1200"/>
              <a:buFont typeface="Palatino Linotype"/>
              <a:buNone/>
            </a:pPr>
            <a:r>
              <a:rPr b="0" i="0" lang="en-US" sz="1200" u="none">
                <a:solidFill>
                  <a:schemeClr val="dk1"/>
                </a:solidFill>
                <a:latin typeface="Palatino Linotype"/>
                <a:ea typeface="Palatino Linotype"/>
                <a:cs typeface="Palatino Linotype"/>
                <a:sym typeface="Palatino Linotype"/>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Shape 125"/>
          <p:cNvSpPr txBox="1"/>
          <p:nvPr/>
        </p:nvSpPr>
        <p:spPr>
          <a:xfrm>
            <a:off x="3170237" y="333375"/>
            <a:ext cx="3049587"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Variable Description </a:t>
            </a:r>
            <a:endParaRPr/>
          </a:p>
        </p:txBody>
      </p:sp>
      <p:cxnSp>
        <p:nvCxnSpPr>
          <p:cNvPr id="126" name="Shape 126"/>
          <p:cNvCxnSpPr/>
          <p:nvPr/>
        </p:nvCxnSpPr>
        <p:spPr>
          <a:xfrm>
            <a:off x="688975" y="879475"/>
            <a:ext cx="7648575" cy="0"/>
          </a:xfrm>
          <a:prstGeom prst="straightConnector1">
            <a:avLst/>
          </a:prstGeom>
          <a:noFill/>
          <a:ln cap="flat" cmpd="sng" w="28575">
            <a:solidFill>
              <a:srgbClr val="A50021"/>
            </a:solidFill>
            <a:prstDash val="solid"/>
            <a:miter lim="800000"/>
            <a:headEnd len="med" w="med" type="oval"/>
            <a:tailEnd len="med" w="med" type="oval"/>
          </a:ln>
        </p:spPr>
      </p:cxnSp>
      <p:pic>
        <p:nvPicPr>
          <p:cNvPr id="127" name="Shape 127"/>
          <p:cNvPicPr preferRelativeResize="0"/>
          <p:nvPr/>
        </p:nvPicPr>
        <p:blipFill rotWithShape="1">
          <a:blip r:embed="rId3">
            <a:alphaModFix/>
          </a:blip>
          <a:srcRect b="0" l="0" r="0" t="0"/>
          <a:stretch/>
        </p:blipFill>
        <p:spPr>
          <a:xfrm>
            <a:off x="358775" y="915987"/>
            <a:ext cx="8191500" cy="444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Shape 133"/>
          <p:cNvSpPr txBox="1"/>
          <p:nvPr/>
        </p:nvSpPr>
        <p:spPr>
          <a:xfrm>
            <a:off x="2241550" y="333375"/>
            <a:ext cx="4906962"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Data Sampling and Pre-Processing</a:t>
            </a:r>
            <a:endParaRPr/>
          </a:p>
        </p:txBody>
      </p:sp>
      <p:cxnSp>
        <p:nvCxnSpPr>
          <p:cNvPr id="134" name="Shape 134"/>
          <p:cNvCxnSpPr/>
          <p:nvPr/>
        </p:nvCxnSpPr>
        <p:spPr>
          <a:xfrm>
            <a:off x="688975" y="879475"/>
            <a:ext cx="7648575" cy="0"/>
          </a:xfrm>
          <a:prstGeom prst="straightConnector1">
            <a:avLst/>
          </a:prstGeom>
          <a:noFill/>
          <a:ln cap="flat" cmpd="sng" w="28575">
            <a:solidFill>
              <a:srgbClr val="A50021"/>
            </a:solidFill>
            <a:prstDash val="solid"/>
            <a:miter lim="800000"/>
            <a:headEnd len="med" w="med" type="oval"/>
            <a:tailEnd len="med" w="med" type="oval"/>
          </a:ln>
        </p:spPr>
      </p:cxnSp>
      <p:sp>
        <p:nvSpPr>
          <p:cNvPr id="135" name="Shape 135"/>
          <p:cNvSpPr txBox="1"/>
          <p:nvPr/>
        </p:nvSpPr>
        <p:spPr>
          <a:xfrm>
            <a:off x="517075" y="3071425"/>
            <a:ext cx="8112900" cy="2192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US" sz="1600">
                <a:solidFill>
                  <a:schemeClr val="dk1"/>
                </a:solidFill>
                <a:latin typeface="Palatino Linotype"/>
                <a:ea typeface="Palatino Linotype"/>
                <a:cs typeface="Palatino Linotype"/>
                <a:sym typeface="Palatino Linotype"/>
              </a:rPr>
              <a:t>Data Pre-Processing for Time Series Modeling</a:t>
            </a:r>
            <a:endParaRPr b="1" sz="1600">
              <a:solidFill>
                <a:schemeClr val="dk1"/>
              </a:solidFill>
              <a:latin typeface="Palatino Linotype"/>
              <a:ea typeface="Palatino Linotype"/>
              <a:cs typeface="Palatino Linotype"/>
              <a:sym typeface="Palatino Linotype"/>
            </a:endParaRPr>
          </a:p>
          <a:p>
            <a:pPr indent="0" lvl="0" marL="0" rtl="0">
              <a:lnSpc>
                <a:spcPct val="115000"/>
              </a:lnSpc>
              <a:spcBef>
                <a:spcPts val="0"/>
              </a:spcBef>
              <a:spcAft>
                <a:spcPts val="0"/>
              </a:spcAft>
              <a:buNone/>
            </a:pPr>
            <a:r>
              <a:rPr lang="en-US" sz="1600">
                <a:solidFill>
                  <a:schemeClr val="dk1"/>
                </a:solidFill>
                <a:latin typeface="Palatino Linotype"/>
                <a:ea typeface="Palatino Linotype"/>
                <a:cs typeface="Palatino Linotype"/>
                <a:sym typeface="Palatino Linotype"/>
              </a:rPr>
              <a:t>There're 101 securities in total. </a:t>
            </a:r>
            <a:endParaRPr sz="1600">
              <a:solidFill>
                <a:schemeClr val="dk1"/>
              </a:solidFill>
              <a:latin typeface="Palatino Linotype"/>
              <a:ea typeface="Palatino Linotype"/>
              <a:cs typeface="Palatino Linotype"/>
              <a:sym typeface="Palatino Linotype"/>
            </a:endParaRPr>
          </a:p>
          <a:p>
            <a:pPr indent="0" lvl="0" marL="0" rtl="0">
              <a:lnSpc>
                <a:spcPct val="115000"/>
              </a:lnSpc>
              <a:spcBef>
                <a:spcPts val="0"/>
              </a:spcBef>
              <a:spcAft>
                <a:spcPts val="0"/>
              </a:spcAft>
              <a:buClr>
                <a:schemeClr val="dk1"/>
              </a:buClr>
              <a:buSzPts val="1100"/>
              <a:buFont typeface="Arial"/>
              <a:buNone/>
            </a:pPr>
            <a:r>
              <a:rPr lang="en-US" sz="1600">
                <a:solidFill>
                  <a:schemeClr val="dk1"/>
                </a:solidFill>
                <a:latin typeface="Palatino Linotype"/>
                <a:ea typeface="Palatino Linotype"/>
                <a:cs typeface="Palatino Linotype"/>
                <a:sym typeface="Palatino Linotype"/>
              </a:rPr>
              <a:t>In training set, every security has 371 rows. </a:t>
            </a:r>
            <a:r>
              <a:rPr lang="en-US" sz="1600">
                <a:solidFill>
                  <a:schemeClr val="dk1"/>
                </a:solidFill>
                <a:latin typeface="Palatino Linotype"/>
                <a:ea typeface="Palatino Linotype"/>
                <a:cs typeface="Palatino Linotype"/>
                <a:sym typeface="Palatino Linotype"/>
              </a:rPr>
              <a:t>In test set, 124 rows.</a:t>
            </a:r>
            <a:endParaRPr sz="1600">
              <a:solidFill>
                <a:schemeClr val="dk1"/>
              </a:solidFill>
              <a:latin typeface="Palatino Linotype"/>
              <a:ea typeface="Palatino Linotype"/>
              <a:cs typeface="Palatino Linotype"/>
              <a:sym typeface="Palatino Linotype"/>
            </a:endParaRPr>
          </a:p>
          <a:p>
            <a:pPr indent="0" lvl="0" marL="0" rtl="0">
              <a:lnSpc>
                <a:spcPct val="115000"/>
              </a:lnSpc>
              <a:spcBef>
                <a:spcPts val="0"/>
              </a:spcBef>
              <a:spcAft>
                <a:spcPts val="0"/>
              </a:spcAft>
              <a:buClr>
                <a:schemeClr val="dk1"/>
              </a:buClr>
              <a:buSzPts val="1100"/>
              <a:buFont typeface="Arial"/>
              <a:buNone/>
            </a:pPr>
            <a:r>
              <a:rPr lang="en-US" sz="1600">
                <a:solidFill>
                  <a:schemeClr val="dk1"/>
                </a:solidFill>
                <a:latin typeface="Palatino Linotype"/>
                <a:ea typeface="Palatino Linotype"/>
                <a:cs typeface="Palatino Linotype"/>
                <a:sym typeface="Palatino Linotype"/>
              </a:rPr>
              <a:t>Every row has 100 bid prices and 100 ask prices. For time series modeling, we created a time series matrix by combining all the bid and ask price of rows belong to the same security into a long column, bid and ask separately. So the dimension of training matrix is 371*100 rows and 101*2 columns and the test matrix is 124*100 rows and 101*2 columns. </a:t>
            </a:r>
            <a:endParaRPr sz="1600">
              <a:solidFill>
                <a:schemeClr val="dk1"/>
              </a:solidFill>
              <a:latin typeface="Palatino Linotype"/>
              <a:ea typeface="Palatino Linotype"/>
              <a:cs typeface="Palatino Linotype"/>
              <a:sym typeface="Palatino Linotype"/>
            </a:endParaRPr>
          </a:p>
          <a:p>
            <a:pPr indent="0" lvl="0" marL="0">
              <a:spcBef>
                <a:spcPts val="0"/>
              </a:spcBef>
              <a:spcAft>
                <a:spcPts val="0"/>
              </a:spcAft>
              <a:buNone/>
            </a:pPr>
            <a:r>
              <a:t/>
            </a:r>
            <a:endParaRPr sz="1600"/>
          </a:p>
        </p:txBody>
      </p:sp>
      <p:sp>
        <p:nvSpPr>
          <p:cNvPr id="136" name="Shape 136"/>
          <p:cNvSpPr txBox="1"/>
          <p:nvPr/>
        </p:nvSpPr>
        <p:spPr>
          <a:xfrm>
            <a:off x="439375" y="1090225"/>
            <a:ext cx="8419200" cy="2192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US" sz="1600">
                <a:solidFill>
                  <a:schemeClr val="dk1"/>
                </a:solidFill>
                <a:latin typeface="Palatino Linotype"/>
                <a:ea typeface="Palatino Linotype"/>
                <a:cs typeface="Palatino Linotype"/>
                <a:sym typeface="Palatino Linotype"/>
              </a:rPr>
              <a:t>Stratified Sampling</a:t>
            </a:r>
            <a:endParaRPr b="1" sz="1600">
              <a:solidFill>
                <a:schemeClr val="dk1"/>
              </a:solidFill>
              <a:latin typeface="Palatino Linotype"/>
              <a:ea typeface="Palatino Linotype"/>
              <a:cs typeface="Palatino Linotype"/>
              <a:sym typeface="Palatino Linotype"/>
            </a:endParaRPr>
          </a:p>
          <a:p>
            <a:pPr indent="-330200" lvl="0" marL="457200" rtl="0">
              <a:lnSpc>
                <a:spcPct val="115000"/>
              </a:lnSpc>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test.csv only contains the first 50 time periods of prices and do not disclose the actual prices of the prices of t51-100. </a:t>
            </a:r>
            <a:endParaRPr sz="1600">
              <a:solidFill>
                <a:schemeClr val="dk1"/>
              </a:solidFill>
              <a:latin typeface="Palatino Linotype"/>
              <a:ea typeface="Palatino Linotype"/>
              <a:cs typeface="Palatino Linotype"/>
              <a:sym typeface="Palatino Linotype"/>
            </a:endParaRPr>
          </a:p>
          <a:p>
            <a:pPr indent="-330200" lvl="0" marL="457200" rtl="0">
              <a:lnSpc>
                <a:spcPct val="115000"/>
              </a:lnSpc>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We believe security_id is an important factor in the prediction.</a:t>
            </a:r>
            <a:endParaRPr sz="1600">
              <a:solidFill>
                <a:schemeClr val="dk1"/>
              </a:solidFill>
              <a:latin typeface="Palatino Linotype"/>
              <a:ea typeface="Palatino Linotype"/>
              <a:cs typeface="Palatino Linotype"/>
              <a:sym typeface="Palatino Linotype"/>
            </a:endParaRPr>
          </a:p>
          <a:p>
            <a:pPr indent="-330200" lvl="0" marL="457200" rtl="0">
              <a:lnSpc>
                <a:spcPct val="115000"/>
              </a:lnSpc>
              <a:spcBef>
                <a:spcPts val="0"/>
              </a:spcBef>
              <a:spcAft>
                <a:spcPts val="0"/>
              </a:spcAft>
              <a:buClr>
                <a:schemeClr val="dk1"/>
              </a:buClr>
              <a:buSzPts val="1600"/>
              <a:buFont typeface="Palatino Linotype"/>
              <a:buChar char="●"/>
            </a:pPr>
            <a:r>
              <a:rPr lang="en-US" sz="1600">
                <a:solidFill>
                  <a:schemeClr val="dk1"/>
                </a:solidFill>
                <a:latin typeface="Palatino Linotype"/>
                <a:ea typeface="Palatino Linotype"/>
                <a:cs typeface="Palatino Linotype"/>
                <a:sym typeface="Palatino Linotype"/>
              </a:rPr>
              <a:t>We used stratified sampling to get equal proportion of security_id's.</a:t>
            </a:r>
            <a:endParaRPr sz="1600">
              <a:solidFill>
                <a:schemeClr val="dk1"/>
              </a:solidFill>
              <a:latin typeface="Palatino Linotype"/>
              <a:ea typeface="Palatino Linotype"/>
              <a:cs typeface="Palatino Linotype"/>
              <a:sym typeface="Palatino Linotype"/>
            </a:endParaRPr>
          </a:p>
          <a:p>
            <a:pPr indent="0" lvl="0" marL="0" rtl="0">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Shape 142"/>
          <p:cNvSpPr txBox="1"/>
          <p:nvPr/>
        </p:nvSpPr>
        <p:spPr>
          <a:xfrm>
            <a:off x="2108200" y="333375"/>
            <a:ext cx="5173662"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Bid and Ask price of sample security</a:t>
            </a:r>
            <a:endParaRPr/>
          </a:p>
        </p:txBody>
      </p:sp>
      <p:cxnSp>
        <p:nvCxnSpPr>
          <p:cNvPr id="143" name="Shape 143"/>
          <p:cNvCxnSpPr/>
          <p:nvPr/>
        </p:nvCxnSpPr>
        <p:spPr>
          <a:xfrm>
            <a:off x="688975" y="879475"/>
            <a:ext cx="7648575" cy="0"/>
          </a:xfrm>
          <a:prstGeom prst="straightConnector1">
            <a:avLst/>
          </a:prstGeom>
          <a:noFill/>
          <a:ln cap="flat" cmpd="sng" w="28575">
            <a:solidFill>
              <a:srgbClr val="A50021"/>
            </a:solidFill>
            <a:prstDash val="solid"/>
            <a:miter lim="800000"/>
            <a:headEnd len="med" w="med" type="oval"/>
            <a:tailEnd len="med" w="med" type="oval"/>
          </a:ln>
        </p:spPr>
      </p:cxnSp>
      <p:pic>
        <p:nvPicPr>
          <p:cNvPr id="144" name="Shape 144"/>
          <p:cNvPicPr preferRelativeResize="0"/>
          <p:nvPr/>
        </p:nvPicPr>
        <p:blipFill rotWithShape="1">
          <a:blip r:embed="rId3">
            <a:alphaModFix/>
          </a:blip>
          <a:srcRect b="0" l="0" r="0" t="0"/>
          <a:stretch/>
        </p:blipFill>
        <p:spPr>
          <a:xfrm>
            <a:off x="325437" y="989012"/>
            <a:ext cx="4584700" cy="4584700"/>
          </a:xfrm>
          <a:prstGeom prst="rect">
            <a:avLst/>
          </a:prstGeom>
          <a:noFill/>
          <a:ln>
            <a:noFill/>
          </a:ln>
        </p:spPr>
      </p:pic>
      <p:pic>
        <p:nvPicPr>
          <p:cNvPr id="145" name="Shape 145"/>
          <p:cNvPicPr preferRelativeResize="0"/>
          <p:nvPr/>
        </p:nvPicPr>
        <p:blipFill rotWithShape="1">
          <a:blip r:embed="rId3">
            <a:alphaModFix/>
          </a:blip>
          <a:srcRect b="0" l="0" r="13748" t="0"/>
          <a:stretch/>
        </p:blipFill>
        <p:spPr>
          <a:xfrm>
            <a:off x="4910137" y="989012"/>
            <a:ext cx="3908425" cy="4532312"/>
          </a:xfrm>
          <a:prstGeom prst="rect">
            <a:avLst/>
          </a:prstGeom>
          <a:noFill/>
          <a:ln>
            <a:noFill/>
          </a:ln>
        </p:spPr>
      </p:pic>
      <p:sp>
        <p:nvSpPr>
          <p:cNvPr id="146" name="Shape 146"/>
          <p:cNvSpPr txBox="1"/>
          <p:nvPr/>
        </p:nvSpPr>
        <p:spPr>
          <a:xfrm>
            <a:off x="325437" y="989012"/>
            <a:ext cx="9620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Palatino Linotype"/>
              <a:buNone/>
            </a:pPr>
            <a:r>
              <a:rPr b="0" i="0" lang="en-US" sz="1800" u="none">
                <a:solidFill>
                  <a:schemeClr val="dk1"/>
                </a:solidFill>
                <a:latin typeface="Palatino Linotype"/>
                <a:ea typeface="Palatino Linotype"/>
                <a:cs typeface="Palatino Linotype"/>
                <a:sym typeface="Palatino Linotype"/>
              </a:rPr>
              <a:t>Bid</a:t>
            </a:r>
            <a:endParaRPr/>
          </a:p>
        </p:txBody>
      </p:sp>
      <p:sp>
        <p:nvSpPr>
          <p:cNvPr id="147" name="Shape 147"/>
          <p:cNvSpPr txBox="1"/>
          <p:nvPr/>
        </p:nvSpPr>
        <p:spPr>
          <a:xfrm>
            <a:off x="4892675" y="984250"/>
            <a:ext cx="9620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Palatino Linotype"/>
              <a:buNone/>
            </a:pPr>
            <a:r>
              <a:rPr b="0" i="0" lang="en-US" sz="1800" u="none">
                <a:solidFill>
                  <a:schemeClr val="dk1"/>
                </a:solidFill>
                <a:latin typeface="Palatino Linotype"/>
                <a:ea typeface="Palatino Linotype"/>
                <a:cs typeface="Palatino Linotype"/>
                <a:sym typeface="Palatino Linotype"/>
              </a:rPr>
              <a:t>Ask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 name="Shape 153"/>
          <p:cNvSpPr txBox="1"/>
          <p:nvPr/>
        </p:nvSpPr>
        <p:spPr>
          <a:xfrm>
            <a:off x="1243012" y="333375"/>
            <a:ext cx="6904037"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Volume Weighted Average Price for all securities</a:t>
            </a:r>
            <a:endParaRPr/>
          </a:p>
        </p:txBody>
      </p:sp>
      <p:cxnSp>
        <p:nvCxnSpPr>
          <p:cNvPr id="154" name="Shape 154"/>
          <p:cNvCxnSpPr/>
          <p:nvPr/>
        </p:nvCxnSpPr>
        <p:spPr>
          <a:xfrm>
            <a:off x="688975" y="879475"/>
            <a:ext cx="7648575" cy="0"/>
          </a:xfrm>
          <a:prstGeom prst="straightConnector1">
            <a:avLst/>
          </a:prstGeom>
          <a:noFill/>
          <a:ln cap="flat" cmpd="sng" w="28575">
            <a:solidFill>
              <a:srgbClr val="A50021"/>
            </a:solidFill>
            <a:prstDash val="solid"/>
            <a:miter lim="800000"/>
            <a:headEnd len="med" w="med" type="oval"/>
            <a:tailEnd len="med" w="med" type="oval"/>
          </a:ln>
        </p:spPr>
      </p:cxnSp>
      <p:pic>
        <p:nvPicPr>
          <p:cNvPr id="155" name="Shape 155"/>
          <p:cNvPicPr preferRelativeResize="0"/>
          <p:nvPr/>
        </p:nvPicPr>
        <p:blipFill rotWithShape="1">
          <a:blip r:embed="rId3">
            <a:alphaModFix/>
          </a:blip>
          <a:srcRect b="0" l="0" r="0" t="0"/>
          <a:stretch/>
        </p:blipFill>
        <p:spPr>
          <a:xfrm>
            <a:off x="201612" y="912812"/>
            <a:ext cx="4695825" cy="4695825"/>
          </a:xfrm>
          <a:prstGeom prst="rect">
            <a:avLst/>
          </a:prstGeom>
          <a:noFill/>
          <a:ln>
            <a:noFill/>
          </a:ln>
        </p:spPr>
      </p:pic>
      <p:pic>
        <p:nvPicPr>
          <p:cNvPr id="156" name="Shape 156"/>
          <p:cNvPicPr preferRelativeResize="0"/>
          <p:nvPr/>
        </p:nvPicPr>
        <p:blipFill rotWithShape="1">
          <a:blip r:embed="rId4">
            <a:alphaModFix/>
          </a:blip>
          <a:srcRect b="0" l="0" r="15303" t="0"/>
          <a:stretch/>
        </p:blipFill>
        <p:spPr>
          <a:xfrm>
            <a:off x="4927600" y="889000"/>
            <a:ext cx="3990975" cy="4711700"/>
          </a:xfrm>
          <a:prstGeom prst="rect">
            <a:avLst/>
          </a:prstGeom>
          <a:noFill/>
          <a:ln>
            <a:noFill/>
          </a:ln>
        </p:spPr>
      </p:pic>
      <p:sp>
        <p:nvSpPr>
          <p:cNvPr id="157" name="Shape 157"/>
          <p:cNvSpPr txBox="1"/>
          <p:nvPr/>
        </p:nvSpPr>
        <p:spPr>
          <a:xfrm>
            <a:off x="325437" y="989012"/>
            <a:ext cx="9620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Palatino Linotype"/>
              <a:buNone/>
            </a:pPr>
            <a:r>
              <a:rPr b="0" i="0" lang="en-US" sz="1800" u="none">
                <a:solidFill>
                  <a:schemeClr val="dk1"/>
                </a:solidFill>
                <a:latin typeface="Palatino Linotype"/>
                <a:ea typeface="Palatino Linotype"/>
                <a:cs typeface="Palatino Linotype"/>
                <a:sym typeface="Palatino Linotype"/>
              </a:rPr>
              <a:t>Train</a:t>
            </a:r>
            <a:endParaRPr/>
          </a:p>
        </p:txBody>
      </p:sp>
      <p:sp>
        <p:nvSpPr>
          <p:cNvPr id="158" name="Shape 158"/>
          <p:cNvSpPr txBox="1"/>
          <p:nvPr/>
        </p:nvSpPr>
        <p:spPr>
          <a:xfrm>
            <a:off x="5037137" y="984250"/>
            <a:ext cx="9620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Palatino Linotype"/>
              <a:buNone/>
            </a:pPr>
            <a:r>
              <a:rPr b="0" i="0" lang="en-US" sz="1800" u="none">
                <a:solidFill>
                  <a:schemeClr val="dk1"/>
                </a:solidFill>
                <a:latin typeface="Palatino Linotype"/>
                <a:ea typeface="Palatino Linotype"/>
                <a:cs typeface="Palatino Linotype"/>
                <a:sym typeface="Palatino Linotype"/>
              </a:rPr>
              <a:t>Test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p:nvPr/>
        </p:nvSpPr>
        <p:spPr>
          <a:xfrm>
            <a:off x="107950" y="101600"/>
            <a:ext cx="8928100" cy="5557837"/>
          </a:xfrm>
          <a:prstGeom prst="roundRect">
            <a:avLst>
              <a:gd fmla="val 552"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Shape 164"/>
          <p:cNvSpPr txBox="1"/>
          <p:nvPr/>
        </p:nvSpPr>
        <p:spPr>
          <a:xfrm>
            <a:off x="3351212" y="333375"/>
            <a:ext cx="2687637"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Feature Extraction</a:t>
            </a:r>
            <a:endParaRPr/>
          </a:p>
        </p:txBody>
      </p:sp>
      <p:cxnSp>
        <p:nvCxnSpPr>
          <p:cNvPr id="165" name="Shape 165"/>
          <p:cNvCxnSpPr/>
          <p:nvPr/>
        </p:nvCxnSpPr>
        <p:spPr>
          <a:xfrm>
            <a:off x="688975" y="879475"/>
            <a:ext cx="7648575" cy="0"/>
          </a:xfrm>
          <a:prstGeom prst="straightConnector1">
            <a:avLst/>
          </a:prstGeom>
          <a:noFill/>
          <a:ln cap="flat" cmpd="sng" w="28575">
            <a:solidFill>
              <a:srgbClr val="A50021"/>
            </a:solidFill>
            <a:prstDash val="solid"/>
            <a:miter lim="800000"/>
            <a:headEnd len="med" w="med" type="oval"/>
            <a:tailEnd len="med" w="med" type="oval"/>
          </a:ln>
        </p:spPr>
      </p:cxnSp>
      <p:pic>
        <p:nvPicPr>
          <p:cNvPr descr="Data Schema" id="166" name="Shape 166"/>
          <p:cNvPicPr preferRelativeResize="0"/>
          <p:nvPr/>
        </p:nvPicPr>
        <p:blipFill rotWithShape="1">
          <a:blip r:embed="rId3">
            <a:alphaModFix/>
          </a:blip>
          <a:srcRect b="0" l="0" r="0" t="0"/>
          <a:stretch/>
        </p:blipFill>
        <p:spPr>
          <a:xfrm>
            <a:off x="442912" y="879475"/>
            <a:ext cx="8258175" cy="2867025"/>
          </a:xfrm>
          <a:prstGeom prst="rect">
            <a:avLst/>
          </a:prstGeom>
          <a:noFill/>
          <a:ln>
            <a:noFill/>
          </a:ln>
        </p:spPr>
      </p:pic>
      <p:sp>
        <p:nvSpPr>
          <p:cNvPr id="167" name="Shape 167"/>
          <p:cNvSpPr txBox="1"/>
          <p:nvPr/>
        </p:nvSpPr>
        <p:spPr>
          <a:xfrm>
            <a:off x="641350" y="3914775"/>
            <a:ext cx="7858125" cy="1570037"/>
          </a:xfrm>
          <a:prstGeom prst="rect">
            <a:avLst/>
          </a:prstGeom>
          <a:noFill/>
          <a:ln>
            <a:noFill/>
          </a:ln>
        </p:spPr>
        <p:txBody>
          <a:bodyPr anchorCtr="0" anchor="t" bIns="45700" lIns="91425" spcFirstLastPara="1" rIns="91425" wrap="square" tIns="45700">
            <a:noAutofit/>
          </a:bodyPr>
          <a:lstStyle/>
          <a:p>
            <a:pPr indent="-2984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We want to extract semantically meaningful features from the original data</a:t>
            </a:r>
            <a:endParaRPr sz="1600"/>
          </a:p>
          <a:p>
            <a:pPr indent="-285750" lvl="0" marL="285750" marR="0" rtl="0" algn="l">
              <a:lnSpc>
                <a:spcPct val="100000"/>
              </a:lnSpc>
              <a:spcBef>
                <a:spcPts val="0"/>
              </a:spcBef>
              <a:spcAft>
                <a:spcPts val="0"/>
              </a:spcAft>
              <a:buClr>
                <a:schemeClr val="dk1"/>
              </a:buClr>
              <a:buSzPts val="1400"/>
              <a:buFont typeface="Palatino Linotype"/>
              <a:buNone/>
            </a:pPr>
            <a:r>
              <a:rPr b="1" i="0" lang="en-US" sz="1600" u="none">
                <a:solidFill>
                  <a:schemeClr val="dk1"/>
                </a:solidFill>
                <a:latin typeface="Palatino Linotype"/>
                <a:ea typeface="Palatino Linotype"/>
                <a:cs typeface="Palatino Linotype"/>
                <a:sym typeface="Palatino Linotype"/>
              </a:rPr>
              <a:t>The features can be divided into 4 categories:</a:t>
            </a:r>
            <a:endParaRPr sz="1600"/>
          </a:p>
          <a:p>
            <a:pPr indent="-2984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Price (information about the bid/ask normalized price time series)</a:t>
            </a:r>
            <a:endParaRPr sz="1600"/>
          </a:p>
          <a:p>
            <a:pPr indent="-2984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Liquidity book (information about the depth of the liquidity book)</a:t>
            </a:r>
            <a:endParaRPr sz="1600"/>
          </a:p>
          <a:p>
            <a:pPr indent="-2984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Spread (information about the bid/ask spread)</a:t>
            </a:r>
            <a:endParaRPr sz="1600"/>
          </a:p>
          <a:p>
            <a:pPr indent="-298450" lvl="0" marL="285750" marR="0" rtl="0" algn="l">
              <a:lnSpc>
                <a:spcPct val="100000"/>
              </a:lnSpc>
              <a:spcBef>
                <a:spcPts val="0"/>
              </a:spcBef>
              <a:spcAft>
                <a:spcPts val="0"/>
              </a:spcAft>
              <a:buClr>
                <a:schemeClr val="dk1"/>
              </a:buClr>
              <a:buSzPts val="1600"/>
              <a:buFont typeface="Palatino Linotype"/>
              <a:buChar char="•"/>
            </a:pPr>
            <a:r>
              <a:rPr b="0" i="0" lang="en-US" sz="1600" u="none">
                <a:solidFill>
                  <a:schemeClr val="dk1"/>
                </a:solidFill>
                <a:latin typeface="Palatino Linotype"/>
                <a:ea typeface="Palatino Linotype"/>
                <a:cs typeface="Palatino Linotype"/>
                <a:sym typeface="Palatino Linotype"/>
              </a:rPr>
              <a:t>Rate (information about the arrival rate of orders and/or quotes)</a:t>
            </a:r>
            <a:endParaRPr sz="1600"/>
          </a:p>
          <a:p>
            <a:pPr indent="-285750" lvl="0" marL="285750" marR="0" rtl="0" algn="l">
              <a:lnSpc>
                <a:spcPct val="100000"/>
              </a:lnSpc>
              <a:spcBef>
                <a:spcPts val="0"/>
              </a:spcBef>
              <a:spcAft>
                <a:spcPts val="0"/>
              </a:spcAft>
              <a:buClr>
                <a:schemeClr val="dk1"/>
              </a:buClr>
              <a:buSzPts val="1200"/>
              <a:buFont typeface="Palatino Linotype"/>
              <a:buNone/>
            </a:pPr>
            <a:r>
              <a:rPr b="0" i="0" lang="en-US" sz="1200" u="none">
                <a:solidFill>
                  <a:schemeClr val="dk1"/>
                </a:solidFill>
                <a:latin typeface="Palatino Linotype"/>
                <a:ea typeface="Palatino Linotype"/>
                <a:cs typeface="Palatino Linotype"/>
                <a:sym typeface="Palatino Linotype"/>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