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7A6D-30E3-DFD3-1081-7C79DB3E8D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CE5725-47DF-8CD3-D72E-970F2E51D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4F3215-DC59-BDCA-F64E-140E58F2CE8C}"/>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5" name="Footer Placeholder 4">
            <a:extLst>
              <a:ext uri="{FF2B5EF4-FFF2-40B4-BE49-F238E27FC236}">
                <a16:creationId xmlns:a16="http://schemas.microsoft.com/office/drawing/2014/main" id="{7C3D76F6-FE20-C2A3-DA42-B504ECC9D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E98F7D-D560-89A3-736A-00921FD2EFA8}"/>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306036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342BF-2E2D-E85D-5198-B8B83A8B8D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2BE788-79B6-4341-0CB6-C92CA2BCF9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3002F1-90F2-37D4-D897-3F81DDDB0C39}"/>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5" name="Footer Placeholder 4">
            <a:extLst>
              <a:ext uri="{FF2B5EF4-FFF2-40B4-BE49-F238E27FC236}">
                <a16:creationId xmlns:a16="http://schemas.microsoft.com/office/drawing/2014/main" id="{102FB0D8-BF86-CBE7-BE5A-3C2686D5D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04C925-3223-C65B-5BFB-C67813190B2B}"/>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1897299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307FE0-1B23-E726-DD9F-47E52F9368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D3164D-3F7F-853E-658C-20BC2A295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6E8B6-11BE-05CC-C17E-C0572A4078A1}"/>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5" name="Footer Placeholder 4">
            <a:extLst>
              <a:ext uri="{FF2B5EF4-FFF2-40B4-BE49-F238E27FC236}">
                <a16:creationId xmlns:a16="http://schemas.microsoft.com/office/drawing/2014/main" id="{C5AFAD1F-B83C-6FFB-5DC3-DB1973FD7A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DD9EFB-B428-9796-027C-CC3D6A2C5E67}"/>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2420021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CB39-E9B4-94C6-344A-D0BA4BC1FF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67B5FA-D7B3-0A11-CD55-B41030ABAE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85B08-CF1A-3785-7D19-DD27457FD726}"/>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5" name="Footer Placeholder 4">
            <a:extLst>
              <a:ext uri="{FF2B5EF4-FFF2-40B4-BE49-F238E27FC236}">
                <a16:creationId xmlns:a16="http://schemas.microsoft.com/office/drawing/2014/main" id="{0A9E2F1F-4C55-C849-CD37-E5A79C811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28321-28B6-8CE4-1DFE-800395EC74CB}"/>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208821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5E29-293B-187E-A108-7B78890B44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87CFE6-14CC-3CC2-0B19-5FB60C12C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38443A-64BF-4629-AF7D-A3CCA3C783DF}"/>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5" name="Footer Placeholder 4">
            <a:extLst>
              <a:ext uri="{FF2B5EF4-FFF2-40B4-BE49-F238E27FC236}">
                <a16:creationId xmlns:a16="http://schemas.microsoft.com/office/drawing/2014/main" id="{09E87034-6CCD-0948-23BF-EABA0F8F0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CA055-149F-C0D7-65DF-5E2B2C4342ED}"/>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170705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0924-0B5F-2779-CE85-92F36EE0A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B92BD7-10DC-2E06-3990-0BF995B0D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EC2A60-B81A-B564-DB27-B33EBD62EF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E215A88-7C22-58AE-C912-1B3138049AA0}"/>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6" name="Footer Placeholder 5">
            <a:extLst>
              <a:ext uri="{FF2B5EF4-FFF2-40B4-BE49-F238E27FC236}">
                <a16:creationId xmlns:a16="http://schemas.microsoft.com/office/drawing/2014/main" id="{C1160D53-DD39-EE58-5611-8E3BDB7722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87327E-47EF-2AED-068F-BB8475B5DDA8}"/>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29915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E38E-9B4E-8B5C-213D-C0112985E3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F85410-3474-67C0-6607-0A39DD5472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305600-F419-7EBA-5D74-4E5E185212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065BD1-3F51-4A89-C746-890E59CB40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D4B81DD-E876-C8A7-8826-C490E27ECE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06AAE0-0BA6-9E8A-ED68-C75F6FB0E7AD}"/>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8" name="Footer Placeholder 7">
            <a:extLst>
              <a:ext uri="{FF2B5EF4-FFF2-40B4-BE49-F238E27FC236}">
                <a16:creationId xmlns:a16="http://schemas.microsoft.com/office/drawing/2014/main" id="{4206C776-3C9C-F9D8-99DB-7321E301C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6B1D1E-89B7-E836-14FC-CB35F153FACE}"/>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2079421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92CBB-26DA-CF80-0D85-BDC64002C8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B6A4C1-2D83-67B1-C9E4-D5A0F4178A16}"/>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4" name="Footer Placeholder 3">
            <a:extLst>
              <a:ext uri="{FF2B5EF4-FFF2-40B4-BE49-F238E27FC236}">
                <a16:creationId xmlns:a16="http://schemas.microsoft.com/office/drawing/2014/main" id="{0C814DA5-FE01-6334-F855-72B36F32E5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36B1DB-F08B-07EB-2A96-A43CBAF7E681}"/>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339230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78A4E2-9DF0-EAE3-C3D4-A9562E494643}"/>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3" name="Footer Placeholder 2">
            <a:extLst>
              <a:ext uri="{FF2B5EF4-FFF2-40B4-BE49-F238E27FC236}">
                <a16:creationId xmlns:a16="http://schemas.microsoft.com/office/drawing/2014/main" id="{BAF29734-DC93-FA53-A5AD-77C0CC6442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7FDC53-B6EB-8A51-D817-353AA5080E3C}"/>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53275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F54E-0FFC-12A0-A3CC-6DB760C17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6C06A2-DC78-1608-C7D9-917574045F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5355F6-2D57-FC0B-29AD-735715E961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57B9B-A9A0-6E13-D492-01CA15B75AF9}"/>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6" name="Footer Placeholder 5">
            <a:extLst>
              <a:ext uri="{FF2B5EF4-FFF2-40B4-BE49-F238E27FC236}">
                <a16:creationId xmlns:a16="http://schemas.microsoft.com/office/drawing/2014/main" id="{4D7C64A5-2311-F71B-EC92-A7D08C907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F2B787-5842-D844-BD85-6C475405728B}"/>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163552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784E-A474-7A68-4568-273EB65D0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0DDF8C8-8DEE-870C-E759-40A194CB86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218E9E-8CCF-0481-9A8F-D538CED1D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B44CE-49E4-952E-AD0D-4938676C9C37}"/>
              </a:ext>
            </a:extLst>
          </p:cNvPr>
          <p:cNvSpPr>
            <a:spLocks noGrp="1"/>
          </p:cNvSpPr>
          <p:nvPr>
            <p:ph type="dt" sz="half" idx="10"/>
          </p:nvPr>
        </p:nvSpPr>
        <p:spPr/>
        <p:txBody>
          <a:bodyPr/>
          <a:lstStyle/>
          <a:p>
            <a:fld id="{3C00E315-E328-834E-A41A-2A1133FBC78C}" type="datetimeFigureOut">
              <a:rPr lang="en-US" smtClean="0"/>
              <a:t>7/7/22</a:t>
            </a:fld>
            <a:endParaRPr lang="en-US"/>
          </a:p>
        </p:txBody>
      </p:sp>
      <p:sp>
        <p:nvSpPr>
          <p:cNvPr id="6" name="Footer Placeholder 5">
            <a:extLst>
              <a:ext uri="{FF2B5EF4-FFF2-40B4-BE49-F238E27FC236}">
                <a16:creationId xmlns:a16="http://schemas.microsoft.com/office/drawing/2014/main" id="{FC54307C-3F34-BC5B-89E1-0657E06609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C86E9-40A6-EEE2-F12C-157E886B799C}"/>
              </a:ext>
            </a:extLst>
          </p:cNvPr>
          <p:cNvSpPr>
            <a:spLocks noGrp="1"/>
          </p:cNvSpPr>
          <p:nvPr>
            <p:ph type="sldNum" sz="quarter" idx="12"/>
          </p:nvPr>
        </p:nvSpPr>
        <p:spPr/>
        <p:txBody>
          <a:bodyPr/>
          <a:lstStyle/>
          <a:p>
            <a:fld id="{229786F2-3B86-3545-93CC-73C73A5074BD}" type="slidenum">
              <a:rPr lang="en-US" smtClean="0"/>
              <a:t>‹#›</a:t>
            </a:fld>
            <a:endParaRPr lang="en-US"/>
          </a:p>
        </p:txBody>
      </p:sp>
    </p:spTree>
    <p:extLst>
      <p:ext uri="{BB962C8B-B14F-4D97-AF65-F5344CB8AC3E}">
        <p14:creationId xmlns:p14="http://schemas.microsoft.com/office/powerpoint/2010/main" val="518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09815EE-3B33-3689-13DB-6809B413E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B013E7-2C98-3E20-58B6-9E0763EB8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57352-593A-CB66-B15C-BEED31E5BB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0E315-E328-834E-A41A-2A1133FBC78C}" type="datetimeFigureOut">
              <a:rPr lang="en-US" smtClean="0"/>
              <a:t>7/7/22</a:t>
            </a:fld>
            <a:endParaRPr lang="en-US"/>
          </a:p>
        </p:txBody>
      </p:sp>
      <p:sp>
        <p:nvSpPr>
          <p:cNvPr id="5" name="Footer Placeholder 4">
            <a:extLst>
              <a:ext uri="{FF2B5EF4-FFF2-40B4-BE49-F238E27FC236}">
                <a16:creationId xmlns:a16="http://schemas.microsoft.com/office/drawing/2014/main" id="{0F5A70C4-3334-17DF-C61C-28D0622608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9EA498-9108-3D2C-8FEC-31A8EEFD66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786F2-3B86-3545-93CC-73C73A5074BD}" type="slidenum">
              <a:rPr lang="en-US" smtClean="0"/>
              <a:t>‹#›</a:t>
            </a:fld>
            <a:endParaRPr lang="en-US"/>
          </a:p>
        </p:txBody>
      </p:sp>
    </p:spTree>
    <p:extLst>
      <p:ext uri="{BB962C8B-B14F-4D97-AF65-F5344CB8AC3E}">
        <p14:creationId xmlns:p14="http://schemas.microsoft.com/office/powerpoint/2010/main" val="44071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ahoofinanceapi.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621D-0146-641B-A0DB-8862DC13A41E}"/>
              </a:ext>
            </a:extLst>
          </p:cNvPr>
          <p:cNvSpPr>
            <a:spLocks noGrp="1"/>
          </p:cNvSpPr>
          <p:nvPr>
            <p:ph type="ctrTitle"/>
          </p:nvPr>
        </p:nvSpPr>
        <p:spPr/>
        <p:txBody>
          <a:bodyPr/>
          <a:lstStyle/>
          <a:p>
            <a:r>
              <a:rPr lang="en-US" dirty="0"/>
              <a:t>Ethereum Price Predictor</a:t>
            </a:r>
          </a:p>
        </p:txBody>
      </p:sp>
      <p:sp>
        <p:nvSpPr>
          <p:cNvPr id="3" name="Subtitle 2">
            <a:extLst>
              <a:ext uri="{FF2B5EF4-FFF2-40B4-BE49-F238E27FC236}">
                <a16:creationId xmlns:a16="http://schemas.microsoft.com/office/drawing/2014/main" id="{C3D193A3-D8AD-E289-69A2-8620BBFB2456}"/>
              </a:ext>
            </a:extLst>
          </p:cNvPr>
          <p:cNvSpPr>
            <a:spLocks noGrp="1"/>
          </p:cNvSpPr>
          <p:nvPr>
            <p:ph type="subTitle" idx="1"/>
          </p:nvPr>
        </p:nvSpPr>
        <p:spPr/>
        <p:txBody>
          <a:bodyPr/>
          <a:lstStyle/>
          <a:p>
            <a:r>
              <a:rPr lang="en-US" dirty="0"/>
              <a:t>Kelvin Le</a:t>
            </a:r>
          </a:p>
          <a:p>
            <a:r>
              <a:rPr lang="en-US" dirty="0"/>
              <a:t>Thomas Burns</a:t>
            </a:r>
          </a:p>
          <a:p>
            <a:r>
              <a:rPr lang="en-US" dirty="0"/>
              <a:t>Aaron Rogers</a:t>
            </a:r>
          </a:p>
        </p:txBody>
      </p:sp>
    </p:spTree>
    <p:extLst>
      <p:ext uri="{BB962C8B-B14F-4D97-AF65-F5344CB8AC3E}">
        <p14:creationId xmlns:p14="http://schemas.microsoft.com/office/powerpoint/2010/main" val="778591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02F9E-9F47-E5ED-679A-63CFAEC60E2D}"/>
              </a:ext>
            </a:extLst>
          </p:cNvPr>
          <p:cNvSpPr>
            <a:spLocks noGrp="1"/>
          </p:cNvSpPr>
          <p:nvPr>
            <p:ph type="title"/>
          </p:nvPr>
        </p:nvSpPr>
        <p:spPr/>
        <p:txBody>
          <a:bodyPr/>
          <a:lstStyle/>
          <a:p>
            <a:r>
              <a:rPr lang="en-US" dirty="0"/>
              <a:t>Ethereum</a:t>
            </a:r>
          </a:p>
        </p:txBody>
      </p:sp>
      <p:sp>
        <p:nvSpPr>
          <p:cNvPr id="3" name="Content Placeholder 2">
            <a:extLst>
              <a:ext uri="{FF2B5EF4-FFF2-40B4-BE49-F238E27FC236}">
                <a16:creationId xmlns:a16="http://schemas.microsoft.com/office/drawing/2014/main" id="{7A002A16-2653-7127-1391-4B0F8DBD2972}"/>
              </a:ext>
            </a:extLst>
          </p:cNvPr>
          <p:cNvSpPr>
            <a:spLocks noGrp="1"/>
          </p:cNvSpPr>
          <p:nvPr>
            <p:ph idx="1"/>
          </p:nvPr>
        </p:nvSpPr>
        <p:spPr/>
        <p:txBody>
          <a:bodyPr/>
          <a:lstStyle/>
          <a:p>
            <a:r>
              <a:rPr lang="en-US" b="1" dirty="0"/>
              <a:t>This tool runs future price predictions of Ethereum through multiple machine-learning model types and time periods.  The intent of this tool is to help the user predict up trends and downtrends in the market or to DCA (Dollar Cost Averaging). It's also a guide to help predict maximum returns for 2022.</a:t>
            </a:r>
          </a:p>
        </p:txBody>
      </p:sp>
    </p:spTree>
    <p:extLst>
      <p:ext uri="{BB962C8B-B14F-4D97-AF65-F5344CB8AC3E}">
        <p14:creationId xmlns:p14="http://schemas.microsoft.com/office/powerpoint/2010/main" val="2016169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CBAD-2E31-A458-379B-82C9B866E8AF}"/>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EB215F23-9849-305D-D795-4E31B7DB676F}"/>
              </a:ext>
            </a:extLst>
          </p:cNvPr>
          <p:cNvSpPr>
            <a:spLocks noGrp="1"/>
          </p:cNvSpPr>
          <p:nvPr>
            <p:ph idx="1"/>
          </p:nvPr>
        </p:nvSpPr>
        <p:spPr/>
        <p:txBody>
          <a:bodyPr/>
          <a:lstStyle/>
          <a:p>
            <a:r>
              <a:rPr lang="en-US" dirty="0" err="1"/>
              <a:t>AutoTS</a:t>
            </a:r>
            <a:r>
              <a:rPr lang="en-US" dirty="0"/>
              <a:t> - Automated Time Series Forecasting </a:t>
            </a:r>
          </a:p>
          <a:p>
            <a:r>
              <a:rPr lang="en-US" dirty="0"/>
              <a:t>Kats - Kits to Analyze Time Series </a:t>
            </a:r>
          </a:p>
          <a:p>
            <a:r>
              <a:rPr lang="en-US" dirty="0" err="1"/>
              <a:t>Tsfresh</a:t>
            </a:r>
            <a:r>
              <a:rPr lang="en-US" dirty="0"/>
              <a:t> - Automated feature extraction and selection library for time series data </a:t>
            </a:r>
          </a:p>
          <a:p>
            <a:r>
              <a:rPr lang="en-US" dirty="0"/>
              <a:t>Prophet - Forecasting procedure</a:t>
            </a:r>
          </a:p>
        </p:txBody>
      </p:sp>
    </p:spTree>
    <p:extLst>
      <p:ext uri="{BB962C8B-B14F-4D97-AF65-F5344CB8AC3E}">
        <p14:creationId xmlns:p14="http://schemas.microsoft.com/office/powerpoint/2010/main" val="109919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2CF52-7BD0-8B82-A1C1-0722D8D7F17A}"/>
              </a:ext>
            </a:extLst>
          </p:cNvPr>
          <p:cNvSpPr>
            <a:spLocks noGrp="1"/>
          </p:cNvSpPr>
          <p:nvPr>
            <p:ph type="title"/>
          </p:nvPr>
        </p:nvSpPr>
        <p:spPr/>
        <p:txBody>
          <a:bodyPr/>
          <a:lstStyle/>
          <a:p>
            <a:r>
              <a:rPr lang="en-US" dirty="0"/>
              <a:t>Source of Data</a:t>
            </a:r>
          </a:p>
        </p:txBody>
      </p:sp>
      <p:sp>
        <p:nvSpPr>
          <p:cNvPr id="3" name="Content Placeholder 2">
            <a:extLst>
              <a:ext uri="{FF2B5EF4-FFF2-40B4-BE49-F238E27FC236}">
                <a16:creationId xmlns:a16="http://schemas.microsoft.com/office/drawing/2014/main" id="{A29670C4-5295-EC2D-087C-0E7C40EFB510}"/>
              </a:ext>
            </a:extLst>
          </p:cNvPr>
          <p:cNvSpPr>
            <a:spLocks noGrp="1"/>
          </p:cNvSpPr>
          <p:nvPr>
            <p:ph idx="1"/>
          </p:nvPr>
        </p:nvSpPr>
        <p:spPr/>
        <p:txBody>
          <a:bodyPr/>
          <a:lstStyle/>
          <a:p>
            <a:r>
              <a:rPr lang="en-US" dirty="0"/>
              <a:t>Yahoo Finance API - All data was pulled from yahoo finance </a:t>
            </a:r>
            <a:r>
              <a:rPr lang="en-US" dirty="0" err="1"/>
              <a:t>api</a:t>
            </a:r>
            <a:r>
              <a:rPr lang="en-US" dirty="0"/>
              <a:t>. (</a:t>
            </a:r>
            <a:r>
              <a:rPr lang="en-US" dirty="0">
                <a:hlinkClick r:id="rId2"/>
              </a:rPr>
              <a:t>https://www.yahoofinanceapi.com/</a:t>
            </a:r>
            <a:r>
              <a:rPr lang="en-US" dirty="0"/>
              <a:t>) </a:t>
            </a:r>
          </a:p>
          <a:p>
            <a:r>
              <a:rPr lang="en-US" dirty="0"/>
              <a:t>We also downloaded Ethereum prices from 2017 to Current time from yahoo finance </a:t>
            </a:r>
            <a:r>
              <a:rPr lang="en-US" dirty="0" err="1"/>
              <a:t>api</a:t>
            </a:r>
            <a:r>
              <a:rPr lang="en-US" dirty="0"/>
              <a:t>. ETH-USD.CSV was used in </a:t>
            </a:r>
            <a:r>
              <a:rPr lang="en-US" dirty="0" err="1"/>
              <a:t>KATS_Ethereum_Predictor</a:t>
            </a:r>
            <a:r>
              <a:rPr lang="en-US" dirty="0"/>
              <a:t> and </a:t>
            </a:r>
            <a:r>
              <a:rPr lang="en-US" dirty="0" err="1"/>
              <a:t>TSFRESH_Ethereum_predictor</a:t>
            </a:r>
            <a:r>
              <a:rPr lang="en-US" dirty="0"/>
              <a:t>.</a:t>
            </a:r>
          </a:p>
        </p:txBody>
      </p:sp>
    </p:spTree>
    <p:extLst>
      <p:ext uri="{BB962C8B-B14F-4D97-AF65-F5344CB8AC3E}">
        <p14:creationId xmlns:p14="http://schemas.microsoft.com/office/powerpoint/2010/main" val="329011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24D17-C677-994B-CE8F-E43B79B94AC1}"/>
              </a:ext>
            </a:extLst>
          </p:cNvPr>
          <p:cNvSpPr>
            <a:spLocks noGrp="1"/>
          </p:cNvSpPr>
          <p:nvPr>
            <p:ph type="title"/>
          </p:nvPr>
        </p:nvSpPr>
        <p:spPr/>
        <p:txBody>
          <a:bodyPr/>
          <a:lstStyle/>
          <a:p>
            <a:r>
              <a:rPr lang="en-US" dirty="0"/>
              <a:t>Project File</a:t>
            </a:r>
          </a:p>
        </p:txBody>
      </p:sp>
      <p:sp>
        <p:nvSpPr>
          <p:cNvPr id="3" name="Content Placeholder 2">
            <a:extLst>
              <a:ext uri="{FF2B5EF4-FFF2-40B4-BE49-F238E27FC236}">
                <a16:creationId xmlns:a16="http://schemas.microsoft.com/office/drawing/2014/main" id="{8CCE924C-BE5D-CC6C-CCE7-E0BE64A38264}"/>
              </a:ext>
            </a:extLst>
          </p:cNvPr>
          <p:cNvSpPr>
            <a:spLocks noGrp="1"/>
          </p:cNvSpPr>
          <p:nvPr>
            <p:ph idx="1"/>
          </p:nvPr>
        </p:nvSpPr>
        <p:spPr/>
        <p:txBody>
          <a:bodyPr>
            <a:normAutofit fontScale="62500" lnSpcReduction="20000"/>
          </a:bodyPr>
          <a:lstStyle/>
          <a:p>
            <a:endParaRPr lang="en-US" dirty="0"/>
          </a:p>
          <a:p>
            <a:r>
              <a:rPr lang="en-US" dirty="0" err="1"/>
              <a:t>Long_or_Short_Ethereum</a:t>
            </a:r>
            <a:r>
              <a:rPr lang="en-US" dirty="0"/>
              <a:t>: this program was used for indicator to short or go long on Ethereum.  -1 was to short and 1 was to go long.  Result was to go long on Ethereum</a:t>
            </a:r>
          </a:p>
          <a:p>
            <a:endParaRPr lang="en-US" dirty="0"/>
          </a:p>
          <a:p>
            <a:r>
              <a:rPr lang="en-US" dirty="0"/>
              <a:t>[Ethereum Current Trend Analysis Chart](Images/</a:t>
            </a:r>
            <a:r>
              <a:rPr lang="en-US" dirty="0" err="1"/>
              <a:t>Ethereum_LongorShort.png</a:t>
            </a:r>
            <a:r>
              <a:rPr lang="en-US" dirty="0"/>
              <a:t>)</a:t>
            </a:r>
          </a:p>
          <a:p>
            <a:endParaRPr lang="en-US" dirty="0"/>
          </a:p>
          <a:p>
            <a:endParaRPr lang="en-US" dirty="0"/>
          </a:p>
          <a:p>
            <a:r>
              <a:rPr lang="en-US" dirty="0" err="1"/>
              <a:t>KATS_Ethereum_Predictor</a:t>
            </a:r>
            <a:r>
              <a:rPr lang="en-US" dirty="0"/>
              <a:t>: this ML model predicted Ethereum prices on the first of every month in the near future.</a:t>
            </a:r>
          </a:p>
          <a:p>
            <a:endParaRPr lang="en-US" dirty="0"/>
          </a:p>
          <a:p>
            <a:r>
              <a:rPr lang="en-US" dirty="0" err="1"/>
              <a:t>Ethereum_Price_Prediction</a:t>
            </a:r>
            <a:r>
              <a:rPr lang="en-US" dirty="0"/>
              <a:t>: this is the main file to predict 5 days into the future for Ethereum.</a:t>
            </a:r>
          </a:p>
          <a:p>
            <a:endParaRPr lang="en-US" dirty="0"/>
          </a:p>
          <a:p>
            <a:r>
              <a:rPr lang="en-US" dirty="0" err="1"/>
              <a:t>TSFRESH_Ethereum_predictor</a:t>
            </a:r>
            <a:r>
              <a:rPr lang="en-US" dirty="0"/>
              <a:t>: We gathered data from this ML model.  The data at the end was all over the place.  The data that go spit out we believe is 5 days into the near future.</a:t>
            </a:r>
          </a:p>
        </p:txBody>
      </p:sp>
    </p:spTree>
    <p:extLst>
      <p:ext uri="{BB962C8B-B14F-4D97-AF65-F5344CB8AC3E}">
        <p14:creationId xmlns:p14="http://schemas.microsoft.com/office/powerpoint/2010/main" val="3745147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D15BE-7443-E50E-6A04-F4A61D4F18A7}"/>
              </a:ext>
            </a:extLst>
          </p:cNvPr>
          <p:cNvSpPr>
            <a:spLocks noGrp="1"/>
          </p:cNvSpPr>
          <p:nvPr>
            <p:ph type="title"/>
          </p:nvPr>
        </p:nvSpPr>
        <p:spPr/>
        <p:txBody>
          <a:bodyPr/>
          <a:lstStyle/>
          <a:p>
            <a:r>
              <a:rPr lang="en-US" dirty="0"/>
              <a:t>Charts</a:t>
            </a:r>
          </a:p>
        </p:txBody>
      </p:sp>
      <p:pic>
        <p:nvPicPr>
          <p:cNvPr id="5" name="Content Placeholder 4">
            <a:extLst>
              <a:ext uri="{FF2B5EF4-FFF2-40B4-BE49-F238E27FC236}">
                <a16:creationId xmlns:a16="http://schemas.microsoft.com/office/drawing/2014/main" id="{1409417F-CE37-4895-5E7E-36A0F321CE90}"/>
              </a:ext>
            </a:extLst>
          </p:cNvPr>
          <p:cNvPicPr>
            <a:picLocks noGrp="1" noChangeAspect="1"/>
          </p:cNvPicPr>
          <p:nvPr>
            <p:ph idx="1"/>
          </p:nvPr>
        </p:nvPicPr>
        <p:blipFill>
          <a:blip r:embed="rId2"/>
          <a:stretch>
            <a:fillRect/>
          </a:stretch>
        </p:blipFill>
        <p:spPr>
          <a:xfrm>
            <a:off x="395903" y="1507127"/>
            <a:ext cx="4530060" cy="2448424"/>
          </a:xfrm>
        </p:spPr>
      </p:pic>
      <p:pic>
        <p:nvPicPr>
          <p:cNvPr id="9" name="Picture 8">
            <a:extLst>
              <a:ext uri="{FF2B5EF4-FFF2-40B4-BE49-F238E27FC236}">
                <a16:creationId xmlns:a16="http://schemas.microsoft.com/office/drawing/2014/main" id="{7FA8031A-9536-FF95-7A01-41C24655F0AF}"/>
              </a:ext>
            </a:extLst>
          </p:cNvPr>
          <p:cNvPicPr>
            <a:picLocks noChangeAspect="1"/>
          </p:cNvPicPr>
          <p:nvPr/>
        </p:nvPicPr>
        <p:blipFill>
          <a:blip r:embed="rId3"/>
          <a:stretch>
            <a:fillRect/>
          </a:stretch>
        </p:blipFill>
        <p:spPr>
          <a:xfrm>
            <a:off x="5594279" y="1507127"/>
            <a:ext cx="4658824" cy="2830031"/>
          </a:xfrm>
          <a:prstGeom prst="rect">
            <a:avLst/>
          </a:prstGeom>
        </p:spPr>
      </p:pic>
      <p:pic>
        <p:nvPicPr>
          <p:cNvPr id="11" name="Picture 10">
            <a:extLst>
              <a:ext uri="{FF2B5EF4-FFF2-40B4-BE49-F238E27FC236}">
                <a16:creationId xmlns:a16="http://schemas.microsoft.com/office/drawing/2014/main" id="{811620F0-449D-DE66-132D-F5A2325C67F1}"/>
              </a:ext>
            </a:extLst>
          </p:cNvPr>
          <p:cNvPicPr>
            <a:picLocks noChangeAspect="1"/>
          </p:cNvPicPr>
          <p:nvPr/>
        </p:nvPicPr>
        <p:blipFill>
          <a:blip r:embed="rId4"/>
          <a:stretch>
            <a:fillRect/>
          </a:stretch>
        </p:blipFill>
        <p:spPr>
          <a:xfrm>
            <a:off x="657040" y="4162344"/>
            <a:ext cx="3836542" cy="2330531"/>
          </a:xfrm>
          <a:prstGeom prst="rect">
            <a:avLst/>
          </a:prstGeom>
        </p:spPr>
      </p:pic>
      <p:pic>
        <p:nvPicPr>
          <p:cNvPr id="13" name="Picture 12">
            <a:extLst>
              <a:ext uri="{FF2B5EF4-FFF2-40B4-BE49-F238E27FC236}">
                <a16:creationId xmlns:a16="http://schemas.microsoft.com/office/drawing/2014/main" id="{7386C6A7-6A9C-9C7A-4A9A-7214F6619174}"/>
              </a:ext>
            </a:extLst>
          </p:cNvPr>
          <p:cNvPicPr>
            <a:picLocks noChangeAspect="1"/>
          </p:cNvPicPr>
          <p:nvPr/>
        </p:nvPicPr>
        <p:blipFill>
          <a:blip r:embed="rId5"/>
          <a:stretch>
            <a:fillRect/>
          </a:stretch>
        </p:blipFill>
        <p:spPr>
          <a:xfrm>
            <a:off x="4879234" y="4371362"/>
            <a:ext cx="6338493" cy="2215595"/>
          </a:xfrm>
          <a:prstGeom prst="rect">
            <a:avLst/>
          </a:prstGeom>
        </p:spPr>
      </p:pic>
    </p:spTree>
    <p:extLst>
      <p:ext uri="{BB962C8B-B14F-4D97-AF65-F5344CB8AC3E}">
        <p14:creationId xmlns:p14="http://schemas.microsoft.com/office/powerpoint/2010/main" val="379122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10FD-022A-C40F-AE56-A30BD4761DC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652DA738-2715-734B-DB40-8FF22A06CC83}"/>
              </a:ext>
            </a:extLst>
          </p:cNvPr>
          <p:cNvSpPr>
            <a:spLocks noGrp="1"/>
          </p:cNvSpPr>
          <p:nvPr>
            <p:ph idx="1"/>
          </p:nvPr>
        </p:nvSpPr>
        <p:spPr/>
        <p:txBody>
          <a:bodyPr>
            <a:normAutofit/>
          </a:bodyPr>
          <a:lstStyle/>
          <a:p>
            <a:endParaRPr lang="en-US" dirty="0"/>
          </a:p>
          <a:p>
            <a:endParaRPr lang="en-US" dirty="0"/>
          </a:p>
          <a:p>
            <a:pPr marL="0" indent="0">
              <a:buNone/>
            </a:pPr>
            <a:r>
              <a:rPr lang="en-US" sz="2200" dirty="0"/>
              <a:t> - </a:t>
            </a:r>
            <a:r>
              <a:rPr lang="en-US" sz="2200" dirty="0" err="1"/>
              <a:t>AutoTs</a:t>
            </a:r>
            <a:r>
              <a:rPr lang="en-US" sz="2200" dirty="0"/>
              <a:t> results :                                                                - </a:t>
            </a:r>
            <a:r>
              <a:rPr lang="en-US" sz="2200" dirty="0" err="1"/>
              <a:t>TSFresh</a:t>
            </a:r>
            <a:r>
              <a:rPr lang="en-US" sz="2200" dirty="0"/>
              <a:t> : </a:t>
            </a:r>
          </a:p>
          <a:p>
            <a:endParaRPr lang="en-US" sz="2200" dirty="0"/>
          </a:p>
          <a:p>
            <a:endParaRPr lang="en-US" sz="2200" dirty="0"/>
          </a:p>
          <a:p>
            <a:pPr marL="0" indent="0">
              <a:buNone/>
            </a:pPr>
            <a:endParaRPr lang="en-US" sz="2200" dirty="0"/>
          </a:p>
          <a:p>
            <a:pPr marL="0" indent="0">
              <a:buNone/>
            </a:pPr>
            <a:r>
              <a:rPr lang="en-US" sz="2200" dirty="0">
                <a:sym typeface="Wingdings" pitchFamily="2" charset="2"/>
              </a:rPr>
              <a:t> </a:t>
            </a:r>
            <a:r>
              <a:rPr lang="en-US" sz="2200" dirty="0"/>
              <a:t>2022-07-07 12,53.13 According to </a:t>
            </a:r>
            <a:r>
              <a:rPr lang="en-US" sz="2200" dirty="0" err="1"/>
              <a:t>CoinMarketCap</a:t>
            </a:r>
            <a:endParaRPr lang="en-US" sz="2200" dirty="0"/>
          </a:p>
          <a:p>
            <a:endParaRPr lang="en-US" sz="2200" dirty="0"/>
          </a:p>
          <a:p>
            <a:pPr marL="0" indent="0">
              <a:buNone/>
            </a:pPr>
            <a:r>
              <a:rPr lang="en-US" sz="2200" dirty="0"/>
              <a:t> - KATS</a:t>
            </a:r>
          </a:p>
          <a:p>
            <a:endParaRPr lang="en-US" dirty="0"/>
          </a:p>
          <a:p>
            <a:pPr marL="0" indent="0">
              <a:buNone/>
            </a:pPr>
            <a:endParaRPr lang="en-US" dirty="0"/>
          </a:p>
        </p:txBody>
      </p:sp>
      <p:pic>
        <p:nvPicPr>
          <p:cNvPr id="6" name="Picture 5">
            <a:extLst>
              <a:ext uri="{FF2B5EF4-FFF2-40B4-BE49-F238E27FC236}">
                <a16:creationId xmlns:a16="http://schemas.microsoft.com/office/drawing/2014/main" id="{3EC44B7E-E2CA-B3E3-57ED-D6FD665C015D}"/>
              </a:ext>
            </a:extLst>
          </p:cNvPr>
          <p:cNvPicPr>
            <a:picLocks noChangeAspect="1"/>
          </p:cNvPicPr>
          <p:nvPr/>
        </p:nvPicPr>
        <p:blipFill>
          <a:blip r:embed="rId2"/>
          <a:stretch>
            <a:fillRect/>
          </a:stretch>
        </p:blipFill>
        <p:spPr>
          <a:xfrm>
            <a:off x="2968233" y="1803400"/>
            <a:ext cx="2413000" cy="1625600"/>
          </a:xfrm>
          <a:prstGeom prst="rect">
            <a:avLst/>
          </a:prstGeom>
        </p:spPr>
      </p:pic>
      <p:pic>
        <p:nvPicPr>
          <p:cNvPr id="8" name="Picture 7">
            <a:extLst>
              <a:ext uri="{FF2B5EF4-FFF2-40B4-BE49-F238E27FC236}">
                <a16:creationId xmlns:a16="http://schemas.microsoft.com/office/drawing/2014/main" id="{2480C413-51FC-48CF-BB01-0320D3F6DD85}"/>
              </a:ext>
            </a:extLst>
          </p:cNvPr>
          <p:cNvPicPr>
            <a:picLocks noChangeAspect="1"/>
          </p:cNvPicPr>
          <p:nvPr/>
        </p:nvPicPr>
        <p:blipFill>
          <a:blip r:embed="rId3"/>
          <a:stretch>
            <a:fillRect/>
          </a:stretch>
        </p:blipFill>
        <p:spPr>
          <a:xfrm>
            <a:off x="8222972" y="1712913"/>
            <a:ext cx="3341170" cy="2185645"/>
          </a:xfrm>
          <a:prstGeom prst="rect">
            <a:avLst/>
          </a:prstGeom>
        </p:spPr>
      </p:pic>
      <p:pic>
        <p:nvPicPr>
          <p:cNvPr id="10" name="Picture 9">
            <a:extLst>
              <a:ext uri="{FF2B5EF4-FFF2-40B4-BE49-F238E27FC236}">
                <a16:creationId xmlns:a16="http://schemas.microsoft.com/office/drawing/2014/main" id="{50E75C5C-0F23-C1C8-7166-FB98BEAC3C81}"/>
              </a:ext>
            </a:extLst>
          </p:cNvPr>
          <p:cNvPicPr>
            <a:picLocks noChangeAspect="1"/>
          </p:cNvPicPr>
          <p:nvPr/>
        </p:nvPicPr>
        <p:blipFill>
          <a:blip r:embed="rId4"/>
          <a:stretch>
            <a:fillRect/>
          </a:stretch>
        </p:blipFill>
        <p:spPr>
          <a:xfrm>
            <a:off x="2150828" y="5129014"/>
            <a:ext cx="3945172" cy="1625601"/>
          </a:xfrm>
          <a:prstGeom prst="rect">
            <a:avLst/>
          </a:prstGeom>
        </p:spPr>
      </p:pic>
    </p:spTree>
    <p:extLst>
      <p:ext uri="{BB962C8B-B14F-4D97-AF65-F5344CB8AC3E}">
        <p14:creationId xmlns:p14="http://schemas.microsoft.com/office/powerpoint/2010/main" val="375502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79C5A-7E63-C17A-EC3A-D3CC8FEA9E2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F44479B-D85E-B24E-6730-EA00AC19AC99}"/>
              </a:ext>
            </a:extLst>
          </p:cNvPr>
          <p:cNvSpPr>
            <a:spLocks noGrp="1"/>
          </p:cNvSpPr>
          <p:nvPr>
            <p:ph idx="1"/>
          </p:nvPr>
        </p:nvSpPr>
        <p:spPr/>
        <p:txBody>
          <a:bodyPr/>
          <a:lstStyle/>
          <a:p>
            <a:r>
              <a:rPr lang="en-US" dirty="0"/>
              <a:t>Looks like we already bottomed out from the market and market has been positive the past 4 days.  We could be heading toward a small recovery and from KATS data we could be seeing a mini bull in November 2022.  </a:t>
            </a:r>
            <a:r>
              <a:rPr lang="en-US" dirty="0" err="1"/>
              <a:t>Possiblilty</a:t>
            </a:r>
            <a:r>
              <a:rPr lang="en-US" dirty="0"/>
              <a:t> to go long on Ethereum or DCA and sell during November for maximum profit.  And then short it in December.</a:t>
            </a:r>
          </a:p>
        </p:txBody>
      </p:sp>
    </p:spTree>
    <p:extLst>
      <p:ext uri="{BB962C8B-B14F-4D97-AF65-F5344CB8AC3E}">
        <p14:creationId xmlns:p14="http://schemas.microsoft.com/office/powerpoint/2010/main" val="34316215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383</Words>
  <Application>Microsoft Macintosh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Ethereum Price Predictor</vt:lpstr>
      <vt:lpstr>Ethereum</vt:lpstr>
      <vt:lpstr>Machine Learning Models</vt:lpstr>
      <vt:lpstr>Source of Data</vt:lpstr>
      <vt:lpstr>Project File</vt:lpstr>
      <vt:lpstr>Charts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 Price Predictor</dc:title>
  <dc:creator>Kelvin Le</dc:creator>
  <cp:lastModifiedBy>Kelvin Le</cp:lastModifiedBy>
  <cp:revision>4</cp:revision>
  <dcterms:created xsi:type="dcterms:W3CDTF">2022-07-08T03:39:55Z</dcterms:created>
  <dcterms:modified xsi:type="dcterms:W3CDTF">2022-07-08T03:59:46Z</dcterms:modified>
</cp:coreProperties>
</file>