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5"/>
  </p:notesMasterIdLst>
  <p:sldIdLst>
    <p:sldId id="278" r:id="rId3"/>
    <p:sldId id="279" r:id="rId4"/>
    <p:sldId id="286" r:id="rId5"/>
    <p:sldId id="284" r:id="rId6"/>
    <p:sldId id="293" r:id="rId7"/>
    <p:sldId id="296" r:id="rId8"/>
    <p:sldId id="295" r:id="rId9"/>
    <p:sldId id="283" r:id="rId10"/>
    <p:sldId id="288" r:id="rId11"/>
    <p:sldId id="289" r:id="rId12"/>
    <p:sldId id="290" r:id="rId13"/>
    <p:sldId id="294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226" autoAdjust="0"/>
  </p:normalViewPr>
  <p:slideViewPr>
    <p:cSldViewPr>
      <p:cViewPr varScale="1">
        <p:scale>
          <a:sx n="82" d="100"/>
          <a:sy n="82" d="100"/>
        </p:scale>
        <p:origin x="427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3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data set used includes 2051 records and 81 feature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These 81 feature columns are combined to better represent the drivers of sale price or dropped if the feature does not add to the explanation of sale price in a significant way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model uses 31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Features were selected using a combination of correlation to house sale price, </a:t>
            </a:r>
            <a:r>
              <a:rPr lang="en-US" sz="1600" dirty="0" err="1">
                <a:solidFill>
                  <a:schemeClr val="bg1"/>
                </a:solidFill>
              </a:rPr>
              <a:t>lassocv</a:t>
            </a:r>
            <a:r>
              <a:rPr lang="en-US" sz="1600" dirty="0">
                <a:solidFill>
                  <a:schemeClr val="bg1"/>
                </a:solidFill>
              </a:rPr>
              <a:t> as feature selection, p-value evaluation, and domain knowledge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Missing values were filled with a combination of zero values and averages based on the requirement of the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 total only 13 records were dropped from the original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selected model was not the best at predicting price, but instead is the best balance of predictability and interpretability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chosen model has an R^2 score of around 89%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11CBF1D-297C-4A05-8DC3-6304CD81A9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832860"/>
            <a:ext cx="8532178" cy="610820"/>
          </a:xfrm>
        </p:spPr>
        <p:txBody>
          <a:bodyPr anchor="b">
            <a:noAutofit/>
          </a:bodyPr>
          <a:lstStyle>
            <a:lvl1pPr algn="l">
              <a:defRPr lang="en-US" sz="6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2" y="5448124"/>
            <a:ext cx="8532178" cy="764440"/>
          </a:xfrm>
        </p:spPr>
        <p:txBody>
          <a:bodyPr>
            <a:normAutofit/>
          </a:bodyPr>
          <a:lstStyle>
            <a:lvl1pPr marL="0" indent="0" algn="l">
              <a:buNone/>
              <a:defRPr lang="en-US" sz="32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1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7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9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5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7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2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1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9987"/>
            <a:ext cx="10972800" cy="5048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1800"/>
            </a:lvl2pPr>
            <a:lvl3pPr marL="1218986" indent="0">
              <a:buFontTx/>
              <a:buNone/>
              <a:defRPr sz="1400"/>
            </a:lvl3pPr>
            <a:lvl4pPr marL="1828480" indent="0">
              <a:buFontTx/>
              <a:buNone/>
              <a:defRPr sz="1200"/>
            </a:lvl4pPr>
            <a:lvl5pPr marL="2437973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0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340" y="1199674"/>
            <a:ext cx="6275192" cy="7110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 the price of homes at sale for the Ames Iowa Housing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2" name="TextBox 121"/>
          <p:cNvSpPr txBox="1"/>
          <p:nvPr/>
        </p:nvSpPr>
        <p:spPr>
          <a:xfrm>
            <a:off x="899340" y="2204864"/>
            <a:ext cx="41618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 Project 2 Regression Challenge</a:t>
            </a:r>
          </a:p>
        </p:txBody>
      </p:sp>
      <p:sp>
        <p:nvSpPr>
          <p:cNvPr id="194" name="TextBox 121"/>
          <p:cNvSpPr txBox="1"/>
          <p:nvPr/>
        </p:nvSpPr>
        <p:spPr>
          <a:xfrm>
            <a:off x="899340" y="4653136"/>
            <a:ext cx="278149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Kelvin Liew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756DF9-C6B6-4BAC-BA81-6253610B0EB6}"/>
              </a:ext>
            </a:extLst>
          </p:cNvPr>
          <p:cNvGrpSpPr/>
          <p:nvPr/>
        </p:nvGrpSpPr>
        <p:grpSpPr>
          <a:xfrm>
            <a:off x="6090358" y="1253514"/>
            <a:ext cx="4684574" cy="5604486"/>
            <a:chOff x="3749703" y="1253514"/>
            <a:chExt cx="4684574" cy="5604486"/>
          </a:xfrm>
        </p:grpSpPr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4678227" y="2989812"/>
              <a:ext cx="2832370" cy="3868188"/>
            </a:xfrm>
            <a:custGeom>
              <a:avLst/>
              <a:gdLst>
                <a:gd name="T0" fmla="*/ 1230 w 3161"/>
                <a:gd name="T1" fmla="*/ 357 h 4317"/>
                <a:gd name="T2" fmla="*/ 1462 w 3161"/>
                <a:gd name="T3" fmla="*/ 974 h 4317"/>
                <a:gd name="T4" fmla="*/ 1834 w 3161"/>
                <a:gd name="T5" fmla="*/ 861 h 4317"/>
                <a:gd name="T6" fmla="*/ 1865 w 3161"/>
                <a:gd name="T7" fmla="*/ 398 h 4317"/>
                <a:gd name="T8" fmla="*/ 1869 w 3161"/>
                <a:gd name="T9" fmla="*/ 251 h 4317"/>
                <a:gd name="T10" fmla="*/ 2017 w 3161"/>
                <a:gd name="T11" fmla="*/ 536 h 4317"/>
                <a:gd name="T12" fmla="*/ 2198 w 3161"/>
                <a:gd name="T13" fmla="*/ 310 h 4317"/>
                <a:gd name="T14" fmla="*/ 2207 w 3161"/>
                <a:gd name="T15" fmla="*/ 438 h 4317"/>
                <a:gd name="T16" fmla="*/ 1982 w 3161"/>
                <a:gd name="T17" fmla="*/ 816 h 4317"/>
                <a:gd name="T18" fmla="*/ 2186 w 3161"/>
                <a:gd name="T19" fmla="*/ 1023 h 4317"/>
                <a:gd name="T20" fmla="*/ 2482 w 3161"/>
                <a:gd name="T21" fmla="*/ 1114 h 4317"/>
                <a:gd name="T22" fmla="*/ 2064 w 3161"/>
                <a:gd name="T23" fmla="*/ 1084 h 4317"/>
                <a:gd name="T24" fmla="*/ 1792 w 3161"/>
                <a:gd name="T25" fmla="*/ 1324 h 4317"/>
                <a:gd name="T26" fmla="*/ 2164 w 3161"/>
                <a:gd name="T27" fmla="*/ 1485 h 4317"/>
                <a:gd name="T28" fmla="*/ 2556 w 3161"/>
                <a:gd name="T29" fmla="*/ 1103 h 4317"/>
                <a:gd name="T30" fmla="*/ 2675 w 3161"/>
                <a:gd name="T31" fmla="*/ 862 h 4317"/>
                <a:gd name="T32" fmla="*/ 2627 w 3161"/>
                <a:gd name="T33" fmla="*/ 1171 h 4317"/>
                <a:gd name="T34" fmla="*/ 2843 w 3161"/>
                <a:gd name="T35" fmla="*/ 1124 h 4317"/>
                <a:gd name="T36" fmla="*/ 3109 w 3161"/>
                <a:gd name="T37" fmla="*/ 925 h 4317"/>
                <a:gd name="T38" fmla="*/ 2932 w 3161"/>
                <a:gd name="T39" fmla="*/ 1133 h 4317"/>
                <a:gd name="T40" fmla="*/ 3048 w 3161"/>
                <a:gd name="T41" fmla="*/ 1341 h 4317"/>
                <a:gd name="T42" fmla="*/ 3079 w 3161"/>
                <a:gd name="T43" fmla="*/ 1392 h 4317"/>
                <a:gd name="T44" fmla="*/ 2628 w 3161"/>
                <a:gd name="T45" fmla="*/ 1370 h 4317"/>
                <a:gd name="T46" fmla="*/ 2288 w 3161"/>
                <a:gd name="T47" fmla="*/ 1632 h 4317"/>
                <a:gd name="T48" fmla="*/ 2594 w 3161"/>
                <a:gd name="T49" fmla="*/ 1839 h 4317"/>
                <a:gd name="T50" fmla="*/ 3067 w 3161"/>
                <a:gd name="T51" fmla="*/ 2006 h 4317"/>
                <a:gd name="T52" fmla="*/ 2805 w 3161"/>
                <a:gd name="T53" fmla="*/ 1941 h 4317"/>
                <a:gd name="T54" fmla="*/ 2631 w 3161"/>
                <a:gd name="T55" fmla="*/ 2085 h 4317"/>
                <a:gd name="T56" fmla="*/ 2594 w 3161"/>
                <a:gd name="T57" fmla="*/ 2191 h 4317"/>
                <a:gd name="T58" fmla="*/ 2404 w 3161"/>
                <a:gd name="T59" fmla="*/ 1870 h 4317"/>
                <a:gd name="T60" fmla="*/ 2082 w 3161"/>
                <a:gd name="T61" fmla="*/ 1877 h 4317"/>
                <a:gd name="T62" fmla="*/ 1945 w 3161"/>
                <a:gd name="T63" fmla="*/ 2657 h 4317"/>
                <a:gd name="T64" fmla="*/ 2102 w 3161"/>
                <a:gd name="T65" fmla="*/ 3653 h 4317"/>
                <a:gd name="T66" fmla="*/ 2708 w 3161"/>
                <a:gd name="T67" fmla="*/ 4317 h 4317"/>
                <a:gd name="T68" fmla="*/ 616 w 3161"/>
                <a:gd name="T69" fmla="*/ 4199 h 4317"/>
                <a:gd name="T70" fmla="*/ 1044 w 3161"/>
                <a:gd name="T71" fmla="*/ 3513 h 4317"/>
                <a:gd name="T72" fmla="*/ 1186 w 3161"/>
                <a:gd name="T73" fmla="*/ 2336 h 4317"/>
                <a:gd name="T74" fmla="*/ 988 w 3161"/>
                <a:gd name="T75" fmla="*/ 1780 h 4317"/>
                <a:gd name="T76" fmla="*/ 425 w 3161"/>
                <a:gd name="T77" fmla="*/ 1784 h 4317"/>
                <a:gd name="T78" fmla="*/ 137 w 3161"/>
                <a:gd name="T79" fmla="*/ 1857 h 4317"/>
                <a:gd name="T80" fmla="*/ 441 w 3161"/>
                <a:gd name="T81" fmla="*/ 1679 h 4317"/>
                <a:gd name="T82" fmla="*/ 180 w 3161"/>
                <a:gd name="T83" fmla="*/ 1531 h 4317"/>
                <a:gd name="T84" fmla="*/ 64 w 3161"/>
                <a:gd name="T85" fmla="*/ 1457 h 4317"/>
                <a:gd name="T86" fmla="*/ 553 w 3161"/>
                <a:gd name="T87" fmla="*/ 1559 h 4317"/>
                <a:gd name="T88" fmla="*/ 792 w 3161"/>
                <a:gd name="T89" fmla="*/ 1534 h 4317"/>
                <a:gd name="T90" fmla="*/ 635 w 3161"/>
                <a:gd name="T91" fmla="*/ 1107 h 4317"/>
                <a:gd name="T92" fmla="*/ 747 w 3161"/>
                <a:gd name="T93" fmla="*/ 1184 h 4317"/>
                <a:gd name="T94" fmla="*/ 980 w 3161"/>
                <a:gd name="T95" fmla="*/ 1525 h 4317"/>
                <a:gd name="T96" fmla="*/ 1209 w 3161"/>
                <a:gd name="T97" fmla="*/ 1252 h 4317"/>
                <a:gd name="T98" fmla="*/ 962 w 3161"/>
                <a:gd name="T99" fmla="*/ 854 h 4317"/>
                <a:gd name="T100" fmla="*/ 332 w 3161"/>
                <a:gd name="T101" fmla="*/ 1103 h 4317"/>
                <a:gd name="T102" fmla="*/ 481 w 3161"/>
                <a:gd name="T103" fmla="*/ 894 h 4317"/>
                <a:gd name="T104" fmla="*/ 395 w 3161"/>
                <a:gd name="T105" fmla="*/ 700 h 4317"/>
                <a:gd name="T106" fmla="*/ 271 w 3161"/>
                <a:gd name="T107" fmla="*/ 572 h 4317"/>
                <a:gd name="T108" fmla="*/ 606 w 3161"/>
                <a:gd name="T109" fmla="*/ 747 h 4317"/>
                <a:gd name="T110" fmla="*/ 983 w 3161"/>
                <a:gd name="T111" fmla="*/ 726 h 4317"/>
                <a:gd name="T112" fmla="*/ 957 w 3161"/>
                <a:gd name="T113" fmla="*/ 324 h 4317"/>
                <a:gd name="T114" fmla="*/ 847 w 3161"/>
                <a:gd name="T115" fmla="*/ 133 h 4317"/>
                <a:gd name="T116" fmla="*/ 1076 w 3161"/>
                <a:gd name="T117" fmla="*/ 316 h 4317"/>
                <a:gd name="T118" fmla="*/ 1191 w 3161"/>
                <a:gd name="T119" fmla="*/ 36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61" h="4317">
                  <a:moveTo>
                    <a:pt x="1196" y="0"/>
                  </a:moveTo>
                  <a:lnTo>
                    <a:pt x="1249" y="22"/>
                  </a:lnTo>
                  <a:lnTo>
                    <a:pt x="1249" y="26"/>
                  </a:lnTo>
                  <a:lnTo>
                    <a:pt x="1246" y="39"/>
                  </a:lnTo>
                  <a:lnTo>
                    <a:pt x="1243" y="57"/>
                  </a:lnTo>
                  <a:lnTo>
                    <a:pt x="1239" y="85"/>
                  </a:lnTo>
                  <a:lnTo>
                    <a:pt x="1237" y="116"/>
                  </a:lnTo>
                  <a:lnTo>
                    <a:pt x="1233" y="155"/>
                  </a:lnTo>
                  <a:lnTo>
                    <a:pt x="1230" y="199"/>
                  </a:lnTo>
                  <a:lnTo>
                    <a:pt x="1229" y="247"/>
                  </a:lnTo>
                  <a:lnTo>
                    <a:pt x="1229" y="299"/>
                  </a:lnTo>
                  <a:lnTo>
                    <a:pt x="1230" y="357"/>
                  </a:lnTo>
                  <a:lnTo>
                    <a:pt x="1233" y="416"/>
                  </a:lnTo>
                  <a:lnTo>
                    <a:pt x="1239" y="479"/>
                  </a:lnTo>
                  <a:lnTo>
                    <a:pt x="1249" y="543"/>
                  </a:lnTo>
                  <a:lnTo>
                    <a:pt x="1260" y="610"/>
                  </a:lnTo>
                  <a:lnTo>
                    <a:pt x="1275" y="670"/>
                  </a:lnTo>
                  <a:lnTo>
                    <a:pt x="1294" y="726"/>
                  </a:lnTo>
                  <a:lnTo>
                    <a:pt x="1317" y="780"/>
                  </a:lnTo>
                  <a:lnTo>
                    <a:pt x="1341" y="828"/>
                  </a:lnTo>
                  <a:lnTo>
                    <a:pt x="1369" y="871"/>
                  </a:lnTo>
                  <a:lnTo>
                    <a:pt x="1399" y="911"/>
                  </a:lnTo>
                  <a:lnTo>
                    <a:pt x="1430" y="945"/>
                  </a:lnTo>
                  <a:lnTo>
                    <a:pt x="1462" y="974"/>
                  </a:lnTo>
                  <a:lnTo>
                    <a:pt x="1495" y="997"/>
                  </a:lnTo>
                  <a:lnTo>
                    <a:pt x="1527" y="1014"/>
                  </a:lnTo>
                  <a:lnTo>
                    <a:pt x="1560" y="1026"/>
                  </a:lnTo>
                  <a:lnTo>
                    <a:pt x="1592" y="1031"/>
                  </a:lnTo>
                  <a:lnTo>
                    <a:pt x="1622" y="1030"/>
                  </a:lnTo>
                  <a:lnTo>
                    <a:pt x="1649" y="1022"/>
                  </a:lnTo>
                  <a:lnTo>
                    <a:pt x="1675" y="1006"/>
                  </a:lnTo>
                  <a:lnTo>
                    <a:pt x="1708" y="981"/>
                  </a:lnTo>
                  <a:lnTo>
                    <a:pt x="1741" y="954"/>
                  </a:lnTo>
                  <a:lnTo>
                    <a:pt x="1773" y="924"/>
                  </a:lnTo>
                  <a:lnTo>
                    <a:pt x="1805" y="894"/>
                  </a:lnTo>
                  <a:lnTo>
                    <a:pt x="1834" y="861"/>
                  </a:lnTo>
                  <a:lnTo>
                    <a:pt x="1859" y="827"/>
                  </a:lnTo>
                  <a:lnTo>
                    <a:pt x="1881" y="790"/>
                  </a:lnTo>
                  <a:lnTo>
                    <a:pt x="1898" y="751"/>
                  </a:lnTo>
                  <a:lnTo>
                    <a:pt x="1911" y="710"/>
                  </a:lnTo>
                  <a:lnTo>
                    <a:pt x="1917" y="667"/>
                  </a:lnTo>
                  <a:lnTo>
                    <a:pt x="1916" y="620"/>
                  </a:lnTo>
                  <a:lnTo>
                    <a:pt x="1912" y="582"/>
                  </a:lnTo>
                  <a:lnTo>
                    <a:pt x="1906" y="544"/>
                  </a:lnTo>
                  <a:lnTo>
                    <a:pt x="1897" y="506"/>
                  </a:lnTo>
                  <a:lnTo>
                    <a:pt x="1887" y="470"/>
                  </a:lnTo>
                  <a:lnTo>
                    <a:pt x="1877" y="433"/>
                  </a:lnTo>
                  <a:lnTo>
                    <a:pt x="1865" y="398"/>
                  </a:lnTo>
                  <a:lnTo>
                    <a:pt x="1855" y="365"/>
                  </a:lnTo>
                  <a:lnTo>
                    <a:pt x="1843" y="336"/>
                  </a:lnTo>
                  <a:lnTo>
                    <a:pt x="1832" y="309"/>
                  </a:lnTo>
                  <a:lnTo>
                    <a:pt x="1823" y="286"/>
                  </a:lnTo>
                  <a:lnTo>
                    <a:pt x="1815" y="268"/>
                  </a:lnTo>
                  <a:lnTo>
                    <a:pt x="1809" y="254"/>
                  </a:lnTo>
                  <a:lnTo>
                    <a:pt x="1805" y="244"/>
                  </a:lnTo>
                  <a:lnTo>
                    <a:pt x="1804" y="242"/>
                  </a:lnTo>
                  <a:lnTo>
                    <a:pt x="1860" y="220"/>
                  </a:lnTo>
                  <a:lnTo>
                    <a:pt x="1861" y="223"/>
                  </a:lnTo>
                  <a:lnTo>
                    <a:pt x="1864" y="234"/>
                  </a:lnTo>
                  <a:lnTo>
                    <a:pt x="1869" y="251"/>
                  </a:lnTo>
                  <a:lnTo>
                    <a:pt x="1876" y="273"/>
                  </a:lnTo>
                  <a:lnTo>
                    <a:pt x="1883" y="298"/>
                  </a:lnTo>
                  <a:lnTo>
                    <a:pt x="1894" y="327"/>
                  </a:lnTo>
                  <a:lnTo>
                    <a:pt x="1904" y="357"/>
                  </a:lnTo>
                  <a:lnTo>
                    <a:pt x="1916" y="388"/>
                  </a:lnTo>
                  <a:lnTo>
                    <a:pt x="1929" y="419"/>
                  </a:lnTo>
                  <a:lnTo>
                    <a:pt x="1944" y="449"/>
                  </a:lnTo>
                  <a:lnTo>
                    <a:pt x="1958" y="475"/>
                  </a:lnTo>
                  <a:lnTo>
                    <a:pt x="1972" y="498"/>
                  </a:lnTo>
                  <a:lnTo>
                    <a:pt x="1988" y="518"/>
                  </a:lnTo>
                  <a:lnTo>
                    <a:pt x="2004" y="531"/>
                  </a:lnTo>
                  <a:lnTo>
                    <a:pt x="2017" y="536"/>
                  </a:lnTo>
                  <a:lnTo>
                    <a:pt x="2033" y="535"/>
                  </a:lnTo>
                  <a:lnTo>
                    <a:pt x="2048" y="526"/>
                  </a:lnTo>
                  <a:lnTo>
                    <a:pt x="2065" y="513"/>
                  </a:lnTo>
                  <a:lnTo>
                    <a:pt x="2084" y="494"/>
                  </a:lnTo>
                  <a:lnTo>
                    <a:pt x="2101" y="474"/>
                  </a:lnTo>
                  <a:lnTo>
                    <a:pt x="2118" y="450"/>
                  </a:lnTo>
                  <a:lnTo>
                    <a:pt x="2133" y="425"/>
                  </a:lnTo>
                  <a:lnTo>
                    <a:pt x="2149" y="399"/>
                  </a:lnTo>
                  <a:lnTo>
                    <a:pt x="2164" y="374"/>
                  </a:lnTo>
                  <a:lnTo>
                    <a:pt x="2177" y="350"/>
                  </a:lnTo>
                  <a:lnTo>
                    <a:pt x="2188" y="328"/>
                  </a:lnTo>
                  <a:lnTo>
                    <a:pt x="2198" y="310"/>
                  </a:lnTo>
                  <a:lnTo>
                    <a:pt x="2204" y="295"/>
                  </a:lnTo>
                  <a:lnTo>
                    <a:pt x="2209" y="286"/>
                  </a:lnTo>
                  <a:lnTo>
                    <a:pt x="2211" y="282"/>
                  </a:lnTo>
                  <a:lnTo>
                    <a:pt x="2301" y="294"/>
                  </a:lnTo>
                  <a:lnTo>
                    <a:pt x="2300" y="297"/>
                  </a:lnTo>
                  <a:lnTo>
                    <a:pt x="2294" y="305"/>
                  </a:lnTo>
                  <a:lnTo>
                    <a:pt x="2285" y="318"/>
                  </a:lnTo>
                  <a:lnTo>
                    <a:pt x="2274" y="335"/>
                  </a:lnTo>
                  <a:lnTo>
                    <a:pt x="2260" y="356"/>
                  </a:lnTo>
                  <a:lnTo>
                    <a:pt x="2245" y="381"/>
                  </a:lnTo>
                  <a:lnTo>
                    <a:pt x="2226" y="408"/>
                  </a:lnTo>
                  <a:lnTo>
                    <a:pt x="2207" y="438"/>
                  </a:lnTo>
                  <a:lnTo>
                    <a:pt x="2186" y="470"/>
                  </a:lnTo>
                  <a:lnTo>
                    <a:pt x="2165" y="504"/>
                  </a:lnTo>
                  <a:lnTo>
                    <a:pt x="2143" y="538"/>
                  </a:lnTo>
                  <a:lnTo>
                    <a:pt x="2122" y="573"/>
                  </a:lnTo>
                  <a:lnTo>
                    <a:pt x="2099" y="607"/>
                  </a:lnTo>
                  <a:lnTo>
                    <a:pt x="2078" y="642"/>
                  </a:lnTo>
                  <a:lnTo>
                    <a:pt x="2058" y="676"/>
                  </a:lnTo>
                  <a:lnTo>
                    <a:pt x="2039" y="709"/>
                  </a:lnTo>
                  <a:lnTo>
                    <a:pt x="2021" y="739"/>
                  </a:lnTo>
                  <a:lnTo>
                    <a:pt x="2005" y="768"/>
                  </a:lnTo>
                  <a:lnTo>
                    <a:pt x="1992" y="794"/>
                  </a:lnTo>
                  <a:lnTo>
                    <a:pt x="1982" y="816"/>
                  </a:lnTo>
                  <a:lnTo>
                    <a:pt x="1972" y="836"/>
                  </a:lnTo>
                  <a:lnTo>
                    <a:pt x="1962" y="869"/>
                  </a:lnTo>
                  <a:lnTo>
                    <a:pt x="1957" y="898"/>
                  </a:lnTo>
                  <a:lnTo>
                    <a:pt x="1957" y="923"/>
                  </a:lnTo>
                  <a:lnTo>
                    <a:pt x="1962" y="943"/>
                  </a:lnTo>
                  <a:lnTo>
                    <a:pt x="1974" y="962"/>
                  </a:lnTo>
                  <a:lnTo>
                    <a:pt x="1992" y="978"/>
                  </a:lnTo>
                  <a:lnTo>
                    <a:pt x="2018" y="989"/>
                  </a:lnTo>
                  <a:lnTo>
                    <a:pt x="2051" y="1001"/>
                  </a:lnTo>
                  <a:lnTo>
                    <a:pt x="2092" y="1010"/>
                  </a:lnTo>
                  <a:lnTo>
                    <a:pt x="2139" y="1018"/>
                  </a:lnTo>
                  <a:lnTo>
                    <a:pt x="2186" y="1023"/>
                  </a:lnTo>
                  <a:lnTo>
                    <a:pt x="2232" y="1027"/>
                  </a:lnTo>
                  <a:lnTo>
                    <a:pt x="2276" y="1029"/>
                  </a:lnTo>
                  <a:lnTo>
                    <a:pt x="2318" y="1030"/>
                  </a:lnTo>
                  <a:lnTo>
                    <a:pt x="2356" y="1029"/>
                  </a:lnTo>
                  <a:lnTo>
                    <a:pt x="2390" y="1027"/>
                  </a:lnTo>
                  <a:lnTo>
                    <a:pt x="2420" y="1025"/>
                  </a:lnTo>
                  <a:lnTo>
                    <a:pt x="2445" y="1022"/>
                  </a:lnTo>
                  <a:lnTo>
                    <a:pt x="2463" y="1021"/>
                  </a:lnTo>
                  <a:lnTo>
                    <a:pt x="2475" y="1018"/>
                  </a:lnTo>
                  <a:lnTo>
                    <a:pt x="2479" y="1018"/>
                  </a:lnTo>
                  <a:lnTo>
                    <a:pt x="2486" y="1115"/>
                  </a:lnTo>
                  <a:lnTo>
                    <a:pt x="2482" y="1114"/>
                  </a:lnTo>
                  <a:lnTo>
                    <a:pt x="2470" y="1112"/>
                  </a:lnTo>
                  <a:lnTo>
                    <a:pt x="2452" y="1110"/>
                  </a:lnTo>
                  <a:lnTo>
                    <a:pt x="2428" y="1106"/>
                  </a:lnTo>
                  <a:lnTo>
                    <a:pt x="2398" y="1102"/>
                  </a:lnTo>
                  <a:lnTo>
                    <a:pt x="2364" y="1098"/>
                  </a:lnTo>
                  <a:lnTo>
                    <a:pt x="2326" y="1094"/>
                  </a:lnTo>
                  <a:lnTo>
                    <a:pt x="2285" y="1091"/>
                  </a:lnTo>
                  <a:lnTo>
                    <a:pt x="2242" y="1087"/>
                  </a:lnTo>
                  <a:lnTo>
                    <a:pt x="2198" y="1085"/>
                  </a:lnTo>
                  <a:lnTo>
                    <a:pt x="2153" y="1084"/>
                  </a:lnTo>
                  <a:lnTo>
                    <a:pt x="2109" y="1082"/>
                  </a:lnTo>
                  <a:lnTo>
                    <a:pt x="2064" y="1084"/>
                  </a:lnTo>
                  <a:lnTo>
                    <a:pt x="2022" y="1085"/>
                  </a:lnTo>
                  <a:lnTo>
                    <a:pt x="1982" y="1090"/>
                  </a:lnTo>
                  <a:lnTo>
                    <a:pt x="1945" y="1095"/>
                  </a:lnTo>
                  <a:lnTo>
                    <a:pt x="1912" y="1103"/>
                  </a:lnTo>
                  <a:lnTo>
                    <a:pt x="1883" y="1115"/>
                  </a:lnTo>
                  <a:lnTo>
                    <a:pt x="1861" y="1128"/>
                  </a:lnTo>
                  <a:lnTo>
                    <a:pt x="1844" y="1144"/>
                  </a:lnTo>
                  <a:lnTo>
                    <a:pt x="1822" y="1180"/>
                  </a:lnTo>
                  <a:lnTo>
                    <a:pt x="1805" y="1217"/>
                  </a:lnTo>
                  <a:lnTo>
                    <a:pt x="1794" y="1254"/>
                  </a:lnTo>
                  <a:lnTo>
                    <a:pt x="1790" y="1289"/>
                  </a:lnTo>
                  <a:lnTo>
                    <a:pt x="1792" y="1324"/>
                  </a:lnTo>
                  <a:lnTo>
                    <a:pt x="1800" y="1358"/>
                  </a:lnTo>
                  <a:lnTo>
                    <a:pt x="1813" y="1390"/>
                  </a:lnTo>
                  <a:lnTo>
                    <a:pt x="1831" y="1419"/>
                  </a:lnTo>
                  <a:lnTo>
                    <a:pt x="1856" y="1445"/>
                  </a:lnTo>
                  <a:lnTo>
                    <a:pt x="1886" y="1467"/>
                  </a:lnTo>
                  <a:lnTo>
                    <a:pt x="1921" y="1487"/>
                  </a:lnTo>
                  <a:lnTo>
                    <a:pt x="1962" y="1501"/>
                  </a:lnTo>
                  <a:lnTo>
                    <a:pt x="1996" y="1508"/>
                  </a:lnTo>
                  <a:lnTo>
                    <a:pt x="2034" y="1509"/>
                  </a:lnTo>
                  <a:lnTo>
                    <a:pt x="2076" y="1505"/>
                  </a:lnTo>
                  <a:lnTo>
                    <a:pt x="2119" y="1497"/>
                  </a:lnTo>
                  <a:lnTo>
                    <a:pt x="2164" y="1485"/>
                  </a:lnTo>
                  <a:lnTo>
                    <a:pt x="2209" y="1470"/>
                  </a:lnTo>
                  <a:lnTo>
                    <a:pt x="2254" y="1450"/>
                  </a:lnTo>
                  <a:lnTo>
                    <a:pt x="2298" y="1428"/>
                  </a:lnTo>
                  <a:lnTo>
                    <a:pt x="2342" y="1403"/>
                  </a:lnTo>
                  <a:lnTo>
                    <a:pt x="2383" y="1374"/>
                  </a:lnTo>
                  <a:lnTo>
                    <a:pt x="2421" y="1343"/>
                  </a:lnTo>
                  <a:lnTo>
                    <a:pt x="2455" y="1310"/>
                  </a:lnTo>
                  <a:lnTo>
                    <a:pt x="2486" y="1276"/>
                  </a:lnTo>
                  <a:lnTo>
                    <a:pt x="2510" y="1239"/>
                  </a:lnTo>
                  <a:lnTo>
                    <a:pt x="2530" y="1201"/>
                  </a:lnTo>
                  <a:lnTo>
                    <a:pt x="2543" y="1163"/>
                  </a:lnTo>
                  <a:lnTo>
                    <a:pt x="2556" y="1103"/>
                  </a:lnTo>
                  <a:lnTo>
                    <a:pt x="2568" y="1050"/>
                  </a:lnTo>
                  <a:lnTo>
                    <a:pt x="2576" y="1002"/>
                  </a:lnTo>
                  <a:lnTo>
                    <a:pt x="2584" y="962"/>
                  </a:lnTo>
                  <a:lnTo>
                    <a:pt x="2589" y="926"/>
                  </a:lnTo>
                  <a:lnTo>
                    <a:pt x="2593" y="898"/>
                  </a:lnTo>
                  <a:lnTo>
                    <a:pt x="2597" y="875"/>
                  </a:lnTo>
                  <a:lnTo>
                    <a:pt x="2598" y="860"/>
                  </a:lnTo>
                  <a:lnTo>
                    <a:pt x="2599" y="851"/>
                  </a:lnTo>
                  <a:lnTo>
                    <a:pt x="2599" y="847"/>
                  </a:lnTo>
                  <a:lnTo>
                    <a:pt x="2678" y="851"/>
                  </a:lnTo>
                  <a:lnTo>
                    <a:pt x="2678" y="854"/>
                  </a:lnTo>
                  <a:lnTo>
                    <a:pt x="2675" y="862"/>
                  </a:lnTo>
                  <a:lnTo>
                    <a:pt x="2671" y="877"/>
                  </a:lnTo>
                  <a:lnTo>
                    <a:pt x="2666" y="895"/>
                  </a:lnTo>
                  <a:lnTo>
                    <a:pt x="2660" y="917"/>
                  </a:lnTo>
                  <a:lnTo>
                    <a:pt x="2653" y="942"/>
                  </a:lnTo>
                  <a:lnTo>
                    <a:pt x="2648" y="970"/>
                  </a:lnTo>
                  <a:lnTo>
                    <a:pt x="2641" y="998"/>
                  </a:lnTo>
                  <a:lnTo>
                    <a:pt x="2636" y="1029"/>
                  </a:lnTo>
                  <a:lnTo>
                    <a:pt x="2631" y="1059"/>
                  </a:lnTo>
                  <a:lnTo>
                    <a:pt x="2627" y="1089"/>
                  </a:lnTo>
                  <a:lnTo>
                    <a:pt x="2626" y="1119"/>
                  </a:lnTo>
                  <a:lnTo>
                    <a:pt x="2624" y="1146"/>
                  </a:lnTo>
                  <a:lnTo>
                    <a:pt x="2627" y="1171"/>
                  </a:lnTo>
                  <a:lnTo>
                    <a:pt x="2631" y="1194"/>
                  </a:lnTo>
                  <a:lnTo>
                    <a:pt x="2637" y="1212"/>
                  </a:lnTo>
                  <a:lnTo>
                    <a:pt x="2648" y="1225"/>
                  </a:lnTo>
                  <a:lnTo>
                    <a:pt x="2661" y="1234"/>
                  </a:lnTo>
                  <a:lnTo>
                    <a:pt x="2678" y="1237"/>
                  </a:lnTo>
                  <a:lnTo>
                    <a:pt x="2699" y="1234"/>
                  </a:lnTo>
                  <a:lnTo>
                    <a:pt x="2721" y="1225"/>
                  </a:lnTo>
                  <a:lnTo>
                    <a:pt x="2745" y="1212"/>
                  </a:lnTo>
                  <a:lnTo>
                    <a:pt x="2770" y="1195"/>
                  </a:lnTo>
                  <a:lnTo>
                    <a:pt x="2793" y="1174"/>
                  </a:lnTo>
                  <a:lnTo>
                    <a:pt x="2818" y="1149"/>
                  </a:lnTo>
                  <a:lnTo>
                    <a:pt x="2843" y="1124"/>
                  </a:lnTo>
                  <a:lnTo>
                    <a:pt x="2867" y="1097"/>
                  </a:lnTo>
                  <a:lnTo>
                    <a:pt x="2890" y="1068"/>
                  </a:lnTo>
                  <a:lnTo>
                    <a:pt x="2912" y="1040"/>
                  </a:lnTo>
                  <a:lnTo>
                    <a:pt x="2932" y="1013"/>
                  </a:lnTo>
                  <a:lnTo>
                    <a:pt x="2952" y="987"/>
                  </a:lnTo>
                  <a:lnTo>
                    <a:pt x="2969" y="963"/>
                  </a:lnTo>
                  <a:lnTo>
                    <a:pt x="2983" y="942"/>
                  </a:lnTo>
                  <a:lnTo>
                    <a:pt x="2995" y="924"/>
                  </a:lnTo>
                  <a:lnTo>
                    <a:pt x="3003" y="911"/>
                  </a:lnTo>
                  <a:lnTo>
                    <a:pt x="3009" y="902"/>
                  </a:lnTo>
                  <a:lnTo>
                    <a:pt x="3011" y="899"/>
                  </a:lnTo>
                  <a:lnTo>
                    <a:pt x="3109" y="925"/>
                  </a:lnTo>
                  <a:lnTo>
                    <a:pt x="3106" y="928"/>
                  </a:lnTo>
                  <a:lnTo>
                    <a:pt x="3100" y="933"/>
                  </a:lnTo>
                  <a:lnTo>
                    <a:pt x="3090" y="943"/>
                  </a:lnTo>
                  <a:lnTo>
                    <a:pt x="3077" y="957"/>
                  </a:lnTo>
                  <a:lnTo>
                    <a:pt x="3062" y="972"/>
                  </a:lnTo>
                  <a:lnTo>
                    <a:pt x="3045" y="991"/>
                  </a:lnTo>
                  <a:lnTo>
                    <a:pt x="3026" y="1012"/>
                  </a:lnTo>
                  <a:lnTo>
                    <a:pt x="3007" y="1034"/>
                  </a:lnTo>
                  <a:lnTo>
                    <a:pt x="2987" y="1057"/>
                  </a:lnTo>
                  <a:lnTo>
                    <a:pt x="2969" y="1082"/>
                  </a:lnTo>
                  <a:lnTo>
                    <a:pt x="2949" y="1107"/>
                  </a:lnTo>
                  <a:lnTo>
                    <a:pt x="2932" y="1133"/>
                  </a:lnTo>
                  <a:lnTo>
                    <a:pt x="2918" y="1158"/>
                  </a:lnTo>
                  <a:lnTo>
                    <a:pt x="2904" y="1182"/>
                  </a:lnTo>
                  <a:lnTo>
                    <a:pt x="2895" y="1205"/>
                  </a:lnTo>
                  <a:lnTo>
                    <a:pt x="2889" y="1228"/>
                  </a:lnTo>
                  <a:lnTo>
                    <a:pt x="2887" y="1247"/>
                  </a:lnTo>
                  <a:lnTo>
                    <a:pt x="2890" y="1266"/>
                  </a:lnTo>
                  <a:lnTo>
                    <a:pt x="2898" y="1281"/>
                  </a:lnTo>
                  <a:lnTo>
                    <a:pt x="2912" y="1293"/>
                  </a:lnTo>
                  <a:lnTo>
                    <a:pt x="2946" y="1311"/>
                  </a:lnTo>
                  <a:lnTo>
                    <a:pt x="2982" y="1326"/>
                  </a:lnTo>
                  <a:lnTo>
                    <a:pt x="3016" y="1335"/>
                  </a:lnTo>
                  <a:lnTo>
                    <a:pt x="3048" y="1341"/>
                  </a:lnTo>
                  <a:lnTo>
                    <a:pt x="3080" y="1345"/>
                  </a:lnTo>
                  <a:lnTo>
                    <a:pt x="3106" y="1347"/>
                  </a:lnTo>
                  <a:lnTo>
                    <a:pt x="3130" y="1347"/>
                  </a:lnTo>
                  <a:lnTo>
                    <a:pt x="3147" y="1347"/>
                  </a:lnTo>
                  <a:lnTo>
                    <a:pt x="3157" y="1345"/>
                  </a:lnTo>
                  <a:lnTo>
                    <a:pt x="3161" y="1345"/>
                  </a:lnTo>
                  <a:lnTo>
                    <a:pt x="3161" y="1416"/>
                  </a:lnTo>
                  <a:lnTo>
                    <a:pt x="3157" y="1415"/>
                  </a:lnTo>
                  <a:lnTo>
                    <a:pt x="3147" y="1411"/>
                  </a:lnTo>
                  <a:lnTo>
                    <a:pt x="3130" y="1406"/>
                  </a:lnTo>
                  <a:lnTo>
                    <a:pt x="3106" y="1400"/>
                  </a:lnTo>
                  <a:lnTo>
                    <a:pt x="3079" y="1392"/>
                  </a:lnTo>
                  <a:lnTo>
                    <a:pt x="3047" y="1385"/>
                  </a:lnTo>
                  <a:lnTo>
                    <a:pt x="3012" y="1377"/>
                  </a:lnTo>
                  <a:lnTo>
                    <a:pt x="2974" y="1369"/>
                  </a:lnTo>
                  <a:lnTo>
                    <a:pt x="2933" y="1361"/>
                  </a:lnTo>
                  <a:lnTo>
                    <a:pt x="2891" y="1356"/>
                  </a:lnTo>
                  <a:lnTo>
                    <a:pt x="2851" y="1351"/>
                  </a:lnTo>
                  <a:lnTo>
                    <a:pt x="2809" y="1348"/>
                  </a:lnTo>
                  <a:lnTo>
                    <a:pt x="2768" y="1347"/>
                  </a:lnTo>
                  <a:lnTo>
                    <a:pt x="2730" y="1348"/>
                  </a:lnTo>
                  <a:lnTo>
                    <a:pt x="2694" y="1352"/>
                  </a:lnTo>
                  <a:lnTo>
                    <a:pt x="2662" y="1360"/>
                  </a:lnTo>
                  <a:lnTo>
                    <a:pt x="2628" y="1370"/>
                  </a:lnTo>
                  <a:lnTo>
                    <a:pt x="2593" y="1383"/>
                  </a:lnTo>
                  <a:lnTo>
                    <a:pt x="2558" y="1400"/>
                  </a:lnTo>
                  <a:lnTo>
                    <a:pt x="2522" y="1419"/>
                  </a:lnTo>
                  <a:lnTo>
                    <a:pt x="2487" y="1440"/>
                  </a:lnTo>
                  <a:lnTo>
                    <a:pt x="2453" y="1462"/>
                  </a:lnTo>
                  <a:lnTo>
                    <a:pt x="2420" y="1485"/>
                  </a:lnTo>
                  <a:lnTo>
                    <a:pt x="2389" y="1510"/>
                  </a:lnTo>
                  <a:lnTo>
                    <a:pt x="2361" y="1535"/>
                  </a:lnTo>
                  <a:lnTo>
                    <a:pt x="2336" y="1560"/>
                  </a:lnTo>
                  <a:lnTo>
                    <a:pt x="2315" y="1585"/>
                  </a:lnTo>
                  <a:lnTo>
                    <a:pt x="2300" y="1608"/>
                  </a:lnTo>
                  <a:lnTo>
                    <a:pt x="2288" y="1632"/>
                  </a:lnTo>
                  <a:lnTo>
                    <a:pt x="2283" y="1653"/>
                  </a:lnTo>
                  <a:lnTo>
                    <a:pt x="2283" y="1673"/>
                  </a:lnTo>
                  <a:lnTo>
                    <a:pt x="2291" y="1691"/>
                  </a:lnTo>
                  <a:lnTo>
                    <a:pt x="2302" y="1705"/>
                  </a:lnTo>
                  <a:lnTo>
                    <a:pt x="2322" y="1721"/>
                  </a:lnTo>
                  <a:lnTo>
                    <a:pt x="2348" y="1737"/>
                  </a:lnTo>
                  <a:lnTo>
                    <a:pt x="2380" y="1754"/>
                  </a:lnTo>
                  <a:lnTo>
                    <a:pt x="2415" y="1771"/>
                  </a:lnTo>
                  <a:lnTo>
                    <a:pt x="2455" y="1789"/>
                  </a:lnTo>
                  <a:lnTo>
                    <a:pt x="2499" y="1806"/>
                  </a:lnTo>
                  <a:lnTo>
                    <a:pt x="2546" y="1823"/>
                  </a:lnTo>
                  <a:lnTo>
                    <a:pt x="2594" y="1839"/>
                  </a:lnTo>
                  <a:lnTo>
                    <a:pt x="2644" y="1855"/>
                  </a:lnTo>
                  <a:lnTo>
                    <a:pt x="2695" y="1869"/>
                  </a:lnTo>
                  <a:lnTo>
                    <a:pt x="2746" y="1882"/>
                  </a:lnTo>
                  <a:lnTo>
                    <a:pt x="2796" y="1893"/>
                  </a:lnTo>
                  <a:lnTo>
                    <a:pt x="2846" y="1903"/>
                  </a:lnTo>
                  <a:lnTo>
                    <a:pt x="2893" y="1911"/>
                  </a:lnTo>
                  <a:lnTo>
                    <a:pt x="2936" y="1916"/>
                  </a:lnTo>
                  <a:lnTo>
                    <a:pt x="2978" y="1919"/>
                  </a:lnTo>
                  <a:lnTo>
                    <a:pt x="3014" y="1919"/>
                  </a:lnTo>
                  <a:lnTo>
                    <a:pt x="3047" y="1916"/>
                  </a:lnTo>
                  <a:lnTo>
                    <a:pt x="3075" y="1910"/>
                  </a:lnTo>
                  <a:lnTo>
                    <a:pt x="3067" y="2006"/>
                  </a:lnTo>
                  <a:lnTo>
                    <a:pt x="3064" y="2005"/>
                  </a:lnTo>
                  <a:lnTo>
                    <a:pt x="3056" y="2003"/>
                  </a:lnTo>
                  <a:lnTo>
                    <a:pt x="3043" y="1999"/>
                  </a:lnTo>
                  <a:lnTo>
                    <a:pt x="3026" y="1993"/>
                  </a:lnTo>
                  <a:lnTo>
                    <a:pt x="3005" y="1987"/>
                  </a:lnTo>
                  <a:lnTo>
                    <a:pt x="2982" y="1980"/>
                  </a:lnTo>
                  <a:lnTo>
                    <a:pt x="2956" y="1974"/>
                  </a:lnTo>
                  <a:lnTo>
                    <a:pt x="2928" y="1966"/>
                  </a:lnTo>
                  <a:lnTo>
                    <a:pt x="2898" y="1959"/>
                  </a:lnTo>
                  <a:lnTo>
                    <a:pt x="2867" y="1953"/>
                  </a:lnTo>
                  <a:lnTo>
                    <a:pt x="2835" y="1946"/>
                  </a:lnTo>
                  <a:lnTo>
                    <a:pt x="2805" y="1941"/>
                  </a:lnTo>
                  <a:lnTo>
                    <a:pt x="2774" y="1937"/>
                  </a:lnTo>
                  <a:lnTo>
                    <a:pt x="2745" y="1934"/>
                  </a:lnTo>
                  <a:lnTo>
                    <a:pt x="2717" y="1933"/>
                  </a:lnTo>
                  <a:lnTo>
                    <a:pt x="2692" y="1934"/>
                  </a:lnTo>
                  <a:lnTo>
                    <a:pt x="2669" y="1937"/>
                  </a:lnTo>
                  <a:lnTo>
                    <a:pt x="2651" y="1944"/>
                  </a:lnTo>
                  <a:lnTo>
                    <a:pt x="2635" y="1951"/>
                  </a:lnTo>
                  <a:lnTo>
                    <a:pt x="2624" y="1963"/>
                  </a:lnTo>
                  <a:lnTo>
                    <a:pt x="2619" y="1978"/>
                  </a:lnTo>
                  <a:lnTo>
                    <a:pt x="2618" y="1995"/>
                  </a:lnTo>
                  <a:lnTo>
                    <a:pt x="2624" y="2042"/>
                  </a:lnTo>
                  <a:lnTo>
                    <a:pt x="2631" y="2085"/>
                  </a:lnTo>
                  <a:lnTo>
                    <a:pt x="2637" y="2126"/>
                  </a:lnTo>
                  <a:lnTo>
                    <a:pt x="2643" y="2160"/>
                  </a:lnTo>
                  <a:lnTo>
                    <a:pt x="2648" y="2190"/>
                  </a:lnTo>
                  <a:lnTo>
                    <a:pt x="2653" y="2215"/>
                  </a:lnTo>
                  <a:lnTo>
                    <a:pt x="2657" y="2233"/>
                  </a:lnTo>
                  <a:lnTo>
                    <a:pt x="2658" y="2243"/>
                  </a:lnTo>
                  <a:lnTo>
                    <a:pt x="2660" y="2247"/>
                  </a:lnTo>
                  <a:lnTo>
                    <a:pt x="2607" y="2247"/>
                  </a:lnTo>
                  <a:lnTo>
                    <a:pt x="2606" y="2243"/>
                  </a:lnTo>
                  <a:lnTo>
                    <a:pt x="2603" y="2232"/>
                  </a:lnTo>
                  <a:lnTo>
                    <a:pt x="2599" y="2213"/>
                  </a:lnTo>
                  <a:lnTo>
                    <a:pt x="2594" y="2191"/>
                  </a:lnTo>
                  <a:lnTo>
                    <a:pt x="2586" y="2162"/>
                  </a:lnTo>
                  <a:lnTo>
                    <a:pt x="2577" y="2132"/>
                  </a:lnTo>
                  <a:lnTo>
                    <a:pt x="2567" y="2098"/>
                  </a:lnTo>
                  <a:lnTo>
                    <a:pt x="2554" y="2064"/>
                  </a:lnTo>
                  <a:lnTo>
                    <a:pt x="2539" y="2030"/>
                  </a:lnTo>
                  <a:lnTo>
                    <a:pt x="2524" y="1996"/>
                  </a:lnTo>
                  <a:lnTo>
                    <a:pt x="2505" y="1966"/>
                  </a:lnTo>
                  <a:lnTo>
                    <a:pt x="2486" y="1937"/>
                  </a:lnTo>
                  <a:lnTo>
                    <a:pt x="2463" y="1914"/>
                  </a:lnTo>
                  <a:lnTo>
                    <a:pt x="2446" y="1899"/>
                  </a:lnTo>
                  <a:lnTo>
                    <a:pt x="2427" y="1885"/>
                  </a:lnTo>
                  <a:lnTo>
                    <a:pt x="2404" y="1870"/>
                  </a:lnTo>
                  <a:lnTo>
                    <a:pt x="2381" y="1857"/>
                  </a:lnTo>
                  <a:lnTo>
                    <a:pt x="2355" y="1847"/>
                  </a:lnTo>
                  <a:lnTo>
                    <a:pt x="2327" y="1836"/>
                  </a:lnTo>
                  <a:lnTo>
                    <a:pt x="2300" y="1828"/>
                  </a:lnTo>
                  <a:lnTo>
                    <a:pt x="2271" y="1823"/>
                  </a:lnTo>
                  <a:lnTo>
                    <a:pt x="2242" y="1819"/>
                  </a:lnTo>
                  <a:lnTo>
                    <a:pt x="2213" y="1819"/>
                  </a:lnTo>
                  <a:lnTo>
                    <a:pt x="2185" y="1823"/>
                  </a:lnTo>
                  <a:lnTo>
                    <a:pt x="2157" y="1830"/>
                  </a:lnTo>
                  <a:lnTo>
                    <a:pt x="2131" y="1842"/>
                  </a:lnTo>
                  <a:lnTo>
                    <a:pt x="2106" y="1856"/>
                  </a:lnTo>
                  <a:lnTo>
                    <a:pt x="2082" y="1877"/>
                  </a:lnTo>
                  <a:lnTo>
                    <a:pt x="2061" y="1902"/>
                  </a:lnTo>
                  <a:lnTo>
                    <a:pt x="2043" y="1932"/>
                  </a:lnTo>
                  <a:lnTo>
                    <a:pt x="2027" y="1968"/>
                  </a:lnTo>
                  <a:lnTo>
                    <a:pt x="2014" y="2010"/>
                  </a:lnTo>
                  <a:lnTo>
                    <a:pt x="2003" y="2068"/>
                  </a:lnTo>
                  <a:lnTo>
                    <a:pt x="1991" y="2135"/>
                  </a:lnTo>
                  <a:lnTo>
                    <a:pt x="1979" y="2208"/>
                  </a:lnTo>
                  <a:lnTo>
                    <a:pt x="1969" y="2289"/>
                  </a:lnTo>
                  <a:lnTo>
                    <a:pt x="1961" y="2374"/>
                  </a:lnTo>
                  <a:lnTo>
                    <a:pt x="1953" y="2466"/>
                  </a:lnTo>
                  <a:lnTo>
                    <a:pt x="1948" y="2560"/>
                  </a:lnTo>
                  <a:lnTo>
                    <a:pt x="1945" y="2657"/>
                  </a:lnTo>
                  <a:lnTo>
                    <a:pt x="1944" y="2757"/>
                  </a:lnTo>
                  <a:lnTo>
                    <a:pt x="1946" y="2856"/>
                  </a:lnTo>
                  <a:lnTo>
                    <a:pt x="1950" y="2957"/>
                  </a:lnTo>
                  <a:lnTo>
                    <a:pt x="1958" y="3056"/>
                  </a:lnTo>
                  <a:lnTo>
                    <a:pt x="1969" y="3153"/>
                  </a:lnTo>
                  <a:lnTo>
                    <a:pt x="1983" y="3247"/>
                  </a:lnTo>
                  <a:lnTo>
                    <a:pt x="2000" y="3339"/>
                  </a:lnTo>
                  <a:lnTo>
                    <a:pt x="2022" y="3426"/>
                  </a:lnTo>
                  <a:lnTo>
                    <a:pt x="2039" y="3484"/>
                  </a:lnTo>
                  <a:lnTo>
                    <a:pt x="2059" y="3542"/>
                  </a:lnTo>
                  <a:lnTo>
                    <a:pt x="2078" y="3598"/>
                  </a:lnTo>
                  <a:lnTo>
                    <a:pt x="2102" y="3653"/>
                  </a:lnTo>
                  <a:lnTo>
                    <a:pt x="2127" y="3707"/>
                  </a:lnTo>
                  <a:lnTo>
                    <a:pt x="2156" y="3762"/>
                  </a:lnTo>
                  <a:lnTo>
                    <a:pt x="2188" y="3816"/>
                  </a:lnTo>
                  <a:lnTo>
                    <a:pt x="2224" y="3869"/>
                  </a:lnTo>
                  <a:lnTo>
                    <a:pt x="2264" y="3923"/>
                  </a:lnTo>
                  <a:lnTo>
                    <a:pt x="2310" y="3977"/>
                  </a:lnTo>
                  <a:lnTo>
                    <a:pt x="2360" y="4030"/>
                  </a:lnTo>
                  <a:lnTo>
                    <a:pt x="2416" y="4085"/>
                  </a:lnTo>
                  <a:lnTo>
                    <a:pt x="2479" y="4142"/>
                  </a:lnTo>
                  <a:lnTo>
                    <a:pt x="2548" y="4199"/>
                  </a:lnTo>
                  <a:lnTo>
                    <a:pt x="2624" y="4257"/>
                  </a:lnTo>
                  <a:lnTo>
                    <a:pt x="2708" y="4317"/>
                  </a:lnTo>
                  <a:lnTo>
                    <a:pt x="377" y="4317"/>
                  </a:lnTo>
                  <a:lnTo>
                    <a:pt x="382" y="4317"/>
                  </a:lnTo>
                  <a:lnTo>
                    <a:pt x="390" y="4314"/>
                  </a:lnTo>
                  <a:lnTo>
                    <a:pt x="403" y="4312"/>
                  </a:lnTo>
                  <a:lnTo>
                    <a:pt x="420" y="4307"/>
                  </a:lnTo>
                  <a:lnTo>
                    <a:pt x="440" y="4300"/>
                  </a:lnTo>
                  <a:lnTo>
                    <a:pt x="463" y="4290"/>
                  </a:lnTo>
                  <a:lnTo>
                    <a:pt x="489" y="4278"/>
                  </a:lnTo>
                  <a:lnTo>
                    <a:pt x="518" y="4263"/>
                  </a:lnTo>
                  <a:lnTo>
                    <a:pt x="548" y="4245"/>
                  </a:lnTo>
                  <a:lnTo>
                    <a:pt x="582" y="4224"/>
                  </a:lnTo>
                  <a:lnTo>
                    <a:pt x="616" y="4199"/>
                  </a:lnTo>
                  <a:lnTo>
                    <a:pt x="652" y="4170"/>
                  </a:lnTo>
                  <a:lnTo>
                    <a:pt x="690" y="4136"/>
                  </a:lnTo>
                  <a:lnTo>
                    <a:pt x="726" y="4100"/>
                  </a:lnTo>
                  <a:lnTo>
                    <a:pt x="764" y="4056"/>
                  </a:lnTo>
                  <a:lnTo>
                    <a:pt x="802" y="4009"/>
                  </a:lnTo>
                  <a:lnTo>
                    <a:pt x="840" y="3957"/>
                  </a:lnTo>
                  <a:lnTo>
                    <a:pt x="878" y="3898"/>
                  </a:lnTo>
                  <a:lnTo>
                    <a:pt x="913" y="3834"/>
                  </a:lnTo>
                  <a:lnTo>
                    <a:pt x="949" y="3763"/>
                  </a:lnTo>
                  <a:lnTo>
                    <a:pt x="983" y="3687"/>
                  </a:lnTo>
                  <a:lnTo>
                    <a:pt x="1014" y="3604"/>
                  </a:lnTo>
                  <a:lnTo>
                    <a:pt x="1044" y="3513"/>
                  </a:lnTo>
                  <a:lnTo>
                    <a:pt x="1072" y="3415"/>
                  </a:lnTo>
                  <a:lnTo>
                    <a:pt x="1097" y="3308"/>
                  </a:lnTo>
                  <a:lnTo>
                    <a:pt x="1120" y="3200"/>
                  </a:lnTo>
                  <a:lnTo>
                    <a:pt x="1139" y="3096"/>
                  </a:lnTo>
                  <a:lnTo>
                    <a:pt x="1156" y="2991"/>
                  </a:lnTo>
                  <a:lnTo>
                    <a:pt x="1167" y="2889"/>
                  </a:lnTo>
                  <a:lnTo>
                    <a:pt x="1178" y="2789"/>
                  </a:lnTo>
                  <a:lnTo>
                    <a:pt x="1184" y="2692"/>
                  </a:lnTo>
                  <a:lnTo>
                    <a:pt x="1188" y="2598"/>
                  </a:lnTo>
                  <a:lnTo>
                    <a:pt x="1191" y="2507"/>
                  </a:lnTo>
                  <a:lnTo>
                    <a:pt x="1190" y="2420"/>
                  </a:lnTo>
                  <a:lnTo>
                    <a:pt x="1186" y="2336"/>
                  </a:lnTo>
                  <a:lnTo>
                    <a:pt x="1179" y="2258"/>
                  </a:lnTo>
                  <a:lnTo>
                    <a:pt x="1171" y="2183"/>
                  </a:lnTo>
                  <a:lnTo>
                    <a:pt x="1161" y="2115"/>
                  </a:lnTo>
                  <a:lnTo>
                    <a:pt x="1149" y="2051"/>
                  </a:lnTo>
                  <a:lnTo>
                    <a:pt x="1135" y="1993"/>
                  </a:lnTo>
                  <a:lnTo>
                    <a:pt x="1118" y="1941"/>
                  </a:lnTo>
                  <a:lnTo>
                    <a:pt x="1101" y="1896"/>
                  </a:lnTo>
                  <a:lnTo>
                    <a:pt x="1081" y="1859"/>
                  </a:lnTo>
                  <a:lnTo>
                    <a:pt x="1060" y="1827"/>
                  </a:lnTo>
                  <a:lnTo>
                    <a:pt x="1038" y="1804"/>
                  </a:lnTo>
                  <a:lnTo>
                    <a:pt x="1013" y="1788"/>
                  </a:lnTo>
                  <a:lnTo>
                    <a:pt x="988" y="1780"/>
                  </a:lnTo>
                  <a:lnTo>
                    <a:pt x="953" y="1775"/>
                  </a:lnTo>
                  <a:lnTo>
                    <a:pt x="915" y="1768"/>
                  </a:lnTo>
                  <a:lnTo>
                    <a:pt x="875" y="1762"/>
                  </a:lnTo>
                  <a:lnTo>
                    <a:pt x="834" y="1756"/>
                  </a:lnTo>
                  <a:lnTo>
                    <a:pt x="790" y="1751"/>
                  </a:lnTo>
                  <a:lnTo>
                    <a:pt x="745" y="1747"/>
                  </a:lnTo>
                  <a:lnTo>
                    <a:pt x="696" y="1746"/>
                  </a:lnTo>
                  <a:lnTo>
                    <a:pt x="646" y="1746"/>
                  </a:lnTo>
                  <a:lnTo>
                    <a:pt x="595" y="1750"/>
                  </a:lnTo>
                  <a:lnTo>
                    <a:pt x="540" y="1758"/>
                  </a:lnTo>
                  <a:lnTo>
                    <a:pt x="484" y="1768"/>
                  </a:lnTo>
                  <a:lnTo>
                    <a:pt x="425" y="1784"/>
                  </a:lnTo>
                  <a:lnTo>
                    <a:pt x="365" y="1805"/>
                  </a:lnTo>
                  <a:lnTo>
                    <a:pt x="301" y="1831"/>
                  </a:lnTo>
                  <a:lnTo>
                    <a:pt x="235" y="1864"/>
                  </a:lnTo>
                  <a:lnTo>
                    <a:pt x="169" y="1904"/>
                  </a:lnTo>
                  <a:lnTo>
                    <a:pt x="98" y="1950"/>
                  </a:lnTo>
                  <a:lnTo>
                    <a:pt x="53" y="1906"/>
                  </a:lnTo>
                  <a:lnTo>
                    <a:pt x="56" y="1904"/>
                  </a:lnTo>
                  <a:lnTo>
                    <a:pt x="64" y="1899"/>
                  </a:lnTo>
                  <a:lnTo>
                    <a:pt x="77" y="1891"/>
                  </a:lnTo>
                  <a:lnTo>
                    <a:pt x="93" y="1882"/>
                  </a:lnTo>
                  <a:lnTo>
                    <a:pt x="114" y="1870"/>
                  </a:lnTo>
                  <a:lnTo>
                    <a:pt x="137" y="1857"/>
                  </a:lnTo>
                  <a:lnTo>
                    <a:pt x="162" y="1843"/>
                  </a:lnTo>
                  <a:lnTo>
                    <a:pt x="190" y="1827"/>
                  </a:lnTo>
                  <a:lnTo>
                    <a:pt x="218" y="1811"/>
                  </a:lnTo>
                  <a:lnTo>
                    <a:pt x="247" y="1797"/>
                  </a:lnTo>
                  <a:lnTo>
                    <a:pt x="277" y="1783"/>
                  </a:lnTo>
                  <a:lnTo>
                    <a:pt x="306" y="1768"/>
                  </a:lnTo>
                  <a:lnTo>
                    <a:pt x="334" y="1755"/>
                  </a:lnTo>
                  <a:lnTo>
                    <a:pt x="360" y="1741"/>
                  </a:lnTo>
                  <a:lnTo>
                    <a:pt x="385" y="1726"/>
                  </a:lnTo>
                  <a:lnTo>
                    <a:pt x="407" y="1711"/>
                  </a:lnTo>
                  <a:lnTo>
                    <a:pt x="426" y="1696"/>
                  </a:lnTo>
                  <a:lnTo>
                    <a:pt x="441" y="1679"/>
                  </a:lnTo>
                  <a:lnTo>
                    <a:pt x="451" y="1663"/>
                  </a:lnTo>
                  <a:lnTo>
                    <a:pt x="455" y="1648"/>
                  </a:lnTo>
                  <a:lnTo>
                    <a:pt x="454" y="1631"/>
                  </a:lnTo>
                  <a:lnTo>
                    <a:pt x="445" y="1615"/>
                  </a:lnTo>
                  <a:lnTo>
                    <a:pt x="429" y="1598"/>
                  </a:lnTo>
                  <a:lnTo>
                    <a:pt x="404" y="1582"/>
                  </a:lnTo>
                  <a:lnTo>
                    <a:pt x="374" y="1569"/>
                  </a:lnTo>
                  <a:lnTo>
                    <a:pt x="340" y="1557"/>
                  </a:lnTo>
                  <a:lnTo>
                    <a:pt x="302" y="1548"/>
                  </a:lnTo>
                  <a:lnTo>
                    <a:pt x="262" y="1542"/>
                  </a:lnTo>
                  <a:lnTo>
                    <a:pt x="221" y="1535"/>
                  </a:lnTo>
                  <a:lnTo>
                    <a:pt x="180" y="1531"/>
                  </a:lnTo>
                  <a:lnTo>
                    <a:pt x="140" y="1527"/>
                  </a:lnTo>
                  <a:lnTo>
                    <a:pt x="103" y="1526"/>
                  </a:lnTo>
                  <a:lnTo>
                    <a:pt x="70" y="1525"/>
                  </a:lnTo>
                  <a:lnTo>
                    <a:pt x="43" y="1523"/>
                  </a:lnTo>
                  <a:lnTo>
                    <a:pt x="22" y="1523"/>
                  </a:lnTo>
                  <a:lnTo>
                    <a:pt x="9" y="1523"/>
                  </a:lnTo>
                  <a:lnTo>
                    <a:pt x="4" y="1523"/>
                  </a:lnTo>
                  <a:lnTo>
                    <a:pt x="0" y="1453"/>
                  </a:lnTo>
                  <a:lnTo>
                    <a:pt x="5" y="1453"/>
                  </a:lnTo>
                  <a:lnTo>
                    <a:pt x="17" y="1453"/>
                  </a:lnTo>
                  <a:lnTo>
                    <a:pt x="38" y="1454"/>
                  </a:lnTo>
                  <a:lnTo>
                    <a:pt x="64" y="1457"/>
                  </a:lnTo>
                  <a:lnTo>
                    <a:pt x="97" y="1459"/>
                  </a:lnTo>
                  <a:lnTo>
                    <a:pt x="135" y="1462"/>
                  </a:lnTo>
                  <a:lnTo>
                    <a:pt x="175" y="1467"/>
                  </a:lnTo>
                  <a:lnTo>
                    <a:pt x="220" y="1474"/>
                  </a:lnTo>
                  <a:lnTo>
                    <a:pt x="267" y="1480"/>
                  </a:lnTo>
                  <a:lnTo>
                    <a:pt x="314" y="1489"/>
                  </a:lnTo>
                  <a:lnTo>
                    <a:pt x="362" y="1500"/>
                  </a:lnTo>
                  <a:lnTo>
                    <a:pt x="411" y="1513"/>
                  </a:lnTo>
                  <a:lnTo>
                    <a:pt x="457" y="1527"/>
                  </a:lnTo>
                  <a:lnTo>
                    <a:pt x="489" y="1538"/>
                  </a:lnTo>
                  <a:lnTo>
                    <a:pt x="522" y="1548"/>
                  </a:lnTo>
                  <a:lnTo>
                    <a:pt x="553" y="1559"/>
                  </a:lnTo>
                  <a:lnTo>
                    <a:pt x="585" y="1568"/>
                  </a:lnTo>
                  <a:lnTo>
                    <a:pt x="615" y="1574"/>
                  </a:lnTo>
                  <a:lnTo>
                    <a:pt x="644" y="1581"/>
                  </a:lnTo>
                  <a:lnTo>
                    <a:pt x="671" y="1586"/>
                  </a:lnTo>
                  <a:lnTo>
                    <a:pt x="696" y="1589"/>
                  </a:lnTo>
                  <a:lnTo>
                    <a:pt x="720" y="1589"/>
                  </a:lnTo>
                  <a:lnTo>
                    <a:pt x="739" y="1588"/>
                  </a:lnTo>
                  <a:lnTo>
                    <a:pt x="758" y="1582"/>
                  </a:lnTo>
                  <a:lnTo>
                    <a:pt x="772" y="1576"/>
                  </a:lnTo>
                  <a:lnTo>
                    <a:pt x="783" y="1565"/>
                  </a:lnTo>
                  <a:lnTo>
                    <a:pt x="789" y="1551"/>
                  </a:lnTo>
                  <a:lnTo>
                    <a:pt x="792" y="1534"/>
                  </a:lnTo>
                  <a:lnTo>
                    <a:pt x="790" y="1512"/>
                  </a:lnTo>
                  <a:lnTo>
                    <a:pt x="785" y="1487"/>
                  </a:lnTo>
                  <a:lnTo>
                    <a:pt x="773" y="1457"/>
                  </a:lnTo>
                  <a:lnTo>
                    <a:pt x="754" y="1412"/>
                  </a:lnTo>
                  <a:lnTo>
                    <a:pt x="735" y="1366"/>
                  </a:lnTo>
                  <a:lnTo>
                    <a:pt x="718" y="1323"/>
                  </a:lnTo>
                  <a:lnTo>
                    <a:pt x="701" y="1280"/>
                  </a:lnTo>
                  <a:lnTo>
                    <a:pt x="684" y="1239"/>
                  </a:lnTo>
                  <a:lnTo>
                    <a:pt x="670" y="1201"/>
                  </a:lnTo>
                  <a:lnTo>
                    <a:pt x="657" y="1166"/>
                  </a:lnTo>
                  <a:lnTo>
                    <a:pt x="645" y="1135"/>
                  </a:lnTo>
                  <a:lnTo>
                    <a:pt x="635" y="1107"/>
                  </a:lnTo>
                  <a:lnTo>
                    <a:pt x="627" y="1086"/>
                  </a:lnTo>
                  <a:lnTo>
                    <a:pt x="620" y="1069"/>
                  </a:lnTo>
                  <a:lnTo>
                    <a:pt x="616" y="1059"/>
                  </a:lnTo>
                  <a:lnTo>
                    <a:pt x="615" y="1055"/>
                  </a:lnTo>
                  <a:lnTo>
                    <a:pt x="713" y="1022"/>
                  </a:lnTo>
                  <a:lnTo>
                    <a:pt x="713" y="1026"/>
                  </a:lnTo>
                  <a:lnTo>
                    <a:pt x="716" y="1038"/>
                  </a:lnTo>
                  <a:lnTo>
                    <a:pt x="718" y="1057"/>
                  </a:lnTo>
                  <a:lnTo>
                    <a:pt x="724" y="1082"/>
                  </a:lnTo>
                  <a:lnTo>
                    <a:pt x="729" y="1112"/>
                  </a:lnTo>
                  <a:lnTo>
                    <a:pt x="737" y="1148"/>
                  </a:lnTo>
                  <a:lnTo>
                    <a:pt x="747" y="1184"/>
                  </a:lnTo>
                  <a:lnTo>
                    <a:pt x="758" y="1224"/>
                  </a:lnTo>
                  <a:lnTo>
                    <a:pt x="772" y="1263"/>
                  </a:lnTo>
                  <a:lnTo>
                    <a:pt x="788" y="1303"/>
                  </a:lnTo>
                  <a:lnTo>
                    <a:pt x="806" y="1341"/>
                  </a:lnTo>
                  <a:lnTo>
                    <a:pt x="826" y="1378"/>
                  </a:lnTo>
                  <a:lnTo>
                    <a:pt x="844" y="1406"/>
                  </a:lnTo>
                  <a:lnTo>
                    <a:pt x="864" y="1432"/>
                  </a:lnTo>
                  <a:lnTo>
                    <a:pt x="886" y="1457"/>
                  </a:lnTo>
                  <a:lnTo>
                    <a:pt x="908" y="1479"/>
                  </a:lnTo>
                  <a:lnTo>
                    <a:pt x="932" y="1497"/>
                  </a:lnTo>
                  <a:lnTo>
                    <a:pt x="955" y="1513"/>
                  </a:lnTo>
                  <a:lnTo>
                    <a:pt x="980" y="1525"/>
                  </a:lnTo>
                  <a:lnTo>
                    <a:pt x="1005" y="1533"/>
                  </a:lnTo>
                  <a:lnTo>
                    <a:pt x="1030" y="1535"/>
                  </a:lnTo>
                  <a:lnTo>
                    <a:pt x="1056" y="1531"/>
                  </a:lnTo>
                  <a:lnTo>
                    <a:pt x="1081" y="1523"/>
                  </a:lnTo>
                  <a:lnTo>
                    <a:pt x="1105" y="1509"/>
                  </a:lnTo>
                  <a:lnTo>
                    <a:pt x="1128" y="1488"/>
                  </a:lnTo>
                  <a:lnTo>
                    <a:pt x="1152" y="1459"/>
                  </a:lnTo>
                  <a:lnTo>
                    <a:pt x="1173" y="1423"/>
                  </a:lnTo>
                  <a:lnTo>
                    <a:pt x="1190" y="1383"/>
                  </a:lnTo>
                  <a:lnTo>
                    <a:pt x="1201" y="1341"/>
                  </a:lnTo>
                  <a:lnTo>
                    <a:pt x="1208" y="1297"/>
                  </a:lnTo>
                  <a:lnTo>
                    <a:pt x="1209" y="1252"/>
                  </a:lnTo>
                  <a:lnTo>
                    <a:pt x="1207" y="1205"/>
                  </a:lnTo>
                  <a:lnTo>
                    <a:pt x="1199" y="1159"/>
                  </a:lnTo>
                  <a:lnTo>
                    <a:pt x="1187" y="1115"/>
                  </a:lnTo>
                  <a:lnTo>
                    <a:pt x="1173" y="1070"/>
                  </a:lnTo>
                  <a:lnTo>
                    <a:pt x="1154" y="1029"/>
                  </a:lnTo>
                  <a:lnTo>
                    <a:pt x="1133" y="989"/>
                  </a:lnTo>
                  <a:lnTo>
                    <a:pt x="1110" y="954"/>
                  </a:lnTo>
                  <a:lnTo>
                    <a:pt x="1084" y="923"/>
                  </a:lnTo>
                  <a:lnTo>
                    <a:pt x="1055" y="896"/>
                  </a:lnTo>
                  <a:lnTo>
                    <a:pt x="1025" y="875"/>
                  </a:lnTo>
                  <a:lnTo>
                    <a:pt x="995" y="862"/>
                  </a:lnTo>
                  <a:lnTo>
                    <a:pt x="962" y="854"/>
                  </a:lnTo>
                  <a:lnTo>
                    <a:pt x="917" y="851"/>
                  </a:lnTo>
                  <a:lnTo>
                    <a:pt x="872" y="849"/>
                  </a:lnTo>
                  <a:lnTo>
                    <a:pt x="823" y="852"/>
                  </a:lnTo>
                  <a:lnTo>
                    <a:pt x="773" y="857"/>
                  </a:lnTo>
                  <a:lnTo>
                    <a:pt x="722" y="866"/>
                  </a:lnTo>
                  <a:lnTo>
                    <a:pt x="670" y="882"/>
                  </a:lnTo>
                  <a:lnTo>
                    <a:pt x="616" y="902"/>
                  </a:lnTo>
                  <a:lnTo>
                    <a:pt x="561" y="928"/>
                  </a:lnTo>
                  <a:lnTo>
                    <a:pt x="505" y="960"/>
                  </a:lnTo>
                  <a:lnTo>
                    <a:pt x="447" y="1000"/>
                  </a:lnTo>
                  <a:lnTo>
                    <a:pt x="390" y="1047"/>
                  </a:lnTo>
                  <a:lnTo>
                    <a:pt x="332" y="1103"/>
                  </a:lnTo>
                  <a:lnTo>
                    <a:pt x="282" y="1055"/>
                  </a:lnTo>
                  <a:lnTo>
                    <a:pt x="286" y="1053"/>
                  </a:lnTo>
                  <a:lnTo>
                    <a:pt x="294" y="1047"/>
                  </a:lnTo>
                  <a:lnTo>
                    <a:pt x="306" y="1038"/>
                  </a:lnTo>
                  <a:lnTo>
                    <a:pt x="323" y="1025"/>
                  </a:lnTo>
                  <a:lnTo>
                    <a:pt x="343" y="1010"/>
                  </a:lnTo>
                  <a:lnTo>
                    <a:pt x="364" y="992"/>
                  </a:lnTo>
                  <a:lnTo>
                    <a:pt x="387" y="974"/>
                  </a:lnTo>
                  <a:lnTo>
                    <a:pt x="412" y="954"/>
                  </a:lnTo>
                  <a:lnTo>
                    <a:pt x="436" y="934"/>
                  </a:lnTo>
                  <a:lnTo>
                    <a:pt x="459" y="913"/>
                  </a:lnTo>
                  <a:lnTo>
                    <a:pt x="481" y="894"/>
                  </a:lnTo>
                  <a:lnTo>
                    <a:pt x="501" y="874"/>
                  </a:lnTo>
                  <a:lnTo>
                    <a:pt x="518" y="856"/>
                  </a:lnTo>
                  <a:lnTo>
                    <a:pt x="532" y="840"/>
                  </a:lnTo>
                  <a:lnTo>
                    <a:pt x="536" y="827"/>
                  </a:lnTo>
                  <a:lnTo>
                    <a:pt x="535" y="814"/>
                  </a:lnTo>
                  <a:lnTo>
                    <a:pt x="527" y="798"/>
                  </a:lnTo>
                  <a:lnTo>
                    <a:pt x="514" y="782"/>
                  </a:lnTo>
                  <a:lnTo>
                    <a:pt x="496" y="767"/>
                  </a:lnTo>
                  <a:lnTo>
                    <a:pt x="474" y="750"/>
                  </a:lnTo>
                  <a:lnTo>
                    <a:pt x="450" y="733"/>
                  </a:lnTo>
                  <a:lnTo>
                    <a:pt x="423" y="716"/>
                  </a:lnTo>
                  <a:lnTo>
                    <a:pt x="395" y="700"/>
                  </a:lnTo>
                  <a:lnTo>
                    <a:pt x="366" y="684"/>
                  </a:lnTo>
                  <a:lnTo>
                    <a:pt x="339" y="670"/>
                  </a:lnTo>
                  <a:lnTo>
                    <a:pt x="311" y="655"/>
                  </a:lnTo>
                  <a:lnTo>
                    <a:pt x="286" y="644"/>
                  </a:lnTo>
                  <a:lnTo>
                    <a:pt x="264" y="633"/>
                  </a:lnTo>
                  <a:lnTo>
                    <a:pt x="246" y="625"/>
                  </a:lnTo>
                  <a:lnTo>
                    <a:pt x="231" y="619"/>
                  </a:lnTo>
                  <a:lnTo>
                    <a:pt x="222" y="615"/>
                  </a:lnTo>
                  <a:lnTo>
                    <a:pt x="218" y="614"/>
                  </a:lnTo>
                  <a:lnTo>
                    <a:pt x="260" y="565"/>
                  </a:lnTo>
                  <a:lnTo>
                    <a:pt x="263" y="566"/>
                  </a:lnTo>
                  <a:lnTo>
                    <a:pt x="271" y="572"/>
                  </a:lnTo>
                  <a:lnTo>
                    <a:pt x="282" y="580"/>
                  </a:lnTo>
                  <a:lnTo>
                    <a:pt x="299" y="591"/>
                  </a:lnTo>
                  <a:lnTo>
                    <a:pt x="319" y="604"/>
                  </a:lnTo>
                  <a:lnTo>
                    <a:pt x="343" y="619"/>
                  </a:lnTo>
                  <a:lnTo>
                    <a:pt x="370" y="635"/>
                  </a:lnTo>
                  <a:lnTo>
                    <a:pt x="399" y="652"/>
                  </a:lnTo>
                  <a:lnTo>
                    <a:pt x="430" y="669"/>
                  </a:lnTo>
                  <a:lnTo>
                    <a:pt x="463" y="687"/>
                  </a:lnTo>
                  <a:lnTo>
                    <a:pt x="498" y="703"/>
                  </a:lnTo>
                  <a:lnTo>
                    <a:pt x="534" y="720"/>
                  </a:lnTo>
                  <a:lnTo>
                    <a:pt x="569" y="734"/>
                  </a:lnTo>
                  <a:lnTo>
                    <a:pt x="606" y="747"/>
                  </a:lnTo>
                  <a:lnTo>
                    <a:pt x="641" y="758"/>
                  </a:lnTo>
                  <a:lnTo>
                    <a:pt x="670" y="764"/>
                  </a:lnTo>
                  <a:lnTo>
                    <a:pt x="701" y="769"/>
                  </a:lnTo>
                  <a:lnTo>
                    <a:pt x="733" y="773"/>
                  </a:lnTo>
                  <a:lnTo>
                    <a:pt x="767" y="775"/>
                  </a:lnTo>
                  <a:lnTo>
                    <a:pt x="800" y="775"/>
                  </a:lnTo>
                  <a:lnTo>
                    <a:pt x="834" y="772"/>
                  </a:lnTo>
                  <a:lnTo>
                    <a:pt x="866" y="768"/>
                  </a:lnTo>
                  <a:lnTo>
                    <a:pt x="898" y="762"/>
                  </a:lnTo>
                  <a:lnTo>
                    <a:pt x="929" y="752"/>
                  </a:lnTo>
                  <a:lnTo>
                    <a:pt x="957" y="741"/>
                  </a:lnTo>
                  <a:lnTo>
                    <a:pt x="983" y="726"/>
                  </a:lnTo>
                  <a:lnTo>
                    <a:pt x="1006" y="710"/>
                  </a:lnTo>
                  <a:lnTo>
                    <a:pt x="1027" y="691"/>
                  </a:lnTo>
                  <a:lnTo>
                    <a:pt x="1043" y="669"/>
                  </a:lnTo>
                  <a:lnTo>
                    <a:pt x="1055" y="644"/>
                  </a:lnTo>
                  <a:lnTo>
                    <a:pt x="1063" y="616"/>
                  </a:lnTo>
                  <a:lnTo>
                    <a:pt x="1065" y="585"/>
                  </a:lnTo>
                  <a:lnTo>
                    <a:pt x="1061" y="551"/>
                  </a:lnTo>
                  <a:lnTo>
                    <a:pt x="1052" y="513"/>
                  </a:lnTo>
                  <a:lnTo>
                    <a:pt x="1033" y="458"/>
                  </a:lnTo>
                  <a:lnTo>
                    <a:pt x="1009" y="408"/>
                  </a:lnTo>
                  <a:lnTo>
                    <a:pt x="984" y="364"/>
                  </a:lnTo>
                  <a:lnTo>
                    <a:pt x="957" y="324"/>
                  </a:lnTo>
                  <a:lnTo>
                    <a:pt x="929" y="290"/>
                  </a:lnTo>
                  <a:lnTo>
                    <a:pt x="902" y="260"/>
                  </a:lnTo>
                  <a:lnTo>
                    <a:pt x="875" y="234"/>
                  </a:lnTo>
                  <a:lnTo>
                    <a:pt x="852" y="213"/>
                  </a:lnTo>
                  <a:lnTo>
                    <a:pt x="830" y="196"/>
                  </a:lnTo>
                  <a:lnTo>
                    <a:pt x="811" y="183"/>
                  </a:lnTo>
                  <a:lnTo>
                    <a:pt x="797" y="174"/>
                  </a:lnTo>
                  <a:lnTo>
                    <a:pt x="788" y="168"/>
                  </a:lnTo>
                  <a:lnTo>
                    <a:pt x="785" y="167"/>
                  </a:lnTo>
                  <a:lnTo>
                    <a:pt x="837" y="123"/>
                  </a:lnTo>
                  <a:lnTo>
                    <a:pt x="840" y="125"/>
                  </a:lnTo>
                  <a:lnTo>
                    <a:pt x="847" y="133"/>
                  </a:lnTo>
                  <a:lnTo>
                    <a:pt x="857" y="144"/>
                  </a:lnTo>
                  <a:lnTo>
                    <a:pt x="870" y="158"/>
                  </a:lnTo>
                  <a:lnTo>
                    <a:pt x="887" y="175"/>
                  </a:lnTo>
                  <a:lnTo>
                    <a:pt x="906" y="195"/>
                  </a:lnTo>
                  <a:lnTo>
                    <a:pt x="925" y="214"/>
                  </a:lnTo>
                  <a:lnTo>
                    <a:pt x="947" y="234"/>
                  </a:lnTo>
                  <a:lnTo>
                    <a:pt x="970" y="254"/>
                  </a:lnTo>
                  <a:lnTo>
                    <a:pt x="992" y="272"/>
                  </a:lnTo>
                  <a:lnTo>
                    <a:pt x="1014" y="288"/>
                  </a:lnTo>
                  <a:lnTo>
                    <a:pt x="1036" y="301"/>
                  </a:lnTo>
                  <a:lnTo>
                    <a:pt x="1057" y="311"/>
                  </a:lnTo>
                  <a:lnTo>
                    <a:pt x="1076" y="316"/>
                  </a:lnTo>
                  <a:lnTo>
                    <a:pt x="1091" y="318"/>
                  </a:lnTo>
                  <a:lnTo>
                    <a:pt x="1106" y="312"/>
                  </a:lnTo>
                  <a:lnTo>
                    <a:pt x="1119" y="298"/>
                  </a:lnTo>
                  <a:lnTo>
                    <a:pt x="1132" y="277"/>
                  </a:lnTo>
                  <a:lnTo>
                    <a:pt x="1144" y="252"/>
                  </a:lnTo>
                  <a:lnTo>
                    <a:pt x="1154" y="222"/>
                  </a:lnTo>
                  <a:lnTo>
                    <a:pt x="1163" y="189"/>
                  </a:lnTo>
                  <a:lnTo>
                    <a:pt x="1171" y="157"/>
                  </a:lnTo>
                  <a:lnTo>
                    <a:pt x="1178" y="123"/>
                  </a:lnTo>
                  <a:lnTo>
                    <a:pt x="1183" y="91"/>
                  </a:lnTo>
                  <a:lnTo>
                    <a:pt x="1188" y="61"/>
                  </a:lnTo>
                  <a:lnTo>
                    <a:pt x="1191" y="36"/>
                  </a:lnTo>
                  <a:lnTo>
                    <a:pt x="1194" y="17"/>
                  </a:lnTo>
                  <a:lnTo>
                    <a:pt x="1195" y="5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81BD640-DF26-4C4C-A922-2725582CB406}"/>
                </a:ext>
              </a:extLst>
            </p:cNvPr>
            <p:cNvGrpSpPr/>
            <p:nvPr/>
          </p:nvGrpSpPr>
          <p:grpSpPr>
            <a:xfrm>
              <a:off x="3749703" y="1253514"/>
              <a:ext cx="4684574" cy="4138568"/>
              <a:chOff x="3749703" y="1253514"/>
              <a:chExt cx="4684574" cy="4138568"/>
            </a:xfrm>
          </p:grpSpPr>
          <p:sp>
            <p:nvSpPr>
              <p:cNvPr id="190" name="Freeform 140"/>
              <p:cNvSpPr>
                <a:spLocks/>
              </p:cNvSpPr>
              <p:nvPr/>
            </p:nvSpPr>
            <p:spPr bwMode="auto">
              <a:xfrm>
                <a:off x="5917992" y="2368339"/>
                <a:ext cx="306988" cy="59330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Freeform 140"/>
              <p:cNvSpPr>
                <a:spLocks/>
              </p:cNvSpPr>
              <p:nvPr/>
            </p:nvSpPr>
            <p:spPr bwMode="auto">
              <a:xfrm>
                <a:off x="6004389" y="3289768"/>
                <a:ext cx="272548" cy="52674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140"/>
              <p:cNvSpPr>
                <a:spLocks/>
              </p:cNvSpPr>
              <p:nvPr/>
            </p:nvSpPr>
            <p:spPr bwMode="auto">
              <a:xfrm>
                <a:off x="7138503" y="4250927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Freeform 140"/>
              <p:cNvSpPr>
                <a:spLocks/>
              </p:cNvSpPr>
              <p:nvPr/>
            </p:nvSpPr>
            <p:spPr bwMode="auto">
              <a:xfrm>
                <a:off x="5064907" y="4765733"/>
                <a:ext cx="245674" cy="47480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Freeform 140"/>
              <p:cNvSpPr>
                <a:spLocks/>
              </p:cNvSpPr>
              <p:nvPr/>
            </p:nvSpPr>
            <p:spPr bwMode="auto">
              <a:xfrm>
                <a:off x="4486683" y="2737945"/>
                <a:ext cx="326356" cy="63073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Freeform 140"/>
              <p:cNvSpPr>
                <a:spLocks/>
              </p:cNvSpPr>
              <p:nvPr/>
            </p:nvSpPr>
            <p:spPr bwMode="auto">
              <a:xfrm>
                <a:off x="6812609" y="2866217"/>
                <a:ext cx="433931" cy="83863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Freeform 140"/>
              <p:cNvSpPr>
                <a:spLocks/>
              </p:cNvSpPr>
              <p:nvPr/>
            </p:nvSpPr>
            <p:spPr bwMode="auto">
              <a:xfrm>
                <a:off x="5984086" y="1253514"/>
                <a:ext cx="245674" cy="47480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Freeform 140"/>
              <p:cNvSpPr>
                <a:spLocks/>
              </p:cNvSpPr>
              <p:nvPr/>
            </p:nvSpPr>
            <p:spPr bwMode="auto">
              <a:xfrm>
                <a:off x="5132142" y="3125192"/>
                <a:ext cx="245674" cy="47480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140"/>
              <p:cNvSpPr>
                <a:spLocks/>
              </p:cNvSpPr>
              <p:nvPr/>
            </p:nvSpPr>
            <p:spPr bwMode="auto">
              <a:xfrm>
                <a:off x="5784530" y="1480833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Freeform 140"/>
              <p:cNvSpPr>
                <a:spLocks/>
              </p:cNvSpPr>
              <p:nvPr/>
            </p:nvSpPr>
            <p:spPr bwMode="auto">
              <a:xfrm>
                <a:off x="6244375" y="1666565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Freeform 140"/>
              <p:cNvSpPr>
                <a:spLocks/>
              </p:cNvSpPr>
              <p:nvPr/>
            </p:nvSpPr>
            <p:spPr bwMode="auto">
              <a:xfrm>
                <a:off x="6685867" y="2054177"/>
                <a:ext cx="261889" cy="50614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Freeform 140"/>
              <p:cNvSpPr>
                <a:spLocks/>
              </p:cNvSpPr>
              <p:nvPr/>
            </p:nvSpPr>
            <p:spPr bwMode="auto">
              <a:xfrm>
                <a:off x="7848461" y="3009187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Freeform 140"/>
              <p:cNvSpPr>
                <a:spLocks/>
              </p:cNvSpPr>
              <p:nvPr/>
            </p:nvSpPr>
            <p:spPr bwMode="auto">
              <a:xfrm>
                <a:off x="4097754" y="3061438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Freeform 140"/>
              <p:cNvSpPr>
                <a:spLocks/>
              </p:cNvSpPr>
              <p:nvPr/>
            </p:nvSpPr>
            <p:spPr bwMode="auto">
              <a:xfrm>
                <a:off x="4401266" y="4303423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Freeform 140"/>
              <p:cNvSpPr>
                <a:spLocks/>
              </p:cNvSpPr>
              <p:nvPr/>
            </p:nvSpPr>
            <p:spPr bwMode="auto">
              <a:xfrm>
                <a:off x="4552775" y="3536674"/>
                <a:ext cx="289587" cy="559676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140"/>
              <p:cNvSpPr>
                <a:spLocks/>
              </p:cNvSpPr>
              <p:nvPr/>
            </p:nvSpPr>
            <p:spPr bwMode="auto">
              <a:xfrm>
                <a:off x="6620552" y="4765733"/>
                <a:ext cx="312056" cy="603101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Freeform 140"/>
              <p:cNvSpPr>
                <a:spLocks/>
              </p:cNvSpPr>
              <p:nvPr/>
            </p:nvSpPr>
            <p:spPr bwMode="auto">
              <a:xfrm>
                <a:off x="7130004" y="4837987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140"/>
              <p:cNvSpPr>
                <a:spLocks/>
              </p:cNvSpPr>
              <p:nvPr/>
            </p:nvSpPr>
            <p:spPr bwMode="auto">
              <a:xfrm>
                <a:off x="5196822" y="2059708"/>
                <a:ext cx="466684" cy="901938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Freeform 140"/>
              <p:cNvSpPr>
                <a:spLocks/>
              </p:cNvSpPr>
              <p:nvPr/>
            </p:nvSpPr>
            <p:spPr bwMode="auto">
              <a:xfrm>
                <a:off x="4800834" y="2857083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140"/>
              <p:cNvSpPr>
                <a:spLocks/>
              </p:cNvSpPr>
              <p:nvPr/>
            </p:nvSpPr>
            <p:spPr bwMode="auto">
              <a:xfrm>
                <a:off x="4363172" y="2978222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40"/>
              <p:cNvSpPr>
                <a:spLocks/>
              </p:cNvSpPr>
              <p:nvPr/>
            </p:nvSpPr>
            <p:spPr bwMode="auto">
              <a:xfrm>
                <a:off x="3941142" y="3146749"/>
                <a:ext cx="143748" cy="277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Freeform 140"/>
              <p:cNvSpPr>
                <a:spLocks/>
              </p:cNvSpPr>
              <p:nvPr/>
            </p:nvSpPr>
            <p:spPr bwMode="auto">
              <a:xfrm>
                <a:off x="4308356" y="3204868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Freeform 140"/>
              <p:cNvSpPr>
                <a:spLocks/>
              </p:cNvSpPr>
              <p:nvPr/>
            </p:nvSpPr>
            <p:spPr bwMode="auto">
              <a:xfrm>
                <a:off x="4949326" y="3255668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Freeform 140"/>
              <p:cNvSpPr>
                <a:spLocks/>
              </p:cNvSpPr>
              <p:nvPr/>
            </p:nvSpPr>
            <p:spPr bwMode="auto">
              <a:xfrm>
                <a:off x="5230680" y="2872715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Freeform 140"/>
              <p:cNvSpPr>
                <a:spLocks/>
              </p:cNvSpPr>
              <p:nvPr/>
            </p:nvSpPr>
            <p:spPr bwMode="auto">
              <a:xfrm>
                <a:off x="5555019" y="2845361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140"/>
              <p:cNvSpPr>
                <a:spLocks/>
              </p:cNvSpPr>
              <p:nvPr/>
            </p:nvSpPr>
            <p:spPr bwMode="auto">
              <a:xfrm>
                <a:off x="5781665" y="2560100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Freeform 140"/>
              <p:cNvSpPr>
                <a:spLocks/>
              </p:cNvSpPr>
              <p:nvPr/>
            </p:nvSpPr>
            <p:spPr bwMode="auto">
              <a:xfrm>
                <a:off x="6461603" y="3185330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140"/>
              <p:cNvSpPr>
                <a:spLocks/>
              </p:cNvSpPr>
              <p:nvPr/>
            </p:nvSpPr>
            <p:spPr bwMode="auto">
              <a:xfrm>
                <a:off x="5792542" y="2980607"/>
                <a:ext cx="245674" cy="47480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Freeform 140"/>
              <p:cNvSpPr>
                <a:spLocks/>
              </p:cNvSpPr>
              <p:nvPr/>
            </p:nvSpPr>
            <p:spPr bwMode="auto">
              <a:xfrm>
                <a:off x="6499834" y="2726607"/>
                <a:ext cx="245674" cy="47480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Freeform 140"/>
              <p:cNvSpPr>
                <a:spLocks/>
              </p:cNvSpPr>
              <p:nvPr/>
            </p:nvSpPr>
            <p:spPr bwMode="auto">
              <a:xfrm>
                <a:off x="4992943" y="2890952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140"/>
              <p:cNvSpPr>
                <a:spLocks/>
              </p:cNvSpPr>
              <p:nvPr/>
            </p:nvSpPr>
            <p:spPr bwMode="auto">
              <a:xfrm>
                <a:off x="5028348" y="3916255"/>
                <a:ext cx="207588" cy="40119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Freeform 140"/>
              <p:cNvSpPr>
                <a:spLocks/>
              </p:cNvSpPr>
              <p:nvPr/>
            </p:nvSpPr>
            <p:spPr bwMode="auto">
              <a:xfrm>
                <a:off x="5416239" y="3844428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Freeform 140"/>
              <p:cNvSpPr>
                <a:spLocks/>
              </p:cNvSpPr>
              <p:nvPr/>
            </p:nvSpPr>
            <p:spPr bwMode="auto">
              <a:xfrm>
                <a:off x="5598003" y="4084099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140"/>
              <p:cNvSpPr>
                <a:spLocks/>
              </p:cNvSpPr>
              <p:nvPr/>
            </p:nvSpPr>
            <p:spPr bwMode="auto">
              <a:xfrm>
                <a:off x="5609835" y="3901334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140"/>
              <p:cNvSpPr>
                <a:spLocks/>
              </p:cNvSpPr>
              <p:nvPr/>
            </p:nvSpPr>
            <p:spPr bwMode="auto">
              <a:xfrm>
                <a:off x="5348020" y="3791918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140"/>
              <p:cNvSpPr>
                <a:spLocks/>
              </p:cNvSpPr>
              <p:nvPr/>
            </p:nvSpPr>
            <p:spPr bwMode="auto">
              <a:xfrm>
                <a:off x="5393178" y="3447676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Freeform 140"/>
              <p:cNvSpPr>
                <a:spLocks/>
              </p:cNvSpPr>
              <p:nvPr/>
            </p:nvSpPr>
            <p:spPr bwMode="auto">
              <a:xfrm>
                <a:off x="5507422" y="3433161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Freeform 140"/>
              <p:cNvSpPr>
                <a:spLocks/>
              </p:cNvSpPr>
              <p:nvPr/>
            </p:nvSpPr>
            <p:spPr bwMode="auto">
              <a:xfrm>
                <a:off x="5405010" y="3279542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Freeform 140"/>
              <p:cNvSpPr>
                <a:spLocks/>
              </p:cNvSpPr>
              <p:nvPr/>
            </p:nvSpPr>
            <p:spPr bwMode="auto">
              <a:xfrm>
                <a:off x="3832242" y="3286857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Freeform 140"/>
              <p:cNvSpPr>
                <a:spLocks/>
              </p:cNvSpPr>
              <p:nvPr/>
            </p:nvSpPr>
            <p:spPr bwMode="auto">
              <a:xfrm>
                <a:off x="3749703" y="3345314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Freeform 140"/>
              <p:cNvSpPr>
                <a:spLocks/>
              </p:cNvSpPr>
              <p:nvPr/>
            </p:nvSpPr>
            <p:spPr bwMode="auto">
              <a:xfrm>
                <a:off x="4279472" y="3061818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Freeform 140"/>
              <p:cNvSpPr>
                <a:spLocks/>
              </p:cNvSpPr>
              <p:nvPr/>
            </p:nvSpPr>
            <p:spPr bwMode="auto">
              <a:xfrm>
                <a:off x="4209498" y="2907505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Freeform 140"/>
              <p:cNvSpPr>
                <a:spLocks/>
              </p:cNvSpPr>
              <p:nvPr/>
            </p:nvSpPr>
            <p:spPr bwMode="auto">
              <a:xfrm>
                <a:off x="4305508" y="2808913"/>
                <a:ext cx="88213" cy="170486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140"/>
              <p:cNvSpPr>
                <a:spLocks/>
              </p:cNvSpPr>
              <p:nvPr/>
            </p:nvSpPr>
            <p:spPr bwMode="auto">
              <a:xfrm>
                <a:off x="4054503" y="3071726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Freeform 140"/>
              <p:cNvSpPr>
                <a:spLocks/>
              </p:cNvSpPr>
              <p:nvPr/>
            </p:nvSpPr>
            <p:spPr bwMode="auto">
              <a:xfrm>
                <a:off x="4439064" y="3245613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Freeform 140"/>
              <p:cNvSpPr>
                <a:spLocks/>
              </p:cNvSpPr>
              <p:nvPr/>
            </p:nvSpPr>
            <p:spPr bwMode="auto">
              <a:xfrm>
                <a:off x="4590040" y="3108880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Freeform 140"/>
              <p:cNvSpPr>
                <a:spLocks/>
              </p:cNvSpPr>
              <p:nvPr/>
            </p:nvSpPr>
            <p:spPr bwMode="auto">
              <a:xfrm>
                <a:off x="4423143" y="2715286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Freeform 140"/>
              <p:cNvSpPr>
                <a:spLocks/>
              </p:cNvSpPr>
              <p:nvPr/>
            </p:nvSpPr>
            <p:spPr bwMode="auto">
              <a:xfrm>
                <a:off x="7092936" y="3588451"/>
                <a:ext cx="207588" cy="40119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Freeform 140"/>
              <p:cNvSpPr>
                <a:spLocks/>
              </p:cNvSpPr>
              <p:nvPr/>
            </p:nvSpPr>
            <p:spPr bwMode="auto">
              <a:xfrm>
                <a:off x="6748522" y="3274481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Freeform 140"/>
              <p:cNvSpPr>
                <a:spLocks/>
              </p:cNvSpPr>
              <p:nvPr/>
            </p:nvSpPr>
            <p:spPr bwMode="auto">
              <a:xfrm>
                <a:off x="6500901" y="3647027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Freeform 140"/>
              <p:cNvSpPr>
                <a:spLocks/>
              </p:cNvSpPr>
              <p:nvPr/>
            </p:nvSpPr>
            <p:spPr bwMode="auto">
              <a:xfrm>
                <a:off x="6224855" y="2473834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Freeform 140"/>
              <p:cNvSpPr>
                <a:spLocks/>
              </p:cNvSpPr>
              <p:nvPr/>
            </p:nvSpPr>
            <p:spPr bwMode="auto">
              <a:xfrm>
                <a:off x="6635439" y="3499371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Freeform 140"/>
              <p:cNvSpPr>
                <a:spLocks/>
              </p:cNvSpPr>
              <p:nvPr/>
            </p:nvSpPr>
            <p:spPr bwMode="auto">
              <a:xfrm>
                <a:off x="7300524" y="3359008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Freeform 140"/>
              <p:cNvSpPr>
                <a:spLocks/>
              </p:cNvSpPr>
              <p:nvPr/>
            </p:nvSpPr>
            <p:spPr bwMode="auto">
              <a:xfrm>
                <a:off x="6767711" y="2630979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Freeform 140"/>
              <p:cNvSpPr>
                <a:spLocks/>
              </p:cNvSpPr>
              <p:nvPr/>
            </p:nvSpPr>
            <p:spPr bwMode="auto">
              <a:xfrm>
                <a:off x="5971814" y="1720461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Freeform 140"/>
              <p:cNvSpPr>
                <a:spLocks/>
              </p:cNvSpPr>
              <p:nvPr/>
            </p:nvSpPr>
            <p:spPr bwMode="auto">
              <a:xfrm>
                <a:off x="5684266" y="1634197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Freeform 140"/>
              <p:cNvSpPr>
                <a:spLocks/>
              </p:cNvSpPr>
              <p:nvPr/>
            </p:nvSpPr>
            <p:spPr bwMode="auto">
              <a:xfrm>
                <a:off x="5494367" y="1730852"/>
                <a:ext cx="182689" cy="35307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Freeform 140"/>
              <p:cNvSpPr>
                <a:spLocks/>
              </p:cNvSpPr>
              <p:nvPr/>
            </p:nvSpPr>
            <p:spPr bwMode="auto">
              <a:xfrm>
                <a:off x="5077326" y="2119790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Freeform 140"/>
              <p:cNvSpPr>
                <a:spLocks/>
              </p:cNvSpPr>
              <p:nvPr/>
            </p:nvSpPr>
            <p:spPr bwMode="auto">
              <a:xfrm>
                <a:off x="5213427" y="1981319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Freeform 140"/>
              <p:cNvSpPr>
                <a:spLocks/>
              </p:cNvSpPr>
              <p:nvPr/>
            </p:nvSpPr>
            <p:spPr bwMode="auto">
              <a:xfrm>
                <a:off x="5349295" y="1884487"/>
                <a:ext cx="78179" cy="15109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Freeform 140"/>
              <p:cNvSpPr>
                <a:spLocks/>
              </p:cNvSpPr>
              <p:nvPr/>
            </p:nvSpPr>
            <p:spPr bwMode="auto">
              <a:xfrm>
                <a:off x="4676642" y="2464056"/>
                <a:ext cx="159902" cy="30903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140"/>
              <p:cNvSpPr>
                <a:spLocks/>
              </p:cNvSpPr>
              <p:nvPr/>
            </p:nvSpPr>
            <p:spPr bwMode="auto">
              <a:xfrm>
                <a:off x="4539662" y="2619103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Freeform 140"/>
              <p:cNvSpPr>
                <a:spLocks/>
              </p:cNvSpPr>
              <p:nvPr/>
            </p:nvSpPr>
            <p:spPr bwMode="auto">
              <a:xfrm>
                <a:off x="5693522" y="1866945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Freeform 140"/>
              <p:cNvSpPr>
                <a:spLocks/>
              </p:cNvSpPr>
              <p:nvPr/>
            </p:nvSpPr>
            <p:spPr bwMode="auto">
              <a:xfrm>
                <a:off x="5900699" y="1376050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Freeform 140"/>
              <p:cNvSpPr>
                <a:spLocks/>
              </p:cNvSpPr>
              <p:nvPr/>
            </p:nvSpPr>
            <p:spPr bwMode="auto">
              <a:xfrm>
                <a:off x="6143609" y="1790087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140"/>
              <p:cNvSpPr>
                <a:spLocks/>
              </p:cNvSpPr>
              <p:nvPr/>
            </p:nvSpPr>
            <p:spPr bwMode="auto">
              <a:xfrm>
                <a:off x="5446232" y="1878447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Freeform 140"/>
              <p:cNvSpPr>
                <a:spLocks/>
              </p:cNvSpPr>
              <p:nvPr/>
            </p:nvSpPr>
            <p:spPr bwMode="auto">
              <a:xfrm>
                <a:off x="5124179" y="2396032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Freeform 140"/>
              <p:cNvSpPr>
                <a:spLocks/>
              </p:cNvSpPr>
              <p:nvPr/>
            </p:nvSpPr>
            <p:spPr bwMode="auto">
              <a:xfrm>
                <a:off x="5607259" y="2079730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Freeform 140"/>
              <p:cNvSpPr>
                <a:spLocks/>
              </p:cNvSpPr>
              <p:nvPr/>
            </p:nvSpPr>
            <p:spPr bwMode="auto">
              <a:xfrm>
                <a:off x="4892845" y="3625955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Freeform 140"/>
              <p:cNvSpPr>
                <a:spLocks/>
              </p:cNvSpPr>
              <p:nvPr/>
            </p:nvSpPr>
            <p:spPr bwMode="auto">
              <a:xfrm>
                <a:off x="4731819" y="3298152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Freeform 140"/>
              <p:cNvSpPr>
                <a:spLocks/>
              </p:cNvSpPr>
              <p:nvPr/>
            </p:nvSpPr>
            <p:spPr bwMode="auto">
              <a:xfrm>
                <a:off x="4423315" y="3368096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140"/>
              <p:cNvSpPr>
                <a:spLocks/>
              </p:cNvSpPr>
              <p:nvPr/>
            </p:nvSpPr>
            <p:spPr bwMode="auto">
              <a:xfrm>
                <a:off x="6282054" y="1903425"/>
                <a:ext cx="207588" cy="40119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Freeform 140"/>
              <p:cNvSpPr>
                <a:spLocks/>
              </p:cNvSpPr>
              <p:nvPr/>
            </p:nvSpPr>
            <p:spPr bwMode="auto">
              <a:xfrm>
                <a:off x="5739846" y="1926795"/>
                <a:ext cx="272548" cy="52674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Freeform 140"/>
              <p:cNvSpPr>
                <a:spLocks/>
              </p:cNvSpPr>
              <p:nvPr/>
            </p:nvSpPr>
            <p:spPr bwMode="auto">
              <a:xfrm>
                <a:off x="7363230" y="2881085"/>
                <a:ext cx="207588" cy="40119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Freeform 140"/>
              <p:cNvSpPr>
                <a:spLocks/>
              </p:cNvSpPr>
              <p:nvPr/>
            </p:nvSpPr>
            <p:spPr bwMode="auto">
              <a:xfrm>
                <a:off x="7104438" y="2323243"/>
                <a:ext cx="207588" cy="40119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Freeform 140"/>
              <p:cNvSpPr>
                <a:spLocks/>
              </p:cNvSpPr>
              <p:nvPr/>
            </p:nvSpPr>
            <p:spPr bwMode="auto">
              <a:xfrm>
                <a:off x="6244375" y="2792005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Freeform 140"/>
              <p:cNvSpPr>
                <a:spLocks/>
              </p:cNvSpPr>
              <p:nvPr/>
            </p:nvSpPr>
            <p:spPr bwMode="auto">
              <a:xfrm>
                <a:off x="6490357" y="2219171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Freeform 140"/>
              <p:cNvSpPr>
                <a:spLocks/>
              </p:cNvSpPr>
              <p:nvPr/>
            </p:nvSpPr>
            <p:spPr bwMode="auto">
              <a:xfrm>
                <a:off x="6163991" y="2102970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Freeform 140"/>
              <p:cNvSpPr>
                <a:spLocks/>
              </p:cNvSpPr>
              <p:nvPr/>
            </p:nvSpPr>
            <p:spPr bwMode="auto">
              <a:xfrm>
                <a:off x="6415276" y="1593439"/>
                <a:ext cx="92653" cy="1790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Freeform 140"/>
              <p:cNvSpPr>
                <a:spLocks/>
              </p:cNvSpPr>
              <p:nvPr/>
            </p:nvSpPr>
            <p:spPr bwMode="auto">
              <a:xfrm>
                <a:off x="6996441" y="2167413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Freeform 140"/>
              <p:cNvSpPr>
                <a:spLocks/>
              </p:cNvSpPr>
              <p:nvPr/>
            </p:nvSpPr>
            <p:spPr bwMode="auto">
              <a:xfrm>
                <a:off x="7232229" y="2984047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Freeform 140"/>
              <p:cNvSpPr>
                <a:spLocks/>
              </p:cNvSpPr>
              <p:nvPr/>
            </p:nvSpPr>
            <p:spPr bwMode="auto">
              <a:xfrm>
                <a:off x="7676953" y="2748258"/>
                <a:ext cx="124984" cy="241553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Freeform 140"/>
              <p:cNvSpPr>
                <a:spLocks/>
              </p:cNvSpPr>
              <p:nvPr/>
            </p:nvSpPr>
            <p:spPr bwMode="auto">
              <a:xfrm>
                <a:off x="7284376" y="2667879"/>
                <a:ext cx="141927" cy="274298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140"/>
              <p:cNvSpPr>
                <a:spLocks/>
              </p:cNvSpPr>
              <p:nvPr/>
            </p:nvSpPr>
            <p:spPr bwMode="auto">
              <a:xfrm>
                <a:off x="7533170" y="3978830"/>
                <a:ext cx="247858" cy="47902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Freeform 140"/>
              <p:cNvSpPr>
                <a:spLocks/>
              </p:cNvSpPr>
              <p:nvPr/>
            </p:nvSpPr>
            <p:spPr bwMode="auto">
              <a:xfrm>
                <a:off x="4413309" y="5159525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Freeform 140"/>
              <p:cNvSpPr>
                <a:spLocks/>
              </p:cNvSpPr>
              <p:nvPr/>
            </p:nvSpPr>
            <p:spPr bwMode="auto">
              <a:xfrm>
                <a:off x="5413019" y="5024893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Freeform 140"/>
              <p:cNvSpPr>
                <a:spLocks/>
              </p:cNvSpPr>
              <p:nvPr/>
            </p:nvSpPr>
            <p:spPr bwMode="auto">
              <a:xfrm>
                <a:off x="7615631" y="5036395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Freeform 140"/>
              <p:cNvSpPr>
                <a:spLocks/>
              </p:cNvSpPr>
              <p:nvPr/>
            </p:nvSpPr>
            <p:spPr bwMode="auto">
              <a:xfrm>
                <a:off x="7300282" y="5171027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Freeform 140"/>
              <p:cNvSpPr>
                <a:spLocks/>
              </p:cNvSpPr>
              <p:nvPr/>
            </p:nvSpPr>
            <p:spPr bwMode="auto">
              <a:xfrm>
                <a:off x="6805701" y="4348642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140"/>
              <p:cNvSpPr>
                <a:spLocks/>
              </p:cNvSpPr>
              <p:nvPr/>
            </p:nvSpPr>
            <p:spPr bwMode="auto">
              <a:xfrm>
                <a:off x="6598667" y="4038091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Freeform 140"/>
              <p:cNvSpPr>
                <a:spLocks/>
              </p:cNvSpPr>
              <p:nvPr/>
            </p:nvSpPr>
            <p:spPr bwMode="auto">
              <a:xfrm>
                <a:off x="5868298" y="3497503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Freeform 140"/>
              <p:cNvSpPr>
                <a:spLocks/>
              </p:cNvSpPr>
              <p:nvPr/>
            </p:nvSpPr>
            <p:spPr bwMode="auto">
              <a:xfrm>
                <a:off x="6121339" y="3025925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Freeform 140"/>
              <p:cNvSpPr>
                <a:spLocks/>
              </p:cNvSpPr>
              <p:nvPr/>
            </p:nvSpPr>
            <p:spPr bwMode="auto">
              <a:xfrm>
                <a:off x="7697098" y="3066182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Freeform 140"/>
              <p:cNvSpPr>
                <a:spLocks/>
              </p:cNvSpPr>
              <p:nvPr/>
            </p:nvSpPr>
            <p:spPr bwMode="auto">
              <a:xfrm>
                <a:off x="8070908" y="3128513"/>
                <a:ext cx="142845" cy="27607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Freeform 140"/>
              <p:cNvSpPr>
                <a:spLocks/>
              </p:cNvSpPr>
              <p:nvPr/>
            </p:nvSpPr>
            <p:spPr bwMode="auto">
              <a:xfrm>
                <a:off x="8254939" y="3242620"/>
                <a:ext cx="96935" cy="187343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Freeform 140"/>
              <p:cNvSpPr>
                <a:spLocks/>
              </p:cNvSpPr>
              <p:nvPr/>
            </p:nvSpPr>
            <p:spPr bwMode="auto">
              <a:xfrm>
                <a:off x="8387106" y="3341100"/>
                <a:ext cx="47171" cy="91166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Freeform 140"/>
              <p:cNvSpPr>
                <a:spLocks/>
              </p:cNvSpPr>
              <p:nvPr/>
            </p:nvSpPr>
            <p:spPr bwMode="auto">
              <a:xfrm>
                <a:off x="4904860" y="4102426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Freeform 140"/>
              <p:cNvSpPr>
                <a:spLocks/>
              </p:cNvSpPr>
              <p:nvPr/>
            </p:nvSpPr>
            <p:spPr bwMode="auto">
              <a:xfrm>
                <a:off x="5325274" y="4848660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Freeform 140"/>
              <p:cNvSpPr>
                <a:spLocks/>
              </p:cNvSpPr>
              <p:nvPr/>
            </p:nvSpPr>
            <p:spPr bwMode="auto">
              <a:xfrm>
                <a:off x="4957412" y="4754067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Freeform 140"/>
              <p:cNvSpPr>
                <a:spLocks/>
              </p:cNvSpPr>
              <p:nvPr/>
            </p:nvSpPr>
            <p:spPr bwMode="auto">
              <a:xfrm>
                <a:off x="4938127" y="5121929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Freeform 140"/>
              <p:cNvSpPr>
                <a:spLocks/>
              </p:cNvSpPr>
              <p:nvPr/>
            </p:nvSpPr>
            <p:spPr bwMode="auto">
              <a:xfrm>
                <a:off x="4418160" y="4032784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Freeform 140"/>
              <p:cNvSpPr>
                <a:spLocks/>
              </p:cNvSpPr>
              <p:nvPr/>
            </p:nvSpPr>
            <p:spPr bwMode="auto">
              <a:xfrm>
                <a:off x="7669632" y="3694776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Freeform 140"/>
              <p:cNvSpPr>
                <a:spLocks/>
              </p:cNvSpPr>
              <p:nvPr/>
            </p:nvSpPr>
            <p:spPr bwMode="auto">
              <a:xfrm>
                <a:off x="7405225" y="4477407"/>
                <a:ext cx="255672" cy="49412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Freeform 140"/>
              <p:cNvSpPr>
                <a:spLocks/>
              </p:cNvSpPr>
              <p:nvPr/>
            </p:nvSpPr>
            <p:spPr bwMode="auto">
              <a:xfrm>
                <a:off x="4538921" y="4750676"/>
                <a:ext cx="330756" cy="63923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Freeform 140"/>
              <p:cNvSpPr>
                <a:spLocks/>
              </p:cNvSpPr>
              <p:nvPr/>
            </p:nvSpPr>
            <p:spPr bwMode="auto">
              <a:xfrm>
                <a:off x="4906784" y="2463844"/>
                <a:ext cx="207588" cy="40119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Freeform 140"/>
              <p:cNvSpPr>
                <a:spLocks/>
              </p:cNvSpPr>
              <p:nvPr/>
            </p:nvSpPr>
            <p:spPr bwMode="auto">
              <a:xfrm>
                <a:off x="7603297" y="3332585"/>
                <a:ext cx="180045" cy="34796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Freeform 140"/>
              <p:cNvSpPr>
                <a:spLocks/>
              </p:cNvSpPr>
              <p:nvPr/>
            </p:nvSpPr>
            <p:spPr bwMode="auto">
              <a:xfrm>
                <a:off x="6469805" y="1702676"/>
                <a:ext cx="255672" cy="49412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Freeform 140"/>
              <p:cNvSpPr>
                <a:spLocks/>
              </p:cNvSpPr>
              <p:nvPr/>
            </p:nvSpPr>
            <p:spPr bwMode="auto">
              <a:xfrm>
                <a:off x="6261820" y="1435452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Freeform 140"/>
              <p:cNvSpPr>
                <a:spLocks/>
              </p:cNvSpPr>
              <p:nvPr/>
            </p:nvSpPr>
            <p:spPr bwMode="auto">
              <a:xfrm>
                <a:off x="6727712" y="1863100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Freeform 140"/>
              <p:cNvSpPr>
                <a:spLocks/>
              </p:cNvSpPr>
              <p:nvPr/>
            </p:nvSpPr>
            <p:spPr bwMode="auto">
              <a:xfrm>
                <a:off x="6040329" y="1924475"/>
                <a:ext cx="124048" cy="23974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Freeform 140"/>
              <p:cNvSpPr>
                <a:spLocks/>
              </p:cNvSpPr>
              <p:nvPr/>
            </p:nvSpPr>
            <p:spPr bwMode="auto">
              <a:xfrm>
                <a:off x="6193215" y="1931839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Freeform 140"/>
              <p:cNvSpPr>
                <a:spLocks/>
              </p:cNvSpPr>
              <p:nvPr/>
            </p:nvSpPr>
            <p:spPr bwMode="auto">
              <a:xfrm>
                <a:off x="6335764" y="2387301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Freeform 140"/>
              <p:cNvSpPr>
                <a:spLocks/>
              </p:cNvSpPr>
              <p:nvPr/>
            </p:nvSpPr>
            <p:spPr bwMode="auto">
              <a:xfrm>
                <a:off x="6064573" y="2213461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Freeform 140"/>
              <p:cNvSpPr>
                <a:spLocks/>
              </p:cNvSpPr>
              <p:nvPr/>
            </p:nvSpPr>
            <p:spPr bwMode="auto">
              <a:xfrm>
                <a:off x="5636926" y="2331672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Freeform 140"/>
              <p:cNvSpPr>
                <a:spLocks/>
              </p:cNvSpPr>
              <p:nvPr/>
            </p:nvSpPr>
            <p:spPr bwMode="auto">
              <a:xfrm>
                <a:off x="4848644" y="2333435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Freeform 140"/>
              <p:cNvSpPr>
                <a:spLocks/>
              </p:cNvSpPr>
              <p:nvPr/>
            </p:nvSpPr>
            <p:spPr bwMode="auto">
              <a:xfrm>
                <a:off x="4949326" y="2236003"/>
                <a:ext cx="82418" cy="157698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Freeform 140"/>
              <p:cNvSpPr>
                <a:spLocks/>
              </p:cNvSpPr>
              <p:nvPr/>
            </p:nvSpPr>
            <p:spPr bwMode="auto">
              <a:xfrm>
                <a:off x="5139744" y="2506452"/>
                <a:ext cx="96326" cy="18616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Freeform 140"/>
              <p:cNvSpPr>
                <a:spLocks/>
              </p:cNvSpPr>
              <p:nvPr/>
            </p:nvSpPr>
            <p:spPr bwMode="auto">
              <a:xfrm>
                <a:off x="5278814" y="2550711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Freeform 140"/>
              <p:cNvSpPr>
                <a:spLocks/>
              </p:cNvSpPr>
              <p:nvPr/>
            </p:nvSpPr>
            <p:spPr bwMode="auto">
              <a:xfrm>
                <a:off x="5716112" y="2781445"/>
                <a:ext cx="49214" cy="9511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Freeform 140"/>
              <p:cNvSpPr>
                <a:spLocks/>
              </p:cNvSpPr>
              <p:nvPr/>
            </p:nvSpPr>
            <p:spPr bwMode="auto">
              <a:xfrm>
                <a:off x="6454277" y="2463512"/>
                <a:ext cx="141224" cy="272938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Freeform 140"/>
              <p:cNvSpPr>
                <a:spLocks/>
              </p:cNvSpPr>
              <p:nvPr/>
            </p:nvSpPr>
            <p:spPr bwMode="auto">
              <a:xfrm>
                <a:off x="6636959" y="2514902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Freeform 140"/>
              <p:cNvSpPr>
                <a:spLocks/>
              </p:cNvSpPr>
              <p:nvPr/>
            </p:nvSpPr>
            <p:spPr bwMode="auto">
              <a:xfrm>
                <a:off x="6638246" y="2272567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Freeform 140"/>
              <p:cNvSpPr>
                <a:spLocks/>
              </p:cNvSpPr>
              <p:nvPr/>
            </p:nvSpPr>
            <p:spPr bwMode="auto">
              <a:xfrm>
                <a:off x="5800336" y="2835809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Freeform 140"/>
              <p:cNvSpPr>
                <a:spLocks/>
              </p:cNvSpPr>
              <p:nvPr/>
            </p:nvSpPr>
            <p:spPr bwMode="auto">
              <a:xfrm>
                <a:off x="5727323" y="2435977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Freeform 140"/>
              <p:cNvSpPr>
                <a:spLocks/>
              </p:cNvSpPr>
              <p:nvPr/>
            </p:nvSpPr>
            <p:spPr bwMode="auto">
              <a:xfrm>
                <a:off x="6929275" y="2432500"/>
                <a:ext cx="118212" cy="2284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Freeform 140"/>
              <p:cNvSpPr>
                <a:spLocks/>
              </p:cNvSpPr>
              <p:nvPr/>
            </p:nvSpPr>
            <p:spPr bwMode="auto">
              <a:xfrm>
                <a:off x="6972019" y="2686306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Freeform 140"/>
              <p:cNvSpPr>
                <a:spLocks/>
              </p:cNvSpPr>
              <p:nvPr/>
            </p:nvSpPr>
            <p:spPr bwMode="auto">
              <a:xfrm>
                <a:off x="7118044" y="2731503"/>
                <a:ext cx="109009" cy="210673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Freeform 140"/>
              <p:cNvSpPr>
                <a:spLocks/>
              </p:cNvSpPr>
              <p:nvPr/>
            </p:nvSpPr>
            <p:spPr bwMode="auto">
              <a:xfrm>
                <a:off x="7521512" y="2586673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Freeform 140"/>
              <p:cNvSpPr>
                <a:spLocks/>
              </p:cNvSpPr>
              <p:nvPr/>
            </p:nvSpPr>
            <p:spPr bwMode="auto">
              <a:xfrm>
                <a:off x="7577991" y="2842335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Freeform 140"/>
              <p:cNvSpPr>
                <a:spLocks/>
              </p:cNvSpPr>
              <p:nvPr/>
            </p:nvSpPr>
            <p:spPr bwMode="auto">
              <a:xfrm>
                <a:off x="7447362" y="2486735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Freeform 140"/>
              <p:cNvSpPr>
                <a:spLocks/>
              </p:cNvSpPr>
              <p:nvPr/>
            </p:nvSpPr>
            <p:spPr bwMode="auto">
              <a:xfrm>
                <a:off x="7313987" y="2386789"/>
                <a:ext cx="109009" cy="210673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Freeform 323"/>
              <p:cNvSpPr>
                <a:spLocks/>
              </p:cNvSpPr>
              <p:nvPr/>
            </p:nvSpPr>
            <p:spPr bwMode="auto">
              <a:xfrm>
                <a:off x="6953876" y="2033163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Freeform 140"/>
              <p:cNvSpPr>
                <a:spLocks/>
              </p:cNvSpPr>
              <p:nvPr/>
            </p:nvSpPr>
            <p:spPr bwMode="auto">
              <a:xfrm>
                <a:off x="7137740" y="2204186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Freeform 140"/>
              <p:cNvSpPr>
                <a:spLocks/>
              </p:cNvSpPr>
              <p:nvPr/>
            </p:nvSpPr>
            <p:spPr bwMode="auto">
              <a:xfrm>
                <a:off x="6836569" y="1928413"/>
                <a:ext cx="68617" cy="132615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Freeform 140"/>
              <p:cNvSpPr>
                <a:spLocks/>
              </p:cNvSpPr>
              <p:nvPr/>
            </p:nvSpPr>
            <p:spPr bwMode="auto">
              <a:xfrm>
                <a:off x="6328140" y="1486142"/>
                <a:ext cx="76289" cy="147441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Freeform 140"/>
              <p:cNvSpPr>
                <a:spLocks/>
              </p:cNvSpPr>
              <p:nvPr/>
            </p:nvSpPr>
            <p:spPr bwMode="auto">
              <a:xfrm>
                <a:off x="5619578" y="1648763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Freeform 140"/>
              <p:cNvSpPr>
                <a:spLocks/>
              </p:cNvSpPr>
              <p:nvPr/>
            </p:nvSpPr>
            <p:spPr bwMode="auto">
              <a:xfrm>
                <a:off x="4830590" y="3717184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140"/>
              <p:cNvSpPr>
                <a:spLocks/>
              </p:cNvSpPr>
              <p:nvPr/>
            </p:nvSpPr>
            <p:spPr bwMode="auto">
              <a:xfrm>
                <a:off x="4430142" y="3785500"/>
                <a:ext cx="75966" cy="146817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Freeform 140"/>
              <p:cNvSpPr>
                <a:spLocks/>
              </p:cNvSpPr>
              <p:nvPr/>
            </p:nvSpPr>
            <p:spPr bwMode="auto">
              <a:xfrm>
                <a:off x="4433582" y="3637307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Freeform 140"/>
              <p:cNvSpPr>
                <a:spLocks/>
              </p:cNvSpPr>
              <p:nvPr/>
            </p:nvSpPr>
            <p:spPr bwMode="auto">
              <a:xfrm>
                <a:off x="4645787" y="4371465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Freeform 140"/>
              <p:cNvSpPr>
                <a:spLocks/>
              </p:cNvSpPr>
              <p:nvPr/>
            </p:nvSpPr>
            <p:spPr bwMode="auto">
              <a:xfrm>
                <a:off x="5439298" y="4620524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140"/>
              <p:cNvSpPr>
                <a:spLocks/>
              </p:cNvSpPr>
              <p:nvPr/>
            </p:nvSpPr>
            <p:spPr bwMode="auto">
              <a:xfrm>
                <a:off x="5254881" y="5180200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Freeform 140"/>
              <p:cNvSpPr>
                <a:spLocks/>
              </p:cNvSpPr>
              <p:nvPr/>
            </p:nvSpPr>
            <p:spPr bwMode="auto">
              <a:xfrm>
                <a:off x="4417322" y="4735784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Freeform 140"/>
              <p:cNvSpPr>
                <a:spLocks/>
              </p:cNvSpPr>
              <p:nvPr/>
            </p:nvSpPr>
            <p:spPr bwMode="auto">
              <a:xfrm>
                <a:off x="6468959" y="5150722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Freeform 140"/>
              <p:cNvSpPr>
                <a:spLocks/>
              </p:cNvSpPr>
              <p:nvPr/>
            </p:nvSpPr>
            <p:spPr bwMode="auto">
              <a:xfrm>
                <a:off x="6568851" y="4674312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Freeform 140"/>
              <p:cNvSpPr>
                <a:spLocks/>
              </p:cNvSpPr>
              <p:nvPr/>
            </p:nvSpPr>
            <p:spPr bwMode="auto">
              <a:xfrm>
                <a:off x="6353698" y="4036537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140"/>
              <p:cNvSpPr>
                <a:spLocks/>
              </p:cNvSpPr>
              <p:nvPr/>
            </p:nvSpPr>
            <p:spPr bwMode="auto">
              <a:xfrm>
                <a:off x="7375675" y="3959697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Freeform 140"/>
              <p:cNvSpPr>
                <a:spLocks/>
              </p:cNvSpPr>
              <p:nvPr/>
            </p:nvSpPr>
            <p:spPr bwMode="auto">
              <a:xfrm>
                <a:off x="7375675" y="4267058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140"/>
              <p:cNvSpPr>
                <a:spLocks/>
              </p:cNvSpPr>
              <p:nvPr/>
            </p:nvSpPr>
            <p:spPr bwMode="auto">
              <a:xfrm>
                <a:off x="6962185" y="5079600"/>
                <a:ext cx="160914" cy="310993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140"/>
              <p:cNvSpPr>
                <a:spLocks/>
              </p:cNvSpPr>
              <p:nvPr/>
            </p:nvSpPr>
            <p:spPr bwMode="auto">
              <a:xfrm>
                <a:off x="7496252" y="3659558"/>
                <a:ext cx="107297" cy="207365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Freeform 140"/>
              <p:cNvSpPr>
                <a:spLocks/>
              </p:cNvSpPr>
              <p:nvPr/>
            </p:nvSpPr>
            <p:spPr bwMode="auto">
              <a:xfrm>
                <a:off x="6786536" y="4048728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Freeform 140"/>
              <p:cNvSpPr>
                <a:spLocks/>
              </p:cNvSpPr>
              <p:nvPr/>
            </p:nvSpPr>
            <p:spPr bwMode="auto">
              <a:xfrm>
                <a:off x="6502227" y="4017992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Freeform 140"/>
              <p:cNvSpPr>
                <a:spLocks/>
              </p:cNvSpPr>
              <p:nvPr/>
            </p:nvSpPr>
            <p:spPr bwMode="auto">
              <a:xfrm>
                <a:off x="6271706" y="3426321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140"/>
              <p:cNvSpPr>
                <a:spLocks/>
              </p:cNvSpPr>
              <p:nvPr/>
            </p:nvSpPr>
            <p:spPr bwMode="auto">
              <a:xfrm>
                <a:off x="5472566" y="3003699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140"/>
              <p:cNvSpPr>
                <a:spLocks/>
              </p:cNvSpPr>
              <p:nvPr/>
            </p:nvSpPr>
            <p:spPr bwMode="auto">
              <a:xfrm>
                <a:off x="7063161" y="4225461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Freeform 140"/>
              <p:cNvSpPr>
                <a:spLocks/>
              </p:cNvSpPr>
              <p:nvPr/>
            </p:nvSpPr>
            <p:spPr bwMode="auto">
              <a:xfrm>
                <a:off x="7301366" y="4548190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Freeform 140"/>
              <p:cNvSpPr>
                <a:spLocks/>
              </p:cNvSpPr>
              <p:nvPr/>
            </p:nvSpPr>
            <p:spPr bwMode="auto">
              <a:xfrm>
                <a:off x="7385891" y="4978496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Freeform 140"/>
              <p:cNvSpPr>
                <a:spLocks/>
              </p:cNvSpPr>
              <p:nvPr/>
            </p:nvSpPr>
            <p:spPr bwMode="auto">
              <a:xfrm>
                <a:off x="7478099" y="5239753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Freeform 140"/>
              <p:cNvSpPr>
                <a:spLocks/>
              </p:cNvSpPr>
              <p:nvPr/>
            </p:nvSpPr>
            <p:spPr bwMode="auto">
              <a:xfrm>
                <a:off x="7508835" y="5063020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Freeform 140"/>
              <p:cNvSpPr>
                <a:spLocks/>
              </p:cNvSpPr>
              <p:nvPr/>
            </p:nvSpPr>
            <p:spPr bwMode="auto">
              <a:xfrm>
                <a:off x="6509911" y="4955444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Freeform 140"/>
              <p:cNvSpPr>
                <a:spLocks/>
              </p:cNvSpPr>
              <p:nvPr/>
            </p:nvSpPr>
            <p:spPr bwMode="auto">
              <a:xfrm>
                <a:off x="7001689" y="4463666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Freeform 140"/>
              <p:cNvSpPr>
                <a:spLocks/>
              </p:cNvSpPr>
              <p:nvPr/>
            </p:nvSpPr>
            <p:spPr bwMode="auto">
              <a:xfrm>
                <a:off x="5257413" y="4617347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Freeform 140"/>
              <p:cNvSpPr>
                <a:spLocks/>
              </p:cNvSpPr>
              <p:nvPr/>
            </p:nvSpPr>
            <p:spPr bwMode="auto">
              <a:xfrm>
                <a:off x="7723988" y="4801763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Freeform 140"/>
              <p:cNvSpPr>
                <a:spLocks/>
              </p:cNvSpPr>
              <p:nvPr/>
            </p:nvSpPr>
            <p:spPr bwMode="auto">
              <a:xfrm>
                <a:off x="7669551" y="4503938"/>
                <a:ext cx="115267" cy="222768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Freeform 140"/>
              <p:cNvSpPr>
                <a:spLocks/>
              </p:cNvSpPr>
              <p:nvPr/>
            </p:nvSpPr>
            <p:spPr bwMode="auto">
              <a:xfrm>
                <a:off x="7370577" y="3594554"/>
                <a:ext cx="87298" cy="16871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Freeform 140"/>
              <p:cNvSpPr>
                <a:spLocks/>
              </p:cNvSpPr>
              <p:nvPr/>
            </p:nvSpPr>
            <p:spPr bwMode="auto">
              <a:xfrm>
                <a:off x="7461584" y="3412541"/>
                <a:ext cx="87298" cy="16871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Freeform 140"/>
              <p:cNvSpPr>
                <a:spLocks/>
              </p:cNvSpPr>
              <p:nvPr/>
            </p:nvSpPr>
            <p:spPr bwMode="auto">
              <a:xfrm>
                <a:off x="4566586" y="3392472"/>
                <a:ext cx="69173" cy="133689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Freeform 140"/>
              <p:cNvSpPr>
                <a:spLocks/>
              </p:cNvSpPr>
              <p:nvPr/>
            </p:nvSpPr>
            <p:spPr bwMode="auto">
              <a:xfrm>
                <a:off x="4738748" y="4043056"/>
                <a:ext cx="82634" cy="159704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Freeform 140"/>
              <p:cNvSpPr>
                <a:spLocks/>
              </p:cNvSpPr>
              <p:nvPr/>
            </p:nvSpPr>
            <p:spPr bwMode="auto">
              <a:xfrm>
                <a:off x="4575666" y="4182697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Freeform 140"/>
              <p:cNvSpPr>
                <a:spLocks/>
              </p:cNvSpPr>
              <p:nvPr/>
            </p:nvSpPr>
            <p:spPr bwMode="auto">
              <a:xfrm>
                <a:off x="4581208" y="4620501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3" name="Freeform 140"/>
              <p:cNvSpPr>
                <a:spLocks/>
              </p:cNvSpPr>
              <p:nvPr/>
            </p:nvSpPr>
            <p:spPr bwMode="auto">
              <a:xfrm>
                <a:off x="4808423" y="4515206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4" name="Freeform 140"/>
              <p:cNvSpPr>
                <a:spLocks/>
              </p:cNvSpPr>
              <p:nvPr/>
            </p:nvSpPr>
            <p:spPr bwMode="auto">
              <a:xfrm>
                <a:off x="4913718" y="4415453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5" name="Freeform 140"/>
              <p:cNvSpPr>
                <a:spLocks/>
              </p:cNvSpPr>
              <p:nvPr/>
            </p:nvSpPr>
            <p:spPr bwMode="auto">
              <a:xfrm>
                <a:off x="4426037" y="5008428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6" name="Freeform 140"/>
              <p:cNvSpPr>
                <a:spLocks/>
              </p:cNvSpPr>
              <p:nvPr/>
            </p:nvSpPr>
            <p:spPr bwMode="auto">
              <a:xfrm>
                <a:off x="4836131" y="4936384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7" name="Freeform 140"/>
              <p:cNvSpPr>
                <a:spLocks/>
              </p:cNvSpPr>
              <p:nvPr/>
            </p:nvSpPr>
            <p:spPr bwMode="auto">
              <a:xfrm>
                <a:off x="4858299" y="5252268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8" name="Freeform 140"/>
              <p:cNvSpPr>
                <a:spLocks/>
              </p:cNvSpPr>
              <p:nvPr/>
            </p:nvSpPr>
            <p:spPr bwMode="auto">
              <a:xfrm>
                <a:off x="4874925" y="4720253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9" name="Freeform 140"/>
              <p:cNvSpPr>
                <a:spLocks/>
              </p:cNvSpPr>
              <p:nvPr/>
            </p:nvSpPr>
            <p:spPr bwMode="auto">
              <a:xfrm>
                <a:off x="5565222" y="4808899"/>
                <a:ext cx="109632" cy="21188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0" name="Freeform 140"/>
              <p:cNvSpPr>
                <a:spLocks/>
              </p:cNvSpPr>
              <p:nvPr/>
            </p:nvSpPr>
            <p:spPr bwMode="auto">
              <a:xfrm>
                <a:off x="5628762" y="5110615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1" name="Freeform 140"/>
              <p:cNvSpPr>
                <a:spLocks/>
              </p:cNvSpPr>
              <p:nvPr/>
            </p:nvSpPr>
            <p:spPr bwMode="auto">
              <a:xfrm>
                <a:off x="5634154" y="5302144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2" name="Freeform 140"/>
              <p:cNvSpPr>
                <a:spLocks/>
              </p:cNvSpPr>
              <p:nvPr/>
            </p:nvSpPr>
            <p:spPr bwMode="auto">
              <a:xfrm>
                <a:off x="5096597" y="4614958"/>
                <a:ext cx="45719" cy="88360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3" name="Freeform 140"/>
              <p:cNvSpPr>
                <a:spLocks/>
              </p:cNvSpPr>
              <p:nvPr/>
            </p:nvSpPr>
            <p:spPr bwMode="auto">
              <a:xfrm>
                <a:off x="7852311" y="2874992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4" name="Freeform 140"/>
              <p:cNvSpPr>
                <a:spLocks/>
              </p:cNvSpPr>
              <p:nvPr/>
            </p:nvSpPr>
            <p:spPr bwMode="auto">
              <a:xfrm>
                <a:off x="8028659" y="3018684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5" name="Freeform 140"/>
              <p:cNvSpPr>
                <a:spLocks/>
              </p:cNvSpPr>
              <p:nvPr/>
            </p:nvSpPr>
            <p:spPr bwMode="auto">
              <a:xfrm>
                <a:off x="7568194" y="3227689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6" name="Freeform 140"/>
              <p:cNvSpPr>
                <a:spLocks/>
              </p:cNvSpPr>
              <p:nvPr/>
            </p:nvSpPr>
            <p:spPr bwMode="auto">
              <a:xfrm>
                <a:off x="7607383" y="3044809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7" name="Freeform 140"/>
              <p:cNvSpPr>
                <a:spLocks/>
              </p:cNvSpPr>
              <p:nvPr/>
            </p:nvSpPr>
            <p:spPr bwMode="auto">
              <a:xfrm>
                <a:off x="7267748" y="3240752"/>
                <a:ext cx="68514" cy="132412"/>
              </a:xfrm>
              <a:custGeom>
                <a:avLst/>
                <a:gdLst>
                  <a:gd name="T0" fmla="*/ 1822 w 3207"/>
                  <a:gd name="T1" fmla="*/ 4 h 6200"/>
                  <a:gd name="T2" fmla="*/ 1978 w 3207"/>
                  <a:gd name="T3" fmla="*/ 91 h 6200"/>
                  <a:gd name="T4" fmla="*/ 2001 w 3207"/>
                  <a:gd name="T5" fmla="*/ 387 h 6200"/>
                  <a:gd name="T6" fmla="*/ 2022 w 3207"/>
                  <a:gd name="T7" fmla="*/ 612 h 6200"/>
                  <a:gd name="T8" fmla="*/ 2161 w 3207"/>
                  <a:gd name="T9" fmla="*/ 687 h 6200"/>
                  <a:gd name="T10" fmla="*/ 2732 w 3207"/>
                  <a:gd name="T11" fmla="*/ 827 h 6200"/>
                  <a:gd name="T12" fmla="*/ 2996 w 3207"/>
                  <a:gd name="T13" fmla="*/ 997 h 6200"/>
                  <a:gd name="T14" fmla="*/ 2896 w 3207"/>
                  <a:gd name="T15" fmla="*/ 1457 h 6200"/>
                  <a:gd name="T16" fmla="*/ 2768 w 3207"/>
                  <a:gd name="T17" fmla="*/ 1759 h 6200"/>
                  <a:gd name="T18" fmla="*/ 2593 w 3207"/>
                  <a:gd name="T19" fmla="*/ 1733 h 6200"/>
                  <a:gd name="T20" fmla="*/ 1920 w 3207"/>
                  <a:gd name="T21" fmla="*/ 1548 h 6200"/>
                  <a:gd name="T22" fmla="*/ 1443 w 3207"/>
                  <a:gd name="T23" fmla="*/ 1572 h 6200"/>
                  <a:gd name="T24" fmla="*/ 1194 w 3207"/>
                  <a:gd name="T25" fmla="*/ 1744 h 6200"/>
                  <a:gd name="T26" fmla="*/ 1138 w 3207"/>
                  <a:gd name="T27" fmla="*/ 1997 h 6200"/>
                  <a:gd name="T28" fmla="*/ 1292 w 3207"/>
                  <a:gd name="T29" fmla="*/ 2241 h 6200"/>
                  <a:gd name="T30" fmla="*/ 1707 w 3207"/>
                  <a:gd name="T31" fmla="*/ 2473 h 6200"/>
                  <a:gd name="T32" fmla="*/ 2465 w 3207"/>
                  <a:gd name="T33" fmla="*/ 2816 h 6200"/>
                  <a:gd name="T34" fmla="*/ 2904 w 3207"/>
                  <a:gd name="T35" fmla="*/ 3184 h 6200"/>
                  <a:gd name="T36" fmla="*/ 3152 w 3207"/>
                  <a:gd name="T37" fmla="*/ 3660 h 6200"/>
                  <a:gd name="T38" fmla="*/ 3200 w 3207"/>
                  <a:gd name="T39" fmla="*/ 4184 h 6200"/>
                  <a:gd name="T40" fmla="*/ 3032 w 3207"/>
                  <a:gd name="T41" fmla="*/ 4698 h 6200"/>
                  <a:gd name="T42" fmla="*/ 2655 w 3207"/>
                  <a:gd name="T43" fmla="*/ 5124 h 6200"/>
                  <a:gd name="T44" fmla="*/ 2148 w 3207"/>
                  <a:gd name="T45" fmla="*/ 5370 h 6200"/>
                  <a:gd name="T46" fmla="*/ 1986 w 3207"/>
                  <a:gd name="T47" fmla="*/ 5485 h 6200"/>
                  <a:gd name="T48" fmla="*/ 1965 w 3207"/>
                  <a:gd name="T49" fmla="*/ 5879 h 6200"/>
                  <a:gd name="T50" fmla="*/ 1905 w 3207"/>
                  <a:gd name="T51" fmla="*/ 6160 h 6200"/>
                  <a:gd name="T52" fmla="*/ 1355 w 3207"/>
                  <a:gd name="T53" fmla="*/ 6200 h 6200"/>
                  <a:gd name="T54" fmla="*/ 1194 w 3207"/>
                  <a:gd name="T55" fmla="*/ 6117 h 6200"/>
                  <a:gd name="T56" fmla="*/ 1166 w 3207"/>
                  <a:gd name="T57" fmla="*/ 5709 h 6200"/>
                  <a:gd name="T58" fmla="*/ 1134 w 3207"/>
                  <a:gd name="T59" fmla="*/ 5511 h 6200"/>
                  <a:gd name="T60" fmla="*/ 950 w 3207"/>
                  <a:gd name="T61" fmla="*/ 5451 h 6200"/>
                  <a:gd name="T62" fmla="*/ 305 w 3207"/>
                  <a:gd name="T63" fmla="*/ 5285 h 6200"/>
                  <a:gd name="T64" fmla="*/ 30 w 3207"/>
                  <a:gd name="T65" fmla="*/ 5128 h 6200"/>
                  <a:gd name="T66" fmla="*/ 13 w 3207"/>
                  <a:gd name="T67" fmla="*/ 4945 h 6200"/>
                  <a:gd name="T68" fmla="*/ 186 w 3207"/>
                  <a:gd name="T69" fmla="*/ 4362 h 6200"/>
                  <a:gd name="T70" fmla="*/ 296 w 3207"/>
                  <a:gd name="T71" fmla="*/ 4292 h 6200"/>
                  <a:gd name="T72" fmla="*/ 686 w 3207"/>
                  <a:gd name="T73" fmla="*/ 4456 h 6200"/>
                  <a:gd name="T74" fmla="*/ 1358 w 3207"/>
                  <a:gd name="T75" fmla="*/ 4600 h 6200"/>
                  <a:gd name="T76" fmla="*/ 1822 w 3207"/>
                  <a:gd name="T77" fmla="*/ 4517 h 6200"/>
                  <a:gd name="T78" fmla="*/ 2059 w 3207"/>
                  <a:gd name="T79" fmla="*/ 4307 h 6200"/>
                  <a:gd name="T80" fmla="*/ 2097 w 3207"/>
                  <a:gd name="T81" fmla="*/ 4022 h 6200"/>
                  <a:gd name="T82" fmla="*/ 1926 w 3207"/>
                  <a:gd name="T83" fmla="*/ 3754 h 6200"/>
                  <a:gd name="T84" fmla="*/ 1483 w 3207"/>
                  <a:gd name="T85" fmla="*/ 3513 h 6200"/>
                  <a:gd name="T86" fmla="*/ 857 w 3207"/>
                  <a:gd name="T87" fmla="*/ 3243 h 6200"/>
                  <a:gd name="T88" fmla="*/ 418 w 3207"/>
                  <a:gd name="T89" fmla="*/ 2939 h 6200"/>
                  <a:gd name="T90" fmla="*/ 143 w 3207"/>
                  <a:gd name="T91" fmla="*/ 2569 h 6200"/>
                  <a:gd name="T92" fmla="*/ 37 w 3207"/>
                  <a:gd name="T93" fmla="*/ 2103 h 6200"/>
                  <a:gd name="T94" fmla="*/ 134 w 3207"/>
                  <a:gd name="T95" fmla="*/ 1552 h 6200"/>
                  <a:gd name="T96" fmla="*/ 422 w 3207"/>
                  <a:gd name="T97" fmla="*/ 1127 h 6200"/>
                  <a:gd name="T98" fmla="*/ 878 w 3207"/>
                  <a:gd name="T99" fmla="*/ 834 h 6200"/>
                  <a:gd name="T100" fmla="*/ 1151 w 3207"/>
                  <a:gd name="T101" fmla="*/ 723 h 6200"/>
                  <a:gd name="T102" fmla="*/ 1219 w 3207"/>
                  <a:gd name="T103" fmla="*/ 608 h 6200"/>
                  <a:gd name="T104" fmla="*/ 1225 w 3207"/>
                  <a:gd name="T105" fmla="*/ 221 h 6200"/>
                  <a:gd name="T106" fmla="*/ 1277 w 3207"/>
                  <a:gd name="T107" fmla="*/ 34 h 6200"/>
                  <a:gd name="T108" fmla="*/ 1526 w 3207"/>
                  <a:gd name="T109" fmla="*/ 0 h 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07" h="6200">
                    <a:moveTo>
                      <a:pt x="1526" y="0"/>
                    </a:moveTo>
                    <a:lnTo>
                      <a:pt x="1611" y="0"/>
                    </a:lnTo>
                    <a:lnTo>
                      <a:pt x="1694" y="0"/>
                    </a:lnTo>
                    <a:lnTo>
                      <a:pt x="1764" y="2"/>
                    </a:lnTo>
                    <a:lnTo>
                      <a:pt x="1822" y="4"/>
                    </a:lnTo>
                    <a:lnTo>
                      <a:pt x="1871" y="12"/>
                    </a:lnTo>
                    <a:lnTo>
                      <a:pt x="1909" y="23"/>
                    </a:lnTo>
                    <a:lnTo>
                      <a:pt x="1939" y="38"/>
                    </a:lnTo>
                    <a:lnTo>
                      <a:pt x="1961" y="61"/>
                    </a:lnTo>
                    <a:lnTo>
                      <a:pt x="1978" y="91"/>
                    </a:lnTo>
                    <a:lnTo>
                      <a:pt x="1988" y="129"/>
                    </a:lnTo>
                    <a:lnTo>
                      <a:pt x="1995" y="176"/>
                    </a:lnTo>
                    <a:lnTo>
                      <a:pt x="1999" y="234"/>
                    </a:lnTo>
                    <a:lnTo>
                      <a:pt x="2001" y="306"/>
                    </a:lnTo>
                    <a:lnTo>
                      <a:pt x="2001" y="387"/>
                    </a:lnTo>
                    <a:lnTo>
                      <a:pt x="2001" y="451"/>
                    </a:lnTo>
                    <a:lnTo>
                      <a:pt x="2003" y="504"/>
                    </a:lnTo>
                    <a:lnTo>
                      <a:pt x="2007" y="548"/>
                    </a:lnTo>
                    <a:lnTo>
                      <a:pt x="2012" y="583"/>
                    </a:lnTo>
                    <a:lnTo>
                      <a:pt x="2022" y="612"/>
                    </a:lnTo>
                    <a:lnTo>
                      <a:pt x="2037" y="634"/>
                    </a:lnTo>
                    <a:lnTo>
                      <a:pt x="2056" y="653"/>
                    </a:lnTo>
                    <a:lnTo>
                      <a:pt x="2084" y="667"/>
                    </a:lnTo>
                    <a:lnTo>
                      <a:pt x="2118" y="678"/>
                    </a:lnTo>
                    <a:lnTo>
                      <a:pt x="2161" y="687"/>
                    </a:lnTo>
                    <a:lnTo>
                      <a:pt x="2212" y="697"/>
                    </a:lnTo>
                    <a:lnTo>
                      <a:pt x="2276" y="706"/>
                    </a:lnTo>
                    <a:lnTo>
                      <a:pt x="2431" y="736"/>
                    </a:lnTo>
                    <a:lnTo>
                      <a:pt x="2583" y="778"/>
                    </a:lnTo>
                    <a:lnTo>
                      <a:pt x="2732" y="827"/>
                    </a:lnTo>
                    <a:lnTo>
                      <a:pt x="2879" y="887"/>
                    </a:lnTo>
                    <a:lnTo>
                      <a:pt x="2921" y="910"/>
                    </a:lnTo>
                    <a:lnTo>
                      <a:pt x="2955" y="935"/>
                    </a:lnTo>
                    <a:lnTo>
                      <a:pt x="2979" y="965"/>
                    </a:lnTo>
                    <a:lnTo>
                      <a:pt x="2996" y="997"/>
                    </a:lnTo>
                    <a:lnTo>
                      <a:pt x="3004" y="1035"/>
                    </a:lnTo>
                    <a:lnTo>
                      <a:pt x="3004" y="1076"/>
                    </a:lnTo>
                    <a:lnTo>
                      <a:pt x="2994" y="1121"/>
                    </a:lnTo>
                    <a:lnTo>
                      <a:pt x="2945" y="1289"/>
                    </a:lnTo>
                    <a:lnTo>
                      <a:pt x="2896" y="1457"/>
                    </a:lnTo>
                    <a:lnTo>
                      <a:pt x="2845" y="1625"/>
                    </a:lnTo>
                    <a:lnTo>
                      <a:pt x="2828" y="1672"/>
                    </a:lnTo>
                    <a:lnTo>
                      <a:pt x="2809" y="1710"/>
                    </a:lnTo>
                    <a:lnTo>
                      <a:pt x="2791" y="1740"/>
                    </a:lnTo>
                    <a:lnTo>
                      <a:pt x="2768" y="1759"/>
                    </a:lnTo>
                    <a:lnTo>
                      <a:pt x="2743" y="1771"/>
                    </a:lnTo>
                    <a:lnTo>
                      <a:pt x="2713" y="1772"/>
                    </a:lnTo>
                    <a:lnTo>
                      <a:pt x="2679" y="1767"/>
                    </a:lnTo>
                    <a:lnTo>
                      <a:pt x="2640" y="1754"/>
                    </a:lnTo>
                    <a:lnTo>
                      <a:pt x="2593" y="1733"/>
                    </a:lnTo>
                    <a:lnTo>
                      <a:pt x="2463" y="1676"/>
                    </a:lnTo>
                    <a:lnTo>
                      <a:pt x="2329" y="1629"/>
                    </a:lnTo>
                    <a:lnTo>
                      <a:pt x="2195" y="1591"/>
                    </a:lnTo>
                    <a:lnTo>
                      <a:pt x="2058" y="1565"/>
                    </a:lnTo>
                    <a:lnTo>
                      <a:pt x="1920" y="1548"/>
                    </a:lnTo>
                    <a:lnTo>
                      <a:pt x="1779" y="1540"/>
                    </a:lnTo>
                    <a:lnTo>
                      <a:pt x="1635" y="1544"/>
                    </a:lnTo>
                    <a:lnTo>
                      <a:pt x="1571" y="1548"/>
                    </a:lnTo>
                    <a:lnTo>
                      <a:pt x="1507" y="1557"/>
                    </a:lnTo>
                    <a:lnTo>
                      <a:pt x="1443" y="1572"/>
                    </a:lnTo>
                    <a:lnTo>
                      <a:pt x="1381" y="1595"/>
                    </a:lnTo>
                    <a:lnTo>
                      <a:pt x="1325" y="1625"/>
                    </a:lnTo>
                    <a:lnTo>
                      <a:pt x="1274" y="1661"/>
                    </a:lnTo>
                    <a:lnTo>
                      <a:pt x="1230" y="1701"/>
                    </a:lnTo>
                    <a:lnTo>
                      <a:pt x="1194" y="1744"/>
                    </a:lnTo>
                    <a:lnTo>
                      <a:pt x="1166" y="1791"/>
                    </a:lnTo>
                    <a:lnTo>
                      <a:pt x="1147" y="1840"/>
                    </a:lnTo>
                    <a:lnTo>
                      <a:pt x="1136" y="1891"/>
                    </a:lnTo>
                    <a:lnTo>
                      <a:pt x="1132" y="1944"/>
                    </a:lnTo>
                    <a:lnTo>
                      <a:pt x="1138" y="1997"/>
                    </a:lnTo>
                    <a:lnTo>
                      <a:pt x="1151" y="2048"/>
                    </a:lnTo>
                    <a:lnTo>
                      <a:pt x="1174" y="2099"/>
                    </a:lnTo>
                    <a:lnTo>
                      <a:pt x="1204" y="2150"/>
                    </a:lnTo>
                    <a:lnTo>
                      <a:pt x="1243" y="2197"/>
                    </a:lnTo>
                    <a:lnTo>
                      <a:pt x="1292" y="2241"/>
                    </a:lnTo>
                    <a:lnTo>
                      <a:pt x="1370" y="2297"/>
                    </a:lnTo>
                    <a:lnTo>
                      <a:pt x="1451" y="2348"/>
                    </a:lnTo>
                    <a:lnTo>
                      <a:pt x="1534" y="2393"/>
                    </a:lnTo>
                    <a:lnTo>
                      <a:pt x="1620" y="2435"/>
                    </a:lnTo>
                    <a:lnTo>
                      <a:pt x="1707" y="2473"/>
                    </a:lnTo>
                    <a:lnTo>
                      <a:pt x="1862" y="2537"/>
                    </a:lnTo>
                    <a:lnTo>
                      <a:pt x="2014" y="2601"/>
                    </a:lnTo>
                    <a:lnTo>
                      <a:pt x="2167" y="2669"/>
                    </a:lnTo>
                    <a:lnTo>
                      <a:pt x="2318" y="2739"/>
                    </a:lnTo>
                    <a:lnTo>
                      <a:pt x="2465" y="2816"/>
                    </a:lnTo>
                    <a:lnTo>
                      <a:pt x="2566" y="2878"/>
                    </a:lnTo>
                    <a:lnTo>
                      <a:pt x="2662" y="2946"/>
                    </a:lnTo>
                    <a:lnTo>
                      <a:pt x="2749" y="3020"/>
                    </a:lnTo>
                    <a:lnTo>
                      <a:pt x="2830" y="3099"/>
                    </a:lnTo>
                    <a:lnTo>
                      <a:pt x="2904" y="3184"/>
                    </a:lnTo>
                    <a:lnTo>
                      <a:pt x="2970" y="3273"/>
                    </a:lnTo>
                    <a:lnTo>
                      <a:pt x="3026" y="3363"/>
                    </a:lnTo>
                    <a:lnTo>
                      <a:pt x="3077" y="3460"/>
                    </a:lnTo>
                    <a:lnTo>
                      <a:pt x="3118" y="3558"/>
                    </a:lnTo>
                    <a:lnTo>
                      <a:pt x="3152" y="3660"/>
                    </a:lnTo>
                    <a:lnTo>
                      <a:pt x="3179" y="3762"/>
                    </a:lnTo>
                    <a:lnTo>
                      <a:pt x="3198" y="3867"/>
                    </a:lnTo>
                    <a:lnTo>
                      <a:pt x="3207" y="3973"/>
                    </a:lnTo>
                    <a:lnTo>
                      <a:pt x="3207" y="4079"/>
                    </a:lnTo>
                    <a:lnTo>
                      <a:pt x="3200" y="4184"/>
                    </a:lnTo>
                    <a:lnTo>
                      <a:pt x="3184" y="4290"/>
                    </a:lnTo>
                    <a:lnTo>
                      <a:pt x="3160" y="4394"/>
                    </a:lnTo>
                    <a:lnTo>
                      <a:pt x="3126" y="4498"/>
                    </a:lnTo>
                    <a:lnTo>
                      <a:pt x="3083" y="4600"/>
                    </a:lnTo>
                    <a:lnTo>
                      <a:pt x="3032" y="4698"/>
                    </a:lnTo>
                    <a:lnTo>
                      <a:pt x="2971" y="4794"/>
                    </a:lnTo>
                    <a:lnTo>
                      <a:pt x="2902" y="4886"/>
                    </a:lnTo>
                    <a:lnTo>
                      <a:pt x="2825" y="4973"/>
                    </a:lnTo>
                    <a:lnTo>
                      <a:pt x="2743" y="5053"/>
                    </a:lnTo>
                    <a:lnTo>
                      <a:pt x="2655" y="5124"/>
                    </a:lnTo>
                    <a:lnTo>
                      <a:pt x="2563" y="5188"/>
                    </a:lnTo>
                    <a:lnTo>
                      <a:pt x="2466" y="5245"/>
                    </a:lnTo>
                    <a:lnTo>
                      <a:pt x="2365" y="5294"/>
                    </a:lnTo>
                    <a:lnTo>
                      <a:pt x="2259" y="5336"/>
                    </a:lnTo>
                    <a:lnTo>
                      <a:pt x="2148" y="5370"/>
                    </a:lnTo>
                    <a:lnTo>
                      <a:pt x="2103" y="5385"/>
                    </a:lnTo>
                    <a:lnTo>
                      <a:pt x="2063" y="5404"/>
                    </a:lnTo>
                    <a:lnTo>
                      <a:pt x="2031" y="5426"/>
                    </a:lnTo>
                    <a:lnTo>
                      <a:pt x="2005" y="5453"/>
                    </a:lnTo>
                    <a:lnTo>
                      <a:pt x="1986" y="5485"/>
                    </a:lnTo>
                    <a:lnTo>
                      <a:pt x="1973" y="5521"/>
                    </a:lnTo>
                    <a:lnTo>
                      <a:pt x="1965" y="5564"/>
                    </a:lnTo>
                    <a:lnTo>
                      <a:pt x="1965" y="5611"/>
                    </a:lnTo>
                    <a:lnTo>
                      <a:pt x="1967" y="5745"/>
                    </a:lnTo>
                    <a:lnTo>
                      <a:pt x="1965" y="5879"/>
                    </a:lnTo>
                    <a:lnTo>
                      <a:pt x="1963" y="6011"/>
                    </a:lnTo>
                    <a:lnTo>
                      <a:pt x="1960" y="6060"/>
                    </a:lnTo>
                    <a:lnTo>
                      <a:pt x="1948" y="6100"/>
                    </a:lnTo>
                    <a:lnTo>
                      <a:pt x="1931" y="6134"/>
                    </a:lnTo>
                    <a:lnTo>
                      <a:pt x="1905" y="6160"/>
                    </a:lnTo>
                    <a:lnTo>
                      <a:pt x="1873" y="6181"/>
                    </a:lnTo>
                    <a:lnTo>
                      <a:pt x="1833" y="6192"/>
                    </a:lnTo>
                    <a:lnTo>
                      <a:pt x="1786" y="6198"/>
                    </a:lnTo>
                    <a:lnTo>
                      <a:pt x="1571" y="6200"/>
                    </a:lnTo>
                    <a:lnTo>
                      <a:pt x="1355" y="6200"/>
                    </a:lnTo>
                    <a:lnTo>
                      <a:pt x="1311" y="6194"/>
                    </a:lnTo>
                    <a:lnTo>
                      <a:pt x="1272" y="6185"/>
                    </a:lnTo>
                    <a:lnTo>
                      <a:pt x="1240" y="6168"/>
                    </a:lnTo>
                    <a:lnTo>
                      <a:pt x="1215" y="6145"/>
                    </a:lnTo>
                    <a:lnTo>
                      <a:pt x="1194" y="6117"/>
                    </a:lnTo>
                    <a:lnTo>
                      <a:pt x="1179" y="6085"/>
                    </a:lnTo>
                    <a:lnTo>
                      <a:pt x="1172" y="6045"/>
                    </a:lnTo>
                    <a:lnTo>
                      <a:pt x="1168" y="6002"/>
                    </a:lnTo>
                    <a:lnTo>
                      <a:pt x="1166" y="5855"/>
                    </a:lnTo>
                    <a:lnTo>
                      <a:pt x="1166" y="5709"/>
                    </a:lnTo>
                    <a:lnTo>
                      <a:pt x="1164" y="5651"/>
                    </a:lnTo>
                    <a:lnTo>
                      <a:pt x="1162" y="5602"/>
                    </a:lnTo>
                    <a:lnTo>
                      <a:pt x="1157" y="5564"/>
                    </a:lnTo>
                    <a:lnTo>
                      <a:pt x="1147" y="5534"/>
                    </a:lnTo>
                    <a:lnTo>
                      <a:pt x="1134" y="5511"/>
                    </a:lnTo>
                    <a:lnTo>
                      <a:pt x="1113" y="5494"/>
                    </a:lnTo>
                    <a:lnTo>
                      <a:pt x="1087" y="5481"/>
                    </a:lnTo>
                    <a:lnTo>
                      <a:pt x="1051" y="5470"/>
                    </a:lnTo>
                    <a:lnTo>
                      <a:pt x="1006" y="5460"/>
                    </a:lnTo>
                    <a:lnTo>
                      <a:pt x="950" y="5451"/>
                    </a:lnTo>
                    <a:lnTo>
                      <a:pt x="818" y="5428"/>
                    </a:lnTo>
                    <a:lnTo>
                      <a:pt x="688" y="5402"/>
                    </a:lnTo>
                    <a:lnTo>
                      <a:pt x="558" y="5370"/>
                    </a:lnTo>
                    <a:lnTo>
                      <a:pt x="429" y="5332"/>
                    </a:lnTo>
                    <a:lnTo>
                      <a:pt x="305" y="5285"/>
                    </a:lnTo>
                    <a:lnTo>
                      <a:pt x="183" y="5230"/>
                    </a:lnTo>
                    <a:lnTo>
                      <a:pt x="130" y="5204"/>
                    </a:lnTo>
                    <a:lnTo>
                      <a:pt x="88" y="5179"/>
                    </a:lnTo>
                    <a:lnTo>
                      <a:pt x="54" y="5154"/>
                    </a:lnTo>
                    <a:lnTo>
                      <a:pt x="30" y="5128"/>
                    </a:lnTo>
                    <a:lnTo>
                      <a:pt x="13" y="5100"/>
                    </a:lnTo>
                    <a:lnTo>
                      <a:pt x="2" y="5070"/>
                    </a:lnTo>
                    <a:lnTo>
                      <a:pt x="0" y="5034"/>
                    </a:lnTo>
                    <a:lnTo>
                      <a:pt x="4" y="4994"/>
                    </a:lnTo>
                    <a:lnTo>
                      <a:pt x="13" y="4945"/>
                    </a:lnTo>
                    <a:lnTo>
                      <a:pt x="26" y="4890"/>
                    </a:lnTo>
                    <a:lnTo>
                      <a:pt x="88" y="4668"/>
                    </a:lnTo>
                    <a:lnTo>
                      <a:pt x="154" y="4445"/>
                    </a:lnTo>
                    <a:lnTo>
                      <a:pt x="169" y="4400"/>
                    </a:lnTo>
                    <a:lnTo>
                      <a:pt x="186" y="4362"/>
                    </a:lnTo>
                    <a:lnTo>
                      <a:pt x="203" y="4332"/>
                    </a:lnTo>
                    <a:lnTo>
                      <a:pt x="222" y="4309"/>
                    </a:lnTo>
                    <a:lnTo>
                      <a:pt x="243" y="4296"/>
                    </a:lnTo>
                    <a:lnTo>
                      <a:pt x="267" y="4290"/>
                    </a:lnTo>
                    <a:lnTo>
                      <a:pt x="296" y="4292"/>
                    </a:lnTo>
                    <a:lnTo>
                      <a:pt x="330" y="4300"/>
                    </a:lnTo>
                    <a:lnTo>
                      <a:pt x="367" y="4315"/>
                    </a:lnTo>
                    <a:lnTo>
                      <a:pt x="411" y="4335"/>
                    </a:lnTo>
                    <a:lnTo>
                      <a:pt x="546" y="4400"/>
                    </a:lnTo>
                    <a:lnTo>
                      <a:pt x="686" y="4456"/>
                    </a:lnTo>
                    <a:lnTo>
                      <a:pt x="825" y="4501"/>
                    </a:lnTo>
                    <a:lnTo>
                      <a:pt x="968" y="4539"/>
                    </a:lnTo>
                    <a:lnTo>
                      <a:pt x="1115" y="4568"/>
                    </a:lnTo>
                    <a:lnTo>
                      <a:pt x="1262" y="4590"/>
                    </a:lnTo>
                    <a:lnTo>
                      <a:pt x="1358" y="4600"/>
                    </a:lnTo>
                    <a:lnTo>
                      <a:pt x="1455" y="4600"/>
                    </a:lnTo>
                    <a:lnTo>
                      <a:pt x="1549" y="4592"/>
                    </a:lnTo>
                    <a:lnTo>
                      <a:pt x="1641" y="4577"/>
                    </a:lnTo>
                    <a:lnTo>
                      <a:pt x="1732" y="4552"/>
                    </a:lnTo>
                    <a:lnTo>
                      <a:pt x="1822" y="4517"/>
                    </a:lnTo>
                    <a:lnTo>
                      <a:pt x="1884" y="4484"/>
                    </a:lnTo>
                    <a:lnTo>
                      <a:pt x="1939" y="4447"/>
                    </a:lnTo>
                    <a:lnTo>
                      <a:pt x="1988" y="4403"/>
                    </a:lnTo>
                    <a:lnTo>
                      <a:pt x="2027" y="4356"/>
                    </a:lnTo>
                    <a:lnTo>
                      <a:pt x="2059" y="4307"/>
                    </a:lnTo>
                    <a:lnTo>
                      <a:pt x="2082" y="4252"/>
                    </a:lnTo>
                    <a:lnTo>
                      <a:pt x="2099" y="4196"/>
                    </a:lnTo>
                    <a:lnTo>
                      <a:pt x="2107" y="4139"/>
                    </a:lnTo>
                    <a:lnTo>
                      <a:pt x="2107" y="4081"/>
                    </a:lnTo>
                    <a:lnTo>
                      <a:pt x="2097" y="4022"/>
                    </a:lnTo>
                    <a:lnTo>
                      <a:pt x="2080" y="3965"/>
                    </a:lnTo>
                    <a:lnTo>
                      <a:pt x="2054" y="3909"/>
                    </a:lnTo>
                    <a:lnTo>
                      <a:pt x="2020" y="3854"/>
                    </a:lnTo>
                    <a:lnTo>
                      <a:pt x="1977" y="3803"/>
                    </a:lnTo>
                    <a:lnTo>
                      <a:pt x="1926" y="3754"/>
                    </a:lnTo>
                    <a:lnTo>
                      <a:pt x="1852" y="3697"/>
                    </a:lnTo>
                    <a:lnTo>
                      <a:pt x="1773" y="3650"/>
                    </a:lnTo>
                    <a:lnTo>
                      <a:pt x="1692" y="3607"/>
                    </a:lnTo>
                    <a:lnTo>
                      <a:pt x="1607" y="3567"/>
                    </a:lnTo>
                    <a:lnTo>
                      <a:pt x="1483" y="3513"/>
                    </a:lnTo>
                    <a:lnTo>
                      <a:pt x="1357" y="3462"/>
                    </a:lnTo>
                    <a:lnTo>
                      <a:pt x="1230" y="3411"/>
                    </a:lnTo>
                    <a:lnTo>
                      <a:pt x="1104" y="3358"/>
                    </a:lnTo>
                    <a:lnTo>
                      <a:pt x="980" y="3303"/>
                    </a:lnTo>
                    <a:lnTo>
                      <a:pt x="857" y="3243"/>
                    </a:lnTo>
                    <a:lnTo>
                      <a:pt x="737" y="3175"/>
                    </a:lnTo>
                    <a:lnTo>
                      <a:pt x="650" y="3120"/>
                    </a:lnTo>
                    <a:lnTo>
                      <a:pt x="567" y="3063"/>
                    </a:lnTo>
                    <a:lnTo>
                      <a:pt x="490" y="3001"/>
                    </a:lnTo>
                    <a:lnTo>
                      <a:pt x="418" y="2939"/>
                    </a:lnTo>
                    <a:lnTo>
                      <a:pt x="350" y="2871"/>
                    </a:lnTo>
                    <a:lnTo>
                      <a:pt x="290" y="2801"/>
                    </a:lnTo>
                    <a:lnTo>
                      <a:pt x="233" y="2727"/>
                    </a:lnTo>
                    <a:lnTo>
                      <a:pt x="184" y="2650"/>
                    </a:lnTo>
                    <a:lnTo>
                      <a:pt x="143" y="2569"/>
                    </a:lnTo>
                    <a:lnTo>
                      <a:pt x="107" y="2484"/>
                    </a:lnTo>
                    <a:lnTo>
                      <a:pt x="79" y="2395"/>
                    </a:lnTo>
                    <a:lnTo>
                      <a:pt x="56" y="2301"/>
                    </a:lnTo>
                    <a:lnTo>
                      <a:pt x="43" y="2205"/>
                    </a:lnTo>
                    <a:lnTo>
                      <a:pt x="37" y="2103"/>
                    </a:lnTo>
                    <a:lnTo>
                      <a:pt x="39" y="1995"/>
                    </a:lnTo>
                    <a:lnTo>
                      <a:pt x="53" y="1876"/>
                    </a:lnTo>
                    <a:lnTo>
                      <a:pt x="71" y="1761"/>
                    </a:lnTo>
                    <a:lnTo>
                      <a:pt x="100" y="1654"/>
                    </a:lnTo>
                    <a:lnTo>
                      <a:pt x="134" y="1552"/>
                    </a:lnTo>
                    <a:lnTo>
                      <a:pt x="177" y="1455"/>
                    </a:lnTo>
                    <a:lnTo>
                      <a:pt x="228" y="1365"/>
                    </a:lnTo>
                    <a:lnTo>
                      <a:pt x="286" y="1280"/>
                    </a:lnTo>
                    <a:lnTo>
                      <a:pt x="350" y="1201"/>
                    </a:lnTo>
                    <a:lnTo>
                      <a:pt x="422" y="1127"/>
                    </a:lnTo>
                    <a:lnTo>
                      <a:pt x="501" y="1059"/>
                    </a:lnTo>
                    <a:lnTo>
                      <a:pt x="586" y="995"/>
                    </a:lnTo>
                    <a:lnTo>
                      <a:pt x="676" y="936"/>
                    </a:lnTo>
                    <a:lnTo>
                      <a:pt x="774" y="884"/>
                    </a:lnTo>
                    <a:lnTo>
                      <a:pt x="878" y="834"/>
                    </a:lnTo>
                    <a:lnTo>
                      <a:pt x="987" y="791"/>
                    </a:lnTo>
                    <a:lnTo>
                      <a:pt x="1042" y="772"/>
                    </a:lnTo>
                    <a:lnTo>
                      <a:pt x="1085" y="755"/>
                    </a:lnTo>
                    <a:lnTo>
                      <a:pt x="1123" y="740"/>
                    </a:lnTo>
                    <a:lnTo>
                      <a:pt x="1151" y="723"/>
                    </a:lnTo>
                    <a:lnTo>
                      <a:pt x="1176" y="708"/>
                    </a:lnTo>
                    <a:lnTo>
                      <a:pt x="1193" y="689"/>
                    </a:lnTo>
                    <a:lnTo>
                      <a:pt x="1206" y="667"/>
                    </a:lnTo>
                    <a:lnTo>
                      <a:pt x="1213" y="640"/>
                    </a:lnTo>
                    <a:lnTo>
                      <a:pt x="1219" y="608"/>
                    </a:lnTo>
                    <a:lnTo>
                      <a:pt x="1221" y="570"/>
                    </a:lnTo>
                    <a:lnTo>
                      <a:pt x="1223" y="523"/>
                    </a:lnTo>
                    <a:lnTo>
                      <a:pt x="1223" y="468"/>
                    </a:lnTo>
                    <a:lnTo>
                      <a:pt x="1223" y="344"/>
                    </a:lnTo>
                    <a:lnTo>
                      <a:pt x="1225" y="221"/>
                    </a:lnTo>
                    <a:lnTo>
                      <a:pt x="1227" y="165"/>
                    </a:lnTo>
                    <a:lnTo>
                      <a:pt x="1232" y="119"/>
                    </a:lnTo>
                    <a:lnTo>
                      <a:pt x="1243" y="83"/>
                    </a:lnTo>
                    <a:lnTo>
                      <a:pt x="1257" y="55"/>
                    </a:lnTo>
                    <a:lnTo>
                      <a:pt x="1277" y="34"/>
                    </a:lnTo>
                    <a:lnTo>
                      <a:pt x="1306" y="19"/>
                    </a:lnTo>
                    <a:lnTo>
                      <a:pt x="1341" y="8"/>
                    </a:lnTo>
                    <a:lnTo>
                      <a:pt x="1387" y="2"/>
                    </a:lnTo>
                    <a:lnTo>
                      <a:pt x="1441" y="0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78" name="TextBox 121">
            <a:extLst>
              <a:ext uri="{FF2B5EF4-FFF2-40B4-BE49-F238E27FC236}">
                <a16:creationId xmlns:a16="http://schemas.microsoft.com/office/drawing/2014/main" id="{B6A9B206-E38E-4AE6-AC14-95152AF65AF5}"/>
              </a:ext>
            </a:extLst>
          </p:cNvPr>
          <p:cNvSpPr txBox="1"/>
          <p:nvPr/>
        </p:nvSpPr>
        <p:spPr>
          <a:xfrm>
            <a:off x="899340" y="4978833"/>
            <a:ext cx="278149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US" sz="1600" kern="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March 2022</a:t>
            </a:r>
          </a:p>
        </p:txBody>
      </p:sp>
    </p:spTree>
    <p:extLst>
      <p:ext uri="{BB962C8B-B14F-4D97-AF65-F5344CB8AC3E}">
        <p14:creationId xmlns:p14="http://schemas.microsoft.com/office/powerpoint/2010/main" val="17799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Dictionary (3/3)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EE7F17-AA7F-4FD4-A61A-6E60F8ED4C4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6584" y="1052736"/>
          <a:ext cx="10972800" cy="5699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3452">
                  <a:extLst>
                    <a:ext uri="{9D8B030D-6E8A-4147-A177-3AD203B41FA5}">
                      <a16:colId xmlns:a16="http://schemas.microsoft.com/office/drawing/2014/main" val="146847389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812838435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6800683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281718644"/>
                    </a:ext>
                  </a:extLst>
                </a:gridCol>
                <a:gridCol w="1164492">
                  <a:extLst>
                    <a:ext uri="{9D8B030D-6E8A-4147-A177-3AD203B41FA5}">
                      <a16:colId xmlns:a16="http://schemas.microsoft.com/office/drawing/2014/main" val="38062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Grouping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Engineered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09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exter_qual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Exterior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Overall External material quality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2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external_feature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External Feature binned by desirability (1-10)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Yes, combination of Exterior 1 and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3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is_hip_roof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if roof type flat/hip/shed, 0 if mansard/gable/</a:t>
                      </a:r>
                      <a:r>
                        <a:rPr lang="en-US" sz="1600" dirty="0" err="1"/>
                        <a:t>gabrel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Yes, dummied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Dummy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56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mas_vnr_area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Masonry veneer area in square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3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if no deduction from damage, else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binned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Dummy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1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lot_frontage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Area in square feet of property connected to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3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lot_area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Lot area in square feet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94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developed_outside_sf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Deck and patio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combination of deck and patio </a:t>
                      </a:r>
                      <a:r>
                        <a:rPr lang="en-US" sz="1600" dirty="0" err="1"/>
                        <a:t>sqft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18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garage_fin</a:t>
                      </a:r>
                      <a:r>
                        <a:rPr lang="en-US" sz="1600" dirty="0"/>
                        <a:t>*</a:t>
                      </a:r>
                      <a:r>
                        <a:rPr lang="en-US" sz="1600" dirty="0" err="1"/>
                        <a:t>sqft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Quality garage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Quality of garage finish multiplied by </a:t>
                      </a:r>
                      <a:r>
                        <a:rPr lang="en-US" sz="1600" dirty="0" err="1"/>
                        <a:t>sqft</a:t>
                      </a:r>
                      <a:r>
                        <a:rPr lang="en-US" sz="1600" dirty="0"/>
                        <a:t> garage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9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garage_cars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vehicles garage can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22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paved_drive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driveway unpaved, dirt/gravel, paved (1-3)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binned into 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2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9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 Selection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520A13-7B0D-4862-BC55-E14491CCEF0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58029215"/>
              </p:ext>
            </p:extLst>
          </p:nvPr>
        </p:nvGraphicFramePr>
        <p:xfrm>
          <a:off x="608012" y="1127472"/>
          <a:ext cx="10886999" cy="4749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6160">
                  <a:extLst>
                    <a:ext uri="{9D8B030D-6E8A-4147-A177-3AD203B41FA5}">
                      <a16:colId xmlns:a16="http://schemas.microsoft.com/office/drawing/2014/main" val="409585006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4416850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870064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067671347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351050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 in Dollars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Pipeline Build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Hyperparameter Optimization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7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Baseline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73,422.04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3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Scaled 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0.8834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22,774.76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07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RidgeCV</a:t>
                      </a:r>
                      <a:r>
                        <a:rPr lang="en-US" sz="1600" dirty="0"/>
                        <a:t> 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0.8837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22,776.82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Scaler, Alphas using </a:t>
                      </a:r>
                      <a:r>
                        <a:rPr lang="en-US" sz="1600" dirty="0" err="1"/>
                        <a:t>RidgeCV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85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LassoCV</a:t>
                      </a:r>
                      <a:r>
                        <a:rPr lang="en-US" sz="1600" dirty="0"/>
                        <a:t> 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0.8837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22,780.88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Scaler, Alphas using </a:t>
                      </a:r>
                      <a:r>
                        <a:rPr lang="en-US" sz="1600" dirty="0" err="1"/>
                        <a:t>LassoCV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RidgeCV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Gridsearch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0.8940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22,776.10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Scaler, </a:t>
                      </a:r>
                      <a:r>
                        <a:rPr lang="en-US" sz="1600" dirty="0" err="1"/>
                        <a:t>Gridsearch</a:t>
                      </a:r>
                      <a:r>
                        <a:rPr lang="en-US" sz="1600" dirty="0"/>
                        <a:t> searches for the best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77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Lasso </a:t>
                      </a:r>
                      <a:r>
                        <a:rPr lang="en-US" sz="1600" dirty="0" err="1"/>
                        <a:t>Gridsearch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0.8941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22,783.60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Standard Scaler, Alphas using </a:t>
                      </a:r>
                      <a:r>
                        <a:rPr lang="en-US" sz="1600" dirty="0" err="1"/>
                        <a:t>LassoCV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Gridsearch</a:t>
                      </a:r>
                      <a:r>
                        <a:rPr lang="en-US" sz="1600" dirty="0"/>
                        <a:t> searches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81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Lasso </a:t>
                      </a:r>
                      <a:r>
                        <a:rPr lang="en-US" sz="1600" dirty="0" err="1"/>
                        <a:t>Coef</a:t>
                      </a:r>
                      <a:r>
                        <a:rPr lang="en-US" sz="1600" dirty="0"/>
                        <a:t>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0.8942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22,783.60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Standard Scaler, Alphas using </a:t>
                      </a:r>
                      <a:r>
                        <a:rPr lang="en-US" sz="1600" dirty="0" err="1"/>
                        <a:t>LassoCV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Gridsearch</a:t>
                      </a:r>
                      <a:r>
                        <a:rPr lang="en-US" sz="1600" dirty="0"/>
                        <a:t> searches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66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Lasso Model with polynomial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17,351.63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Polynomial, Standard Scaler, Alphas using </a:t>
                      </a:r>
                      <a:r>
                        <a:rPr lang="en-US" sz="1600" dirty="0" err="1"/>
                        <a:t>LassoCV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Gridsearch</a:t>
                      </a:r>
                      <a:r>
                        <a:rPr lang="en-US" sz="1600" dirty="0"/>
                        <a:t> searches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8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Elastic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0.8938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22,852.39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Elasticnet</a:t>
                      </a:r>
                      <a:r>
                        <a:rPr lang="en-US" sz="1600" dirty="0"/>
                        <a:t>, Standard Scaler, </a:t>
                      </a:r>
                      <a:r>
                        <a:rPr lang="en-US" sz="1600" dirty="0" err="1"/>
                        <a:t>Gridsearch</a:t>
                      </a:r>
                      <a:r>
                        <a:rPr lang="en-US" sz="1600" dirty="0"/>
                        <a:t> searches for the best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8219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769B73-3FAB-4E63-9D3A-21599885ABA2}"/>
              </a:ext>
            </a:extLst>
          </p:cNvPr>
          <p:cNvSpPr txBox="1"/>
          <p:nvPr/>
        </p:nvSpPr>
        <p:spPr>
          <a:xfrm>
            <a:off x="2638028" y="5991671"/>
            <a:ext cx="6912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Validated R^2 Score of 90.22% on Train dataset</a:t>
            </a:r>
          </a:p>
        </p:txBody>
      </p:sp>
    </p:spTree>
    <p:extLst>
      <p:ext uri="{BB962C8B-B14F-4D97-AF65-F5344CB8AC3E}">
        <p14:creationId xmlns:p14="http://schemas.microsoft.com/office/powerpoint/2010/main" val="383180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D1F0FCD1-F7A2-4702-919B-25FA7A314F86}"/>
              </a:ext>
            </a:extLst>
          </p:cNvPr>
          <p:cNvSpPr/>
          <p:nvPr/>
        </p:nvSpPr>
        <p:spPr>
          <a:xfrm>
            <a:off x="183066" y="287772"/>
            <a:ext cx="3528392" cy="2520280"/>
          </a:xfrm>
          <a:prstGeom prst="parallelogram">
            <a:avLst>
              <a:gd name="adj" fmla="val 77983"/>
            </a:avLst>
          </a:prstGeom>
          <a:gradFill>
            <a:gsLst>
              <a:gs pos="0">
                <a:srgbClr val="00EFD7"/>
              </a:gs>
              <a:gs pos="91000">
                <a:srgbClr val="2235E1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BD3439ED-B8BA-4622-9026-4E5FCB5E385C}"/>
              </a:ext>
            </a:extLst>
          </p:cNvPr>
          <p:cNvSpPr/>
          <p:nvPr/>
        </p:nvSpPr>
        <p:spPr>
          <a:xfrm>
            <a:off x="202279" y="1547912"/>
            <a:ext cx="2935957" cy="2097112"/>
          </a:xfrm>
          <a:prstGeom prst="parallelogram">
            <a:avLst>
              <a:gd name="adj" fmla="val 77983"/>
            </a:avLst>
          </a:prstGeom>
          <a:gradFill>
            <a:gsLst>
              <a:gs pos="0">
                <a:srgbClr val="2235E1">
                  <a:lumMod val="60000"/>
                  <a:lumOff val="40000"/>
                </a:srgbClr>
              </a:gs>
              <a:gs pos="91000">
                <a:srgbClr val="2235E1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A58384-2955-47EA-8DF3-DB15DB7E0950}"/>
              </a:ext>
            </a:extLst>
          </p:cNvPr>
          <p:cNvCxnSpPr>
            <a:cxnSpLocks/>
          </p:cNvCxnSpPr>
          <p:nvPr/>
        </p:nvCxnSpPr>
        <p:spPr>
          <a:xfrm flipH="1">
            <a:off x="2730924" y="0"/>
            <a:ext cx="1961067" cy="2523562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6342BB6-FA23-40D0-BE13-1E12F7CD67D8}"/>
              </a:ext>
            </a:extLst>
          </p:cNvPr>
          <p:cNvCxnSpPr>
            <a:cxnSpLocks/>
          </p:cNvCxnSpPr>
          <p:nvPr/>
        </p:nvCxnSpPr>
        <p:spPr>
          <a:xfrm flipH="1">
            <a:off x="8308427" y="2092558"/>
            <a:ext cx="3593287" cy="4623955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8ECC9C4B-213C-457C-96DC-C9FD2C5508BC}"/>
              </a:ext>
            </a:extLst>
          </p:cNvPr>
          <p:cNvSpPr/>
          <p:nvPr/>
        </p:nvSpPr>
        <p:spPr>
          <a:xfrm>
            <a:off x="8758708" y="2915339"/>
            <a:ext cx="3018440" cy="2204848"/>
          </a:xfrm>
          <a:prstGeom prst="parallelogram">
            <a:avLst>
              <a:gd name="adj" fmla="val 79482"/>
            </a:avLst>
          </a:prstGeom>
          <a:gradFill>
            <a:gsLst>
              <a:gs pos="0">
                <a:srgbClr val="2235E1"/>
              </a:gs>
              <a:gs pos="91000">
                <a:srgbClr val="00EFD7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CD27C6-A06B-4897-BE54-56CAB12211D0}"/>
              </a:ext>
            </a:extLst>
          </p:cNvPr>
          <p:cNvCxnSpPr>
            <a:cxnSpLocks/>
          </p:cNvCxnSpPr>
          <p:nvPr/>
        </p:nvCxnSpPr>
        <p:spPr>
          <a:xfrm flipH="1">
            <a:off x="259454" y="1973943"/>
            <a:ext cx="3271396" cy="420973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85574B76-15DA-4EA5-95E9-484B674526F6}"/>
              </a:ext>
            </a:extLst>
          </p:cNvPr>
          <p:cNvSpPr/>
          <p:nvPr/>
        </p:nvSpPr>
        <p:spPr>
          <a:xfrm>
            <a:off x="7966620" y="3961931"/>
            <a:ext cx="4019926" cy="2576353"/>
          </a:xfrm>
          <a:prstGeom prst="parallelogram">
            <a:avLst>
              <a:gd name="adj" fmla="val 79482"/>
            </a:avLst>
          </a:prstGeom>
          <a:gradFill>
            <a:gsLst>
              <a:gs pos="0">
                <a:srgbClr val="2235E1"/>
              </a:gs>
              <a:gs pos="91000">
                <a:srgbClr val="2235E1">
                  <a:lumMod val="40000"/>
                  <a:lumOff val="60000"/>
                </a:srgb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2846BC-7C95-446C-98BC-9FCC3E62C730}"/>
              </a:ext>
            </a:extLst>
          </p:cNvPr>
          <p:cNvSpPr txBox="1"/>
          <p:nvPr/>
        </p:nvSpPr>
        <p:spPr>
          <a:xfrm>
            <a:off x="3727974" y="2334456"/>
            <a:ext cx="4732876" cy="9471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IN" sz="9600" b="1" dirty="0">
                <a:ln w="25400">
                  <a:solidFill>
                    <a:prstClr val="white"/>
                  </a:solidFill>
                </a:ln>
                <a:noFill/>
                <a:latin typeface="Segoe UI Black" panose="020B0A02040204020203" pitchFamily="34" charset="0"/>
                <a:ea typeface="Segoe UI Black" panose="020B0A02040204020203" pitchFamily="34" charset="0"/>
              </a:rPr>
              <a:t>THANK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64A813-A5D8-47DA-ABD9-005C18874F60}"/>
              </a:ext>
            </a:extLst>
          </p:cNvPr>
          <p:cNvSpPr txBox="1"/>
          <p:nvPr/>
        </p:nvSpPr>
        <p:spPr>
          <a:xfrm>
            <a:off x="3727974" y="3335942"/>
            <a:ext cx="4732876" cy="976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lang="en-IN" sz="9600" b="1" dirty="0">
                <a:ln w="25400">
                  <a:noFill/>
                </a:ln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2969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Approach</a:t>
            </a:r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AA6A21D4-9D8D-4F52-A217-B0AF996A93CA}"/>
              </a:ext>
            </a:extLst>
          </p:cNvPr>
          <p:cNvSpPr>
            <a:spLocks/>
          </p:cNvSpPr>
          <p:nvPr/>
        </p:nvSpPr>
        <p:spPr bwMode="auto">
          <a:xfrm>
            <a:off x="613439" y="2795017"/>
            <a:ext cx="241862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rgbClr val="4472C4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5977C29-CE9F-40E4-A9CE-EE68444716CF}"/>
              </a:ext>
            </a:extLst>
          </p:cNvPr>
          <p:cNvSpPr/>
          <p:nvPr/>
        </p:nvSpPr>
        <p:spPr>
          <a:xfrm>
            <a:off x="777698" y="1196752"/>
            <a:ext cx="2901335" cy="5364202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2" name="Freeform 6">
            <a:extLst>
              <a:ext uri="{FF2B5EF4-FFF2-40B4-BE49-F238E27FC236}">
                <a16:creationId xmlns:a16="http://schemas.microsoft.com/office/drawing/2014/main" id="{EDC84E3D-4B7F-4C1A-936D-7816F1C47EC0}"/>
              </a:ext>
            </a:extLst>
          </p:cNvPr>
          <p:cNvSpPr>
            <a:spLocks/>
          </p:cNvSpPr>
          <p:nvPr/>
        </p:nvSpPr>
        <p:spPr bwMode="auto">
          <a:xfrm>
            <a:off x="609441" y="1582663"/>
            <a:ext cx="3098222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D9C8B1F7-EB25-4AB0-A968-4C18E1085CC8}"/>
              </a:ext>
            </a:extLst>
          </p:cNvPr>
          <p:cNvSpPr/>
          <p:nvPr/>
        </p:nvSpPr>
        <p:spPr>
          <a:xfrm rot="5400000">
            <a:off x="1050994" y="3327286"/>
            <a:ext cx="5153167" cy="892099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22000"/>
                </a:sysClr>
              </a:gs>
              <a:gs pos="100000">
                <a:sysClr val="windowText" lastClr="000000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4" name="Freeform 5">
            <a:extLst>
              <a:ext uri="{FF2B5EF4-FFF2-40B4-BE49-F238E27FC236}">
                <a16:creationId xmlns:a16="http://schemas.microsoft.com/office/drawing/2014/main" id="{062CDA37-D4BB-42D6-A4AB-C22C8A8C24C0}"/>
              </a:ext>
            </a:extLst>
          </p:cNvPr>
          <p:cNvSpPr>
            <a:spLocks/>
          </p:cNvSpPr>
          <p:nvPr/>
        </p:nvSpPr>
        <p:spPr bwMode="auto">
          <a:xfrm>
            <a:off x="3304069" y="2795017"/>
            <a:ext cx="241862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rgbClr val="ED7D31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27EF014-896E-4C42-8865-1D90BD66336D}"/>
              </a:ext>
            </a:extLst>
          </p:cNvPr>
          <p:cNvSpPr/>
          <p:nvPr/>
        </p:nvSpPr>
        <p:spPr>
          <a:xfrm>
            <a:off x="3478121" y="1196752"/>
            <a:ext cx="2901335" cy="5364202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6" name="Freeform 6">
            <a:extLst>
              <a:ext uri="{FF2B5EF4-FFF2-40B4-BE49-F238E27FC236}">
                <a16:creationId xmlns:a16="http://schemas.microsoft.com/office/drawing/2014/main" id="{987F9096-AB99-41DF-A4E2-640FC0EB9D2F}"/>
              </a:ext>
            </a:extLst>
          </p:cNvPr>
          <p:cNvSpPr>
            <a:spLocks/>
          </p:cNvSpPr>
          <p:nvPr/>
        </p:nvSpPr>
        <p:spPr bwMode="auto">
          <a:xfrm>
            <a:off x="3300071" y="1582663"/>
            <a:ext cx="3098222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C153AA92-29D4-4526-BD6C-719CA8B040A5}"/>
              </a:ext>
            </a:extLst>
          </p:cNvPr>
          <p:cNvSpPr/>
          <p:nvPr/>
        </p:nvSpPr>
        <p:spPr>
          <a:xfrm rot="5400000">
            <a:off x="3701670" y="3354654"/>
            <a:ext cx="5153167" cy="837364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22000"/>
                </a:sysClr>
              </a:gs>
              <a:gs pos="100000">
                <a:sysClr val="windowText" lastClr="000000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8" name="Freeform 5">
            <a:extLst>
              <a:ext uri="{FF2B5EF4-FFF2-40B4-BE49-F238E27FC236}">
                <a16:creationId xmlns:a16="http://schemas.microsoft.com/office/drawing/2014/main" id="{3B7478EB-0EAA-4B17-B649-C9BCEB8CA88B}"/>
              </a:ext>
            </a:extLst>
          </p:cNvPr>
          <p:cNvSpPr>
            <a:spLocks/>
          </p:cNvSpPr>
          <p:nvPr/>
        </p:nvSpPr>
        <p:spPr bwMode="auto">
          <a:xfrm>
            <a:off x="6019727" y="2795017"/>
            <a:ext cx="241862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rgbClr val="FF4B4B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418EE12D-C186-40FF-A69F-02946B59128F}"/>
              </a:ext>
            </a:extLst>
          </p:cNvPr>
          <p:cNvSpPr/>
          <p:nvPr/>
        </p:nvSpPr>
        <p:spPr>
          <a:xfrm>
            <a:off x="6178542" y="1196752"/>
            <a:ext cx="2901335" cy="5364202"/>
          </a:xfrm>
          <a:prstGeom prst="rect">
            <a:avLst/>
          </a:prstGeom>
          <a:solidFill>
            <a:srgbClr val="FF4B4B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00" name="Freeform 6">
            <a:extLst>
              <a:ext uri="{FF2B5EF4-FFF2-40B4-BE49-F238E27FC236}">
                <a16:creationId xmlns:a16="http://schemas.microsoft.com/office/drawing/2014/main" id="{A8CAC8D1-4B39-44BC-8FE6-D74F045D9154}"/>
              </a:ext>
            </a:extLst>
          </p:cNvPr>
          <p:cNvSpPr>
            <a:spLocks/>
          </p:cNvSpPr>
          <p:nvPr/>
        </p:nvSpPr>
        <p:spPr bwMode="auto">
          <a:xfrm>
            <a:off x="6015729" y="1582663"/>
            <a:ext cx="3098222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C32A9586-89ED-4C77-84FC-943A0CA0E73A}"/>
              </a:ext>
            </a:extLst>
          </p:cNvPr>
          <p:cNvSpPr/>
          <p:nvPr/>
        </p:nvSpPr>
        <p:spPr>
          <a:xfrm rot="5400000">
            <a:off x="6397846" y="3354655"/>
            <a:ext cx="5153167" cy="837364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22000"/>
                </a:sysClr>
              </a:gs>
              <a:gs pos="100000">
                <a:sysClr val="windowText" lastClr="000000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2" name="Freeform 5">
            <a:extLst>
              <a:ext uri="{FF2B5EF4-FFF2-40B4-BE49-F238E27FC236}">
                <a16:creationId xmlns:a16="http://schemas.microsoft.com/office/drawing/2014/main" id="{BAFCC78A-B8A8-4F80-9852-D2AB98A25F00}"/>
              </a:ext>
            </a:extLst>
          </p:cNvPr>
          <p:cNvSpPr>
            <a:spLocks/>
          </p:cNvSpPr>
          <p:nvPr/>
        </p:nvSpPr>
        <p:spPr bwMode="auto">
          <a:xfrm>
            <a:off x="8710357" y="2795017"/>
            <a:ext cx="241862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rgbClr val="FFC000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4C9B0154-E532-4244-A91F-3781C0E6DD51}"/>
              </a:ext>
            </a:extLst>
          </p:cNvPr>
          <p:cNvSpPr/>
          <p:nvPr/>
        </p:nvSpPr>
        <p:spPr>
          <a:xfrm>
            <a:off x="8878963" y="1196752"/>
            <a:ext cx="2700421" cy="536420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460627BE-F6F3-4AE4-A80B-E41670FA9118}"/>
              </a:ext>
            </a:extLst>
          </p:cNvPr>
          <p:cNvSpPr/>
          <p:nvPr/>
        </p:nvSpPr>
        <p:spPr>
          <a:xfrm>
            <a:off x="8713525" y="1599256"/>
            <a:ext cx="2865859" cy="1343452"/>
          </a:xfrm>
          <a:custGeom>
            <a:avLst/>
            <a:gdLst>
              <a:gd name="connsiteX0" fmla="*/ 2276081 w 2276081"/>
              <a:gd name="connsiteY0" fmla="*/ 0 h 1314095"/>
              <a:gd name="connsiteX1" fmla="*/ 2276081 w 2276081"/>
              <a:gd name="connsiteY1" fmla="*/ 1038034 h 1314095"/>
              <a:gd name="connsiteX2" fmla="*/ 2243630 w 2276081"/>
              <a:gd name="connsiteY2" fmla="*/ 1041121 h 1314095"/>
              <a:gd name="connsiteX3" fmla="*/ 129098 w 2276081"/>
              <a:gd name="connsiteY3" fmla="*/ 1242263 h 1314095"/>
              <a:gd name="connsiteX4" fmla="*/ 45 w 2276081"/>
              <a:gd name="connsiteY4" fmla="*/ 1314095 h 1314095"/>
              <a:gd name="connsiteX5" fmla="*/ 45 w 2276081"/>
              <a:gd name="connsiteY5" fmla="*/ 276844 h 1314095"/>
              <a:gd name="connsiteX6" fmla="*/ 111891 w 2276081"/>
              <a:gd name="connsiteY6" fmla="*/ 196392 h 1314095"/>
              <a:gd name="connsiteX7" fmla="*/ 2258727 w 2276081"/>
              <a:gd name="connsiteY7" fmla="*/ 1575 h 1314095"/>
              <a:gd name="connsiteX8" fmla="*/ 2276081 w 2276081"/>
              <a:gd name="connsiteY8" fmla="*/ 0 h 131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081" h="1314095">
                <a:moveTo>
                  <a:pt x="2276081" y="0"/>
                </a:moveTo>
                <a:lnTo>
                  <a:pt x="2276081" y="1038034"/>
                </a:lnTo>
                <a:lnTo>
                  <a:pt x="2243630" y="1041121"/>
                </a:lnTo>
                <a:cubicBezTo>
                  <a:pt x="129098" y="1242263"/>
                  <a:pt x="129098" y="1242263"/>
                  <a:pt x="129098" y="1242263"/>
                </a:cubicBezTo>
                <a:cubicBezTo>
                  <a:pt x="129098" y="1242263"/>
                  <a:pt x="45" y="1250883"/>
                  <a:pt x="45" y="1314095"/>
                </a:cubicBezTo>
                <a:lnTo>
                  <a:pt x="45" y="276844"/>
                </a:lnTo>
                <a:cubicBezTo>
                  <a:pt x="45" y="276844"/>
                  <a:pt x="-5691" y="202139"/>
                  <a:pt x="111891" y="196392"/>
                </a:cubicBezTo>
                <a:cubicBezTo>
                  <a:pt x="1429853" y="76792"/>
                  <a:pt x="2006461" y="24467"/>
                  <a:pt x="2258727" y="1575"/>
                </a:cubicBezTo>
                <a:lnTo>
                  <a:pt x="2276081" y="0"/>
                </a:lnTo>
                <a:close/>
              </a:path>
            </a:pathLst>
          </a:cu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7D0ADAFD-56E2-4D91-9700-8A083B4E80E2}"/>
              </a:ext>
            </a:extLst>
          </p:cNvPr>
          <p:cNvSpPr txBox="1"/>
          <p:nvPr/>
        </p:nvSpPr>
        <p:spPr>
          <a:xfrm>
            <a:off x="730385" y="1845436"/>
            <a:ext cx="789819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01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6E4ADE29-772B-466F-9D55-BBBD4395DF70}"/>
              </a:ext>
            </a:extLst>
          </p:cNvPr>
          <p:cNvSpPr txBox="1"/>
          <p:nvPr/>
        </p:nvSpPr>
        <p:spPr>
          <a:xfrm>
            <a:off x="3397411" y="1845436"/>
            <a:ext cx="789819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02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C503F4E4-31A4-4E1F-A9BC-1BF9EBC0344D}"/>
              </a:ext>
            </a:extLst>
          </p:cNvPr>
          <p:cNvSpPr txBox="1"/>
          <p:nvPr/>
        </p:nvSpPr>
        <p:spPr>
          <a:xfrm>
            <a:off x="6108161" y="1845436"/>
            <a:ext cx="789819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03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2A0DA0DD-0919-4AA2-AC80-1AB644E1D592}"/>
              </a:ext>
            </a:extLst>
          </p:cNvPr>
          <p:cNvSpPr txBox="1"/>
          <p:nvPr/>
        </p:nvSpPr>
        <p:spPr>
          <a:xfrm>
            <a:off x="8804334" y="1845436"/>
            <a:ext cx="789819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04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1751ECE4-9523-4F42-BDA1-A76031A955B2}"/>
              </a:ext>
            </a:extLst>
          </p:cNvPr>
          <p:cNvSpPr txBox="1"/>
          <p:nvPr/>
        </p:nvSpPr>
        <p:spPr>
          <a:xfrm>
            <a:off x="1660614" y="1867186"/>
            <a:ext cx="1429923" cy="6473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Define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D400BB3B-BFFE-41EA-BC50-2AF915D078B1}"/>
              </a:ext>
            </a:extLst>
          </p:cNvPr>
          <p:cNvSpPr txBox="1"/>
          <p:nvPr/>
        </p:nvSpPr>
        <p:spPr>
          <a:xfrm>
            <a:off x="4334705" y="1867186"/>
            <a:ext cx="1429923" cy="6473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Prepare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5FD4DAB-D39D-4626-BB4E-4D3733D46E04}"/>
              </a:ext>
            </a:extLst>
          </p:cNvPr>
          <p:cNvSpPr txBox="1"/>
          <p:nvPr/>
        </p:nvSpPr>
        <p:spPr>
          <a:xfrm>
            <a:off x="7047115" y="1867186"/>
            <a:ext cx="1429923" cy="6473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Analyze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AAFA20B-7D04-4DF1-BD33-8EE1501C919E}"/>
              </a:ext>
            </a:extLst>
          </p:cNvPr>
          <p:cNvSpPr txBox="1"/>
          <p:nvPr/>
        </p:nvSpPr>
        <p:spPr>
          <a:xfrm>
            <a:off x="9745890" y="1867186"/>
            <a:ext cx="1429923" cy="6473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Deliver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D9624652-9419-4A57-9177-D964D567526A}"/>
              </a:ext>
            </a:extLst>
          </p:cNvPr>
          <p:cNvSpPr txBox="1"/>
          <p:nvPr/>
        </p:nvSpPr>
        <p:spPr>
          <a:xfrm>
            <a:off x="1068117" y="3078062"/>
            <a:ext cx="2103211" cy="31592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Understand the business needs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Understand the factors that influence a home’s value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Understand the data source by referencing the data dictionary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Outline some of the most important factors and features for the models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Define the goals 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608E4DC2-0B45-4D7F-B9AE-C92B908C334C}"/>
              </a:ext>
            </a:extLst>
          </p:cNvPr>
          <p:cNvSpPr txBox="1"/>
          <p:nvPr/>
        </p:nvSpPr>
        <p:spPr>
          <a:xfrm>
            <a:off x="3673300" y="3088449"/>
            <a:ext cx="2259140" cy="31488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Investigate the data feature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Data cleaning to ensure data is correct and useable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Data preprocessing involves transforming raw data into an understandable format.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Data visualization with the ordinal, nominal and categorical variables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Finalize data preprocessing for the training dataset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58129C-3DAA-4439-B9F1-4D248AB4340E}"/>
              </a:ext>
            </a:extLst>
          </p:cNvPr>
          <p:cNvSpPr txBox="1"/>
          <p:nvPr/>
        </p:nvSpPr>
        <p:spPr>
          <a:xfrm>
            <a:off x="6468445" y="3088449"/>
            <a:ext cx="2103211" cy="31488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Establish a baseline score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Model selections – several linear regression models are tested on this dataset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Optimize the model for deployment into production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BEA871C7-4030-4391-B3CD-691A212113E8}"/>
              </a:ext>
            </a:extLst>
          </p:cNvPr>
          <p:cNvSpPr txBox="1"/>
          <p:nvPr/>
        </p:nvSpPr>
        <p:spPr>
          <a:xfrm>
            <a:off x="9165869" y="3088449"/>
            <a:ext cx="2103211" cy="192472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Visualize the results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Summarize the finding in business language as much as possible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</a:rPr>
              <a:t>Approval to deploy into production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5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Monitoring of the model</a:t>
            </a:r>
            <a:endParaRPr kumimoji="0" lang="en-US" sz="14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88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61CDB76-C0B7-476A-AD9F-57B2A415AC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A9E6F8-695E-4E2A-9F02-8748F201F4F7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02372729-E970-45D3-8479-441623BBC24C}"/>
              </a:ext>
            </a:extLst>
          </p:cNvPr>
          <p:cNvSpPr>
            <a:spLocks noEditPoints="1"/>
          </p:cNvSpPr>
          <p:nvPr/>
        </p:nvSpPr>
        <p:spPr bwMode="auto">
          <a:xfrm>
            <a:off x="7002025" y="3252664"/>
            <a:ext cx="799558" cy="729190"/>
          </a:xfrm>
          <a:custGeom>
            <a:avLst/>
            <a:gdLst>
              <a:gd name="T0" fmla="*/ 4658 w 6040"/>
              <a:gd name="T1" fmla="*/ 3915 h 5524"/>
              <a:gd name="T2" fmla="*/ 5130 w 6040"/>
              <a:gd name="T3" fmla="*/ 2651 h 5524"/>
              <a:gd name="T4" fmla="*/ 5434 w 6040"/>
              <a:gd name="T5" fmla="*/ 2338 h 5524"/>
              <a:gd name="T6" fmla="*/ 4712 w 6040"/>
              <a:gd name="T7" fmla="*/ 1657 h 5524"/>
              <a:gd name="T8" fmla="*/ 5263 w 6040"/>
              <a:gd name="T9" fmla="*/ 2343 h 5524"/>
              <a:gd name="T10" fmla="*/ 5130 w 6040"/>
              <a:gd name="T11" fmla="*/ 2480 h 5524"/>
              <a:gd name="T12" fmla="*/ 3037 w 6040"/>
              <a:gd name="T13" fmla="*/ 568 h 5524"/>
              <a:gd name="T14" fmla="*/ 827 w 6040"/>
              <a:gd name="T15" fmla="*/ 2486 h 5524"/>
              <a:gd name="T16" fmla="*/ 740 w 6040"/>
              <a:gd name="T17" fmla="*/ 2257 h 5524"/>
              <a:gd name="T18" fmla="*/ 4324 w 6040"/>
              <a:gd name="T19" fmla="*/ 1411 h 5524"/>
              <a:gd name="T20" fmla="*/ 3185 w 6040"/>
              <a:gd name="T21" fmla="*/ 109 h 5524"/>
              <a:gd name="T22" fmla="*/ 2082 w 6040"/>
              <a:gd name="T23" fmla="*/ 642 h 5524"/>
              <a:gd name="T24" fmla="*/ 1945 w 6040"/>
              <a:gd name="T25" fmla="*/ 506 h 5524"/>
              <a:gd name="T26" fmla="*/ 1318 w 6040"/>
              <a:gd name="T27" fmla="*/ 643 h 5524"/>
              <a:gd name="T28" fmla="*/ 527 w 6040"/>
              <a:gd name="T29" fmla="*/ 2344 h 5524"/>
              <a:gd name="T30" fmla="*/ 831 w 6040"/>
              <a:gd name="T31" fmla="*/ 2657 h 5524"/>
              <a:gd name="T32" fmla="*/ 1306 w 6040"/>
              <a:gd name="T33" fmla="*/ 3078 h 5524"/>
              <a:gd name="T34" fmla="*/ 899 w 6040"/>
              <a:gd name="T35" fmla="*/ 3008 h 5524"/>
              <a:gd name="T36" fmla="*/ 0 w 6040"/>
              <a:gd name="T37" fmla="*/ 3008 h 5524"/>
              <a:gd name="T38" fmla="*/ 171 w 6040"/>
              <a:gd name="T39" fmla="*/ 4350 h 5524"/>
              <a:gd name="T40" fmla="*/ 587 w 6040"/>
              <a:gd name="T41" fmla="*/ 2866 h 5524"/>
              <a:gd name="T42" fmla="*/ 728 w 6040"/>
              <a:gd name="T43" fmla="*/ 4900 h 5524"/>
              <a:gd name="T44" fmla="*/ 313 w 6040"/>
              <a:gd name="T45" fmla="*/ 5177 h 5524"/>
              <a:gd name="T46" fmla="*/ 86 w 6040"/>
              <a:gd name="T47" fmla="*/ 4800 h 5524"/>
              <a:gd name="T48" fmla="*/ 313 w 6040"/>
              <a:gd name="T49" fmla="*/ 5348 h 5524"/>
              <a:gd name="T50" fmla="*/ 899 w 6040"/>
              <a:gd name="T51" fmla="*/ 5024 h 5524"/>
              <a:gd name="T52" fmla="*/ 2323 w 6040"/>
              <a:gd name="T53" fmla="*/ 5524 h 5524"/>
              <a:gd name="T54" fmla="*/ 4255 w 6040"/>
              <a:gd name="T55" fmla="*/ 5252 h 5524"/>
              <a:gd name="T56" fmla="*/ 5876 w 6040"/>
              <a:gd name="T57" fmla="*/ 3987 h 5524"/>
              <a:gd name="T58" fmla="*/ 1911 w 6040"/>
              <a:gd name="T59" fmla="*/ 918 h 5524"/>
              <a:gd name="T60" fmla="*/ 1911 w 6040"/>
              <a:gd name="T61" fmla="*/ 677 h 5524"/>
              <a:gd name="T62" fmla="*/ 4487 w 6040"/>
              <a:gd name="T63" fmla="*/ 4030 h 5524"/>
              <a:gd name="T64" fmla="*/ 3981 w 6040"/>
              <a:gd name="T65" fmla="*/ 4109 h 5524"/>
              <a:gd name="T66" fmla="*/ 3389 w 6040"/>
              <a:gd name="T67" fmla="*/ 2362 h 5524"/>
              <a:gd name="T68" fmla="*/ 2463 w 6040"/>
              <a:gd name="T69" fmla="*/ 2409 h 5524"/>
              <a:gd name="T70" fmla="*/ 1959 w 6040"/>
              <a:gd name="T71" fmla="*/ 3306 h 5524"/>
              <a:gd name="T72" fmla="*/ 1849 w 6040"/>
              <a:gd name="T73" fmla="*/ 3247 h 5524"/>
              <a:gd name="T74" fmla="*/ 1763 w 6040"/>
              <a:gd name="T75" fmla="*/ 3208 h 5524"/>
              <a:gd name="T76" fmla="*/ 1678 w 6040"/>
              <a:gd name="T77" fmla="*/ 3173 h 5524"/>
              <a:gd name="T78" fmla="*/ 1589 w 6040"/>
              <a:gd name="T79" fmla="*/ 3143 h 5524"/>
              <a:gd name="T80" fmla="*/ 1494 w 6040"/>
              <a:gd name="T81" fmla="*/ 3116 h 5524"/>
              <a:gd name="T82" fmla="*/ 2978 w 6040"/>
              <a:gd name="T83" fmla="*/ 748 h 5524"/>
              <a:gd name="T84" fmla="*/ 2590 w 6040"/>
              <a:gd name="T85" fmla="*/ 3518 h 5524"/>
              <a:gd name="T86" fmla="*/ 3374 w 6040"/>
              <a:gd name="T87" fmla="*/ 3608 h 5524"/>
              <a:gd name="T88" fmla="*/ 4228 w 6040"/>
              <a:gd name="T89" fmla="*/ 5083 h 5524"/>
              <a:gd name="T90" fmla="*/ 2383 w 6040"/>
              <a:gd name="T91" fmla="*/ 5349 h 5524"/>
              <a:gd name="T92" fmla="*/ 899 w 6040"/>
              <a:gd name="T93" fmla="*/ 3230 h 5524"/>
              <a:gd name="T94" fmla="*/ 1429 w 6040"/>
              <a:gd name="T95" fmla="*/ 3276 h 5524"/>
              <a:gd name="T96" fmla="*/ 1521 w 6040"/>
              <a:gd name="T97" fmla="*/ 3301 h 5524"/>
              <a:gd name="T98" fmla="*/ 1580 w 6040"/>
              <a:gd name="T99" fmla="*/ 3320 h 5524"/>
              <a:gd name="T100" fmla="*/ 1727 w 6040"/>
              <a:gd name="T101" fmla="*/ 3379 h 5524"/>
              <a:gd name="T102" fmla="*/ 1778 w 6040"/>
              <a:gd name="T103" fmla="*/ 3404 h 5524"/>
              <a:gd name="T104" fmla="*/ 1872 w 6040"/>
              <a:gd name="T105" fmla="*/ 3454 h 5524"/>
              <a:gd name="T106" fmla="*/ 3493 w 6040"/>
              <a:gd name="T107" fmla="*/ 3795 h 5524"/>
              <a:gd name="T108" fmla="*/ 3811 w 6040"/>
              <a:gd name="T109" fmla="*/ 4126 h 5524"/>
              <a:gd name="T110" fmla="*/ 1923 w 6040"/>
              <a:gd name="T111" fmla="*/ 4085 h 5524"/>
              <a:gd name="T112" fmla="*/ 3904 w 6040"/>
              <a:gd name="T113" fmla="*/ 4344 h 5524"/>
              <a:gd name="T114" fmla="*/ 4268 w 6040"/>
              <a:gd name="T115" fmla="*/ 4365 h 5524"/>
              <a:gd name="T116" fmla="*/ 4287 w 6040"/>
              <a:gd name="T117" fmla="*/ 4362 h 5524"/>
              <a:gd name="T118" fmla="*/ 4305 w 6040"/>
              <a:gd name="T119" fmla="*/ 4357 h 5524"/>
              <a:gd name="T120" fmla="*/ 4621 w 6040"/>
              <a:gd name="T121" fmla="*/ 4147 h 5524"/>
              <a:gd name="T122" fmla="*/ 5762 w 6040"/>
              <a:gd name="T123" fmla="*/ 3859 h 5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40" h="5524">
                <a:moveTo>
                  <a:pt x="5936" y="3502"/>
                </a:moveTo>
                <a:cubicBezTo>
                  <a:pt x="5822" y="3334"/>
                  <a:pt x="5592" y="3290"/>
                  <a:pt x="5424" y="3403"/>
                </a:cubicBezTo>
                <a:cubicBezTo>
                  <a:pt x="4658" y="3915"/>
                  <a:pt x="4658" y="3915"/>
                  <a:pt x="4658" y="3915"/>
                </a:cubicBezTo>
                <a:cubicBezTo>
                  <a:pt x="4656" y="2320"/>
                  <a:pt x="4656" y="2320"/>
                  <a:pt x="4656" y="2320"/>
                </a:cubicBezTo>
                <a:cubicBezTo>
                  <a:pt x="4922" y="2569"/>
                  <a:pt x="4922" y="2569"/>
                  <a:pt x="4922" y="2569"/>
                </a:cubicBezTo>
                <a:cubicBezTo>
                  <a:pt x="4979" y="2622"/>
                  <a:pt x="5052" y="2651"/>
                  <a:pt x="5130" y="2651"/>
                </a:cubicBezTo>
                <a:cubicBezTo>
                  <a:pt x="5130" y="2651"/>
                  <a:pt x="5130" y="2651"/>
                  <a:pt x="5130" y="2651"/>
                </a:cubicBezTo>
                <a:cubicBezTo>
                  <a:pt x="5214" y="2651"/>
                  <a:pt x="5295" y="2616"/>
                  <a:pt x="5352" y="2555"/>
                </a:cubicBezTo>
                <a:cubicBezTo>
                  <a:pt x="5407" y="2496"/>
                  <a:pt x="5436" y="2419"/>
                  <a:pt x="5434" y="2338"/>
                </a:cubicBezTo>
                <a:cubicBezTo>
                  <a:pt x="5431" y="2256"/>
                  <a:pt x="5397" y="2181"/>
                  <a:pt x="5338" y="2126"/>
                </a:cubicBezTo>
                <a:cubicBezTo>
                  <a:pt x="4833" y="1653"/>
                  <a:pt x="4833" y="1653"/>
                  <a:pt x="4833" y="1653"/>
                </a:cubicBezTo>
                <a:cubicBezTo>
                  <a:pt x="4799" y="1621"/>
                  <a:pt x="4745" y="1623"/>
                  <a:pt x="4712" y="1657"/>
                </a:cubicBezTo>
                <a:cubicBezTo>
                  <a:pt x="4680" y="1692"/>
                  <a:pt x="4682" y="1746"/>
                  <a:pt x="4716" y="1778"/>
                </a:cubicBezTo>
                <a:cubicBezTo>
                  <a:pt x="5221" y="2251"/>
                  <a:pt x="5221" y="2251"/>
                  <a:pt x="5221" y="2251"/>
                </a:cubicBezTo>
                <a:cubicBezTo>
                  <a:pt x="5246" y="2275"/>
                  <a:pt x="5261" y="2308"/>
                  <a:pt x="5263" y="2343"/>
                </a:cubicBezTo>
                <a:cubicBezTo>
                  <a:pt x="5264" y="2379"/>
                  <a:pt x="5251" y="2412"/>
                  <a:pt x="5227" y="2438"/>
                </a:cubicBezTo>
                <a:cubicBezTo>
                  <a:pt x="5201" y="2465"/>
                  <a:pt x="5167" y="2480"/>
                  <a:pt x="5130" y="2480"/>
                </a:cubicBezTo>
                <a:cubicBezTo>
                  <a:pt x="5130" y="2480"/>
                  <a:pt x="5130" y="2480"/>
                  <a:pt x="5130" y="2480"/>
                </a:cubicBezTo>
                <a:cubicBezTo>
                  <a:pt x="5096" y="2480"/>
                  <a:pt x="5064" y="2467"/>
                  <a:pt x="5039" y="2444"/>
                </a:cubicBezTo>
                <a:cubicBezTo>
                  <a:pt x="5039" y="2444"/>
                  <a:pt x="5039" y="2444"/>
                  <a:pt x="5039" y="2444"/>
                </a:cubicBezTo>
                <a:cubicBezTo>
                  <a:pt x="3037" y="568"/>
                  <a:pt x="3037" y="568"/>
                  <a:pt x="3037" y="568"/>
                </a:cubicBezTo>
                <a:cubicBezTo>
                  <a:pt x="3004" y="537"/>
                  <a:pt x="2952" y="538"/>
                  <a:pt x="2919" y="569"/>
                </a:cubicBezTo>
                <a:cubicBezTo>
                  <a:pt x="922" y="2450"/>
                  <a:pt x="922" y="2450"/>
                  <a:pt x="922" y="2450"/>
                </a:cubicBezTo>
                <a:cubicBezTo>
                  <a:pt x="896" y="2474"/>
                  <a:pt x="863" y="2487"/>
                  <a:pt x="827" y="2486"/>
                </a:cubicBezTo>
                <a:cubicBezTo>
                  <a:pt x="792" y="2485"/>
                  <a:pt x="759" y="2470"/>
                  <a:pt x="734" y="2444"/>
                </a:cubicBezTo>
                <a:cubicBezTo>
                  <a:pt x="710" y="2419"/>
                  <a:pt x="697" y="2385"/>
                  <a:pt x="698" y="2350"/>
                </a:cubicBezTo>
                <a:cubicBezTo>
                  <a:pt x="699" y="2314"/>
                  <a:pt x="714" y="2281"/>
                  <a:pt x="740" y="2257"/>
                </a:cubicBezTo>
                <a:cubicBezTo>
                  <a:pt x="2887" y="235"/>
                  <a:pt x="2887" y="235"/>
                  <a:pt x="2887" y="235"/>
                </a:cubicBezTo>
                <a:cubicBezTo>
                  <a:pt x="2938" y="187"/>
                  <a:pt x="3017" y="187"/>
                  <a:pt x="3068" y="234"/>
                </a:cubicBezTo>
                <a:cubicBezTo>
                  <a:pt x="4324" y="1411"/>
                  <a:pt x="4324" y="1411"/>
                  <a:pt x="4324" y="1411"/>
                </a:cubicBezTo>
                <a:cubicBezTo>
                  <a:pt x="4359" y="1443"/>
                  <a:pt x="4413" y="1441"/>
                  <a:pt x="4445" y="1407"/>
                </a:cubicBezTo>
                <a:cubicBezTo>
                  <a:pt x="4478" y="1372"/>
                  <a:pt x="4476" y="1318"/>
                  <a:pt x="4441" y="1286"/>
                </a:cubicBezTo>
                <a:cubicBezTo>
                  <a:pt x="3185" y="109"/>
                  <a:pt x="3185" y="109"/>
                  <a:pt x="3185" y="109"/>
                </a:cubicBezTo>
                <a:cubicBezTo>
                  <a:pt x="3069" y="0"/>
                  <a:pt x="2886" y="0"/>
                  <a:pt x="2769" y="110"/>
                </a:cubicBezTo>
                <a:cubicBezTo>
                  <a:pt x="2082" y="757"/>
                  <a:pt x="2082" y="757"/>
                  <a:pt x="2082" y="757"/>
                </a:cubicBezTo>
                <a:cubicBezTo>
                  <a:pt x="2082" y="642"/>
                  <a:pt x="2082" y="642"/>
                  <a:pt x="2082" y="642"/>
                </a:cubicBezTo>
                <a:cubicBezTo>
                  <a:pt x="2082" y="606"/>
                  <a:pt x="2068" y="571"/>
                  <a:pt x="2042" y="546"/>
                </a:cubicBezTo>
                <a:cubicBezTo>
                  <a:pt x="2016" y="520"/>
                  <a:pt x="1982" y="506"/>
                  <a:pt x="1946" y="506"/>
                </a:cubicBezTo>
                <a:cubicBezTo>
                  <a:pt x="1946" y="506"/>
                  <a:pt x="1945" y="506"/>
                  <a:pt x="1945" y="506"/>
                </a:cubicBezTo>
                <a:cubicBezTo>
                  <a:pt x="1454" y="507"/>
                  <a:pt x="1454" y="507"/>
                  <a:pt x="1454" y="507"/>
                </a:cubicBezTo>
                <a:cubicBezTo>
                  <a:pt x="1417" y="507"/>
                  <a:pt x="1383" y="521"/>
                  <a:pt x="1358" y="547"/>
                </a:cubicBezTo>
                <a:cubicBezTo>
                  <a:pt x="1332" y="572"/>
                  <a:pt x="1318" y="607"/>
                  <a:pt x="1318" y="643"/>
                </a:cubicBezTo>
                <a:cubicBezTo>
                  <a:pt x="1319" y="1476"/>
                  <a:pt x="1319" y="1476"/>
                  <a:pt x="1319" y="1476"/>
                </a:cubicBezTo>
                <a:cubicBezTo>
                  <a:pt x="623" y="2132"/>
                  <a:pt x="623" y="2132"/>
                  <a:pt x="623" y="2132"/>
                </a:cubicBezTo>
                <a:cubicBezTo>
                  <a:pt x="563" y="2188"/>
                  <a:pt x="530" y="2263"/>
                  <a:pt x="527" y="2344"/>
                </a:cubicBezTo>
                <a:cubicBezTo>
                  <a:pt x="525" y="2426"/>
                  <a:pt x="554" y="2503"/>
                  <a:pt x="610" y="2562"/>
                </a:cubicBezTo>
                <a:cubicBezTo>
                  <a:pt x="665" y="2621"/>
                  <a:pt x="741" y="2655"/>
                  <a:pt x="822" y="2657"/>
                </a:cubicBezTo>
                <a:cubicBezTo>
                  <a:pt x="825" y="2657"/>
                  <a:pt x="828" y="2657"/>
                  <a:pt x="831" y="2657"/>
                </a:cubicBezTo>
                <a:cubicBezTo>
                  <a:pt x="909" y="2657"/>
                  <a:pt x="983" y="2628"/>
                  <a:pt x="1039" y="2575"/>
                </a:cubicBezTo>
                <a:cubicBezTo>
                  <a:pt x="1305" y="2325"/>
                  <a:pt x="1305" y="2325"/>
                  <a:pt x="1305" y="2325"/>
                </a:cubicBezTo>
                <a:cubicBezTo>
                  <a:pt x="1306" y="3078"/>
                  <a:pt x="1306" y="3078"/>
                  <a:pt x="1306" y="3078"/>
                </a:cubicBezTo>
                <a:cubicBezTo>
                  <a:pt x="1220" y="3066"/>
                  <a:pt x="1133" y="3059"/>
                  <a:pt x="1046" y="3059"/>
                </a:cubicBezTo>
                <a:cubicBezTo>
                  <a:pt x="899" y="3059"/>
                  <a:pt x="899" y="3059"/>
                  <a:pt x="899" y="3059"/>
                </a:cubicBezTo>
                <a:cubicBezTo>
                  <a:pt x="899" y="3008"/>
                  <a:pt x="899" y="3008"/>
                  <a:pt x="899" y="3008"/>
                </a:cubicBezTo>
                <a:cubicBezTo>
                  <a:pt x="899" y="2835"/>
                  <a:pt x="759" y="2695"/>
                  <a:pt x="587" y="2695"/>
                </a:cubicBezTo>
                <a:cubicBezTo>
                  <a:pt x="313" y="2695"/>
                  <a:pt x="313" y="2695"/>
                  <a:pt x="313" y="2695"/>
                </a:cubicBezTo>
                <a:cubicBezTo>
                  <a:pt x="140" y="2695"/>
                  <a:pt x="0" y="2835"/>
                  <a:pt x="0" y="3008"/>
                </a:cubicBezTo>
                <a:cubicBezTo>
                  <a:pt x="0" y="4350"/>
                  <a:pt x="0" y="4350"/>
                  <a:pt x="0" y="4350"/>
                </a:cubicBezTo>
                <a:cubicBezTo>
                  <a:pt x="0" y="4397"/>
                  <a:pt x="38" y="4435"/>
                  <a:pt x="86" y="4435"/>
                </a:cubicBezTo>
                <a:cubicBezTo>
                  <a:pt x="133" y="4435"/>
                  <a:pt x="171" y="4397"/>
                  <a:pt x="171" y="4350"/>
                </a:cubicBezTo>
                <a:cubicBezTo>
                  <a:pt x="171" y="3008"/>
                  <a:pt x="171" y="3008"/>
                  <a:pt x="171" y="3008"/>
                </a:cubicBezTo>
                <a:cubicBezTo>
                  <a:pt x="171" y="2930"/>
                  <a:pt x="235" y="2866"/>
                  <a:pt x="313" y="2866"/>
                </a:cubicBezTo>
                <a:cubicBezTo>
                  <a:pt x="587" y="2866"/>
                  <a:pt x="587" y="2866"/>
                  <a:pt x="587" y="2866"/>
                </a:cubicBezTo>
                <a:cubicBezTo>
                  <a:pt x="665" y="2866"/>
                  <a:pt x="728" y="2930"/>
                  <a:pt x="728" y="3008"/>
                </a:cubicBezTo>
                <a:cubicBezTo>
                  <a:pt x="728" y="3145"/>
                  <a:pt x="728" y="3145"/>
                  <a:pt x="728" y="3145"/>
                </a:cubicBezTo>
                <a:cubicBezTo>
                  <a:pt x="728" y="4900"/>
                  <a:pt x="728" y="4900"/>
                  <a:pt x="728" y="4900"/>
                </a:cubicBezTo>
                <a:cubicBezTo>
                  <a:pt x="728" y="5036"/>
                  <a:pt x="728" y="5036"/>
                  <a:pt x="728" y="5036"/>
                </a:cubicBezTo>
                <a:cubicBezTo>
                  <a:pt x="728" y="5114"/>
                  <a:pt x="665" y="5177"/>
                  <a:pt x="587" y="5177"/>
                </a:cubicBezTo>
                <a:cubicBezTo>
                  <a:pt x="313" y="5177"/>
                  <a:pt x="313" y="5177"/>
                  <a:pt x="313" y="5177"/>
                </a:cubicBezTo>
                <a:cubicBezTo>
                  <a:pt x="235" y="5177"/>
                  <a:pt x="171" y="5114"/>
                  <a:pt x="171" y="5036"/>
                </a:cubicBezTo>
                <a:cubicBezTo>
                  <a:pt x="171" y="4886"/>
                  <a:pt x="171" y="4886"/>
                  <a:pt x="171" y="4886"/>
                </a:cubicBezTo>
                <a:cubicBezTo>
                  <a:pt x="171" y="4839"/>
                  <a:pt x="133" y="4800"/>
                  <a:pt x="86" y="4800"/>
                </a:cubicBezTo>
                <a:cubicBezTo>
                  <a:pt x="38" y="4800"/>
                  <a:pt x="0" y="4839"/>
                  <a:pt x="0" y="4886"/>
                </a:cubicBezTo>
                <a:cubicBezTo>
                  <a:pt x="0" y="5036"/>
                  <a:pt x="0" y="5036"/>
                  <a:pt x="0" y="5036"/>
                </a:cubicBezTo>
                <a:cubicBezTo>
                  <a:pt x="0" y="5208"/>
                  <a:pt x="140" y="5348"/>
                  <a:pt x="313" y="5348"/>
                </a:cubicBezTo>
                <a:cubicBezTo>
                  <a:pt x="587" y="5348"/>
                  <a:pt x="587" y="5348"/>
                  <a:pt x="587" y="5348"/>
                </a:cubicBezTo>
                <a:cubicBezTo>
                  <a:pt x="759" y="5348"/>
                  <a:pt x="899" y="5208"/>
                  <a:pt x="899" y="5036"/>
                </a:cubicBezTo>
                <a:cubicBezTo>
                  <a:pt x="899" y="5024"/>
                  <a:pt x="899" y="5024"/>
                  <a:pt x="899" y="5024"/>
                </a:cubicBezTo>
                <a:cubicBezTo>
                  <a:pt x="2154" y="5499"/>
                  <a:pt x="2154" y="5499"/>
                  <a:pt x="2154" y="5499"/>
                </a:cubicBezTo>
                <a:cubicBezTo>
                  <a:pt x="2156" y="5500"/>
                  <a:pt x="2158" y="5501"/>
                  <a:pt x="2161" y="5501"/>
                </a:cubicBezTo>
                <a:cubicBezTo>
                  <a:pt x="2215" y="5517"/>
                  <a:pt x="2270" y="5524"/>
                  <a:pt x="2323" y="5524"/>
                </a:cubicBezTo>
                <a:cubicBezTo>
                  <a:pt x="2353" y="5524"/>
                  <a:pt x="2381" y="5522"/>
                  <a:pt x="2410" y="5518"/>
                </a:cubicBezTo>
                <a:cubicBezTo>
                  <a:pt x="4253" y="5252"/>
                  <a:pt x="4253" y="5252"/>
                  <a:pt x="4253" y="5252"/>
                </a:cubicBezTo>
                <a:cubicBezTo>
                  <a:pt x="4254" y="5252"/>
                  <a:pt x="4254" y="5252"/>
                  <a:pt x="4255" y="5252"/>
                </a:cubicBezTo>
                <a:cubicBezTo>
                  <a:pt x="4411" y="5227"/>
                  <a:pt x="4559" y="5161"/>
                  <a:pt x="4682" y="5060"/>
                </a:cubicBezTo>
                <a:cubicBezTo>
                  <a:pt x="4683" y="5059"/>
                  <a:pt x="4684" y="5059"/>
                  <a:pt x="4685" y="5058"/>
                </a:cubicBezTo>
                <a:cubicBezTo>
                  <a:pt x="5876" y="3987"/>
                  <a:pt x="5876" y="3987"/>
                  <a:pt x="5876" y="3987"/>
                </a:cubicBezTo>
                <a:cubicBezTo>
                  <a:pt x="6015" y="3864"/>
                  <a:pt x="6040" y="3655"/>
                  <a:pt x="5936" y="3502"/>
                </a:cubicBezTo>
                <a:close/>
                <a:moveTo>
                  <a:pt x="1911" y="677"/>
                </a:moveTo>
                <a:cubicBezTo>
                  <a:pt x="1911" y="918"/>
                  <a:pt x="1911" y="918"/>
                  <a:pt x="1911" y="918"/>
                </a:cubicBezTo>
                <a:cubicBezTo>
                  <a:pt x="1490" y="1315"/>
                  <a:pt x="1490" y="1315"/>
                  <a:pt x="1490" y="1315"/>
                </a:cubicBezTo>
                <a:cubicBezTo>
                  <a:pt x="1489" y="678"/>
                  <a:pt x="1489" y="678"/>
                  <a:pt x="1489" y="678"/>
                </a:cubicBezTo>
                <a:lnTo>
                  <a:pt x="1911" y="677"/>
                </a:lnTo>
                <a:close/>
                <a:moveTo>
                  <a:pt x="2978" y="748"/>
                </a:moveTo>
                <a:cubicBezTo>
                  <a:pt x="4485" y="2159"/>
                  <a:pt x="4485" y="2159"/>
                  <a:pt x="4485" y="2159"/>
                </a:cubicBezTo>
                <a:cubicBezTo>
                  <a:pt x="4487" y="4030"/>
                  <a:pt x="4487" y="4030"/>
                  <a:pt x="4487" y="4030"/>
                </a:cubicBezTo>
                <a:cubicBezTo>
                  <a:pt x="4245" y="4192"/>
                  <a:pt x="4245" y="4192"/>
                  <a:pt x="4245" y="4192"/>
                </a:cubicBezTo>
                <a:cubicBezTo>
                  <a:pt x="3988" y="4178"/>
                  <a:pt x="3988" y="4178"/>
                  <a:pt x="3988" y="4178"/>
                </a:cubicBezTo>
                <a:cubicBezTo>
                  <a:pt x="3981" y="4109"/>
                  <a:pt x="3981" y="4109"/>
                  <a:pt x="3981" y="4109"/>
                </a:cubicBezTo>
                <a:cubicBezTo>
                  <a:pt x="3957" y="3869"/>
                  <a:pt x="3780" y="3676"/>
                  <a:pt x="3545" y="3630"/>
                </a:cubicBezTo>
                <a:cubicBezTo>
                  <a:pt x="3544" y="2517"/>
                  <a:pt x="3544" y="2517"/>
                  <a:pt x="3544" y="2517"/>
                </a:cubicBezTo>
                <a:cubicBezTo>
                  <a:pt x="3544" y="2432"/>
                  <a:pt x="3474" y="2362"/>
                  <a:pt x="3389" y="2362"/>
                </a:cubicBezTo>
                <a:cubicBezTo>
                  <a:pt x="3389" y="2362"/>
                  <a:pt x="3389" y="2362"/>
                  <a:pt x="3389" y="2362"/>
                </a:cubicBezTo>
                <a:cubicBezTo>
                  <a:pt x="2572" y="2364"/>
                  <a:pt x="2572" y="2364"/>
                  <a:pt x="2572" y="2364"/>
                </a:cubicBezTo>
                <a:cubicBezTo>
                  <a:pt x="2531" y="2364"/>
                  <a:pt x="2492" y="2380"/>
                  <a:pt x="2463" y="2409"/>
                </a:cubicBezTo>
                <a:cubicBezTo>
                  <a:pt x="2434" y="2438"/>
                  <a:pt x="2418" y="2477"/>
                  <a:pt x="2418" y="2519"/>
                </a:cubicBezTo>
                <a:cubicBezTo>
                  <a:pt x="2419" y="3489"/>
                  <a:pt x="2419" y="3489"/>
                  <a:pt x="2419" y="3489"/>
                </a:cubicBezTo>
                <a:cubicBezTo>
                  <a:pt x="2257" y="3452"/>
                  <a:pt x="2103" y="3391"/>
                  <a:pt x="1959" y="3306"/>
                </a:cubicBezTo>
                <a:cubicBezTo>
                  <a:pt x="1941" y="3296"/>
                  <a:pt x="1922" y="3286"/>
                  <a:pt x="1904" y="3276"/>
                </a:cubicBezTo>
                <a:cubicBezTo>
                  <a:pt x="1897" y="3272"/>
                  <a:pt x="1890" y="3268"/>
                  <a:pt x="1882" y="3265"/>
                </a:cubicBezTo>
                <a:cubicBezTo>
                  <a:pt x="1871" y="3259"/>
                  <a:pt x="1860" y="3253"/>
                  <a:pt x="1849" y="3247"/>
                </a:cubicBezTo>
                <a:cubicBezTo>
                  <a:pt x="1840" y="3243"/>
                  <a:pt x="1831" y="3239"/>
                  <a:pt x="1822" y="3234"/>
                </a:cubicBezTo>
                <a:cubicBezTo>
                  <a:pt x="1812" y="3230"/>
                  <a:pt x="1803" y="3225"/>
                  <a:pt x="1793" y="3221"/>
                </a:cubicBezTo>
                <a:cubicBezTo>
                  <a:pt x="1783" y="3216"/>
                  <a:pt x="1773" y="3212"/>
                  <a:pt x="1763" y="3208"/>
                </a:cubicBezTo>
                <a:cubicBezTo>
                  <a:pt x="1754" y="3204"/>
                  <a:pt x="1745" y="3200"/>
                  <a:pt x="1736" y="3196"/>
                </a:cubicBezTo>
                <a:cubicBezTo>
                  <a:pt x="1726" y="3192"/>
                  <a:pt x="1716" y="3188"/>
                  <a:pt x="1705" y="3184"/>
                </a:cubicBezTo>
                <a:cubicBezTo>
                  <a:pt x="1696" y="3180"/>
                  <a:pt x="1687" y="3177"/>
                  <a:pt x="1678" y="3173"/>
                </a:cubicBezTo>
                <a:cubicBezTo>
                  <a:pt x="1668" y="3170"/>
                  <a:pt x="1658" y="3166"/>
                  <a:pt x="1647" y="3162"/>
                </a:cubicBezTo>
                <a:cubicBezTo>
                  <a:pt x="1638" y="3159"/>
                  <a:pt x="1628" y="3156"/>
                  <a:pt x="1618" y="3152"/>
                </a:cubicBezTo>
                <a:cubicBezTo>
                  <a:pt x="1609" y="3149"/>
                  <a:pt x="1599" y="3146"/>
                  <a:pt x="1589" y="3143"/>
                </a:cubicBezTo>
                <a:cubicBezTo>
                  <a:pt x="1578" y="3139"/>
                  <a:pt x="1568" y="3136"/>
                  <a:pt x="1557" y="3133"/>
                </a:cubicBezTo>
                <a:cubicBezTo>
                  <a:pt x="1548" y="3131"/>
                  <a:pt x="1539" y="3128"/>
                  <a:pt x="1530" y="3125"/>
                </a:cubicBezTo>
                <a:cubicBezTo>
                  <a:pt x="1518" y="3122"/>
                  <a:pt x="1506" y="3119"/>
                  <a:pt x="1494" y="3116"/>
                </a:cubicBezTo>
                <a:cubicBezTo>
                  <a:pt x="1489" y="3114"/>
                  <a:pt x="1483" y="3113"/>
                  <a:pt x="1477" y="3111"/>
                </a:cubicBezTo>
                <a:cubicBezTo>
                  <a:pt x="1476" y="2164"/>
                  <a:pt x="1476" y="2164"/>
                  <a:pt x="1476" y="2164"/>
                </a:cubicBezTo>
                <a:lnTo>
                  <a:pt x="2978" y="748"/>
                </a:lnTo>
                <a:close/>
                <a:moveTo>
                  <a:pt x="3374" y="3608"/>
                </a:moveTo>
                <a:cubicBezTo>
                  <a:pt x="2658" y="3526"/>
                  <a:pt x="2658" y="3526"/>
                  <a:pt x="2658" y="3526"/>
                </a:cubicBezTo>
                <a:cubicBezTo>
                  <a:pt x="2590" y="3518"/>
                  <a:pt x="2590" y="3518"/>
                  <a:pt x="2590" y="3518"/>
                </a:cubicBezTo>
                <a:cubicBezTo>
                  <a:pt x="2589" y="2535"/>
                  <a:pt x="2589" y="2535"/>
                  <a:pt x="2589" y="2535"/>
                </a:cubicBezTo>
                <a:cubicBezTo>
                  <a:pt x="3373" y="2534"/>
                  <a:pt x="3373" y="2534"/>
                  <a:pt x="3373" y="2534"/>
                </a:cubicBezTo>
                <a:lnTo>
                  <a:pt x="3374" y="3608"/>
                </a:lnTo>
                <a:close/>
                <a:moveTo>
                  <a:pt x="5762" y="3859"/>
                </a:moveTo>
                <a:cubicBezTo>
                  <a:pt x="4572" y="4929"/>
                  <a:pt x="4572" y="4929"/>
                  <a:pt x="4572" y="4929"/>
                </a:cubicBezTo>
                <a:cubicBezTo>
                  <a:pt x="4473" y="5009"/>
                  <a:pt x="4354" y="5062"/>
                  <a:pt x="4228" y="5083"/>
                </a:cubicBezTo>
                <a:cubicBezTo>
                  <a:pt x="2386" y="5348"/>
                  <a:pt x="2386" y="5348"/>
                  <a:pt x="2386" y="5348"/>
                </a:cubicBezTo>
                <a:cubicBezTo>
                  <a:pt x="2385" y="5348"/>
                  <a:pt x="2385" y="5348"/>
                  <a:pt x="2385" y="5348"/>
                </a:cubicBezTo>
                <a:cubicBezTo>
                  <a:pt x="2383" y="5349"/>
                  <a:pt x="2383" y="5349"/>
                  <a:pt x="2383" y="5349"/>
                </a:cubicBezTo>
                <a:cubicBezTo>
                  <a:pt x="2328" y="5357"/>
                  <a:pt x="2269" y="5354"/>
                  <a:pt x="2211" y="5338"/>
                </a:cubicBezTo>
                <a:cubicBezTo>
                  <a:pt x="899" y="4841"/>
                  <a:pt x="899" y="4841"/>
                  <a:pt x="899" y="4841"/>
                </a:cubicBezTo>
                <a:cubicBezTo>
                  <a:pt x="899" y="3230"/>
                  <a:pt x="899" y="3230"/>
                  <a:pt x="899" y="3230"/>
                </a:cubicBezTo>
                <a:cubicBezTo>
                  <a:pt x="1046" y="3230"/>
                  <a:pt x="1046" y="3230"/>
                  <a:pt x="1046" y="3230"/>
                </a:cubicBezTo>
                <a:cubicBezTo>
                  <a:pt x="1171" y="3230"/>
                  <a:pt x="1295" y="3245"/>
                  <a:pt x="1415" y="3273"/>
                </a:cubicBezTo>
                <a:cubicBezTo>
                  <a:pt x="1420" y="3274"/>
                  <a:pt x="1424" y="3275"/>
                  <a:pt x="1429" y="3276"/>
                </a:cubicBezTo>
                <a:cubicBezTo>
                  <a:pt x="1443" y="3279"/>
                  <a:pt x="1458" y="3283"/>
                  <a:pt x="1473" y="3287"/>
                </a:cubicBezTo>
                <a:cubicBezTo>
                  <a:pt x="1474" y="3287"/>
                  <a:pt x="1476" y="3288"/>
                  <a:pt x="1477" y="3288"/>
                </a:cubicBezTo>
                <a:cubicBezTo>
                  <a:pt x="1492" y="3292"/>
                  <a:pt x="1506" y="3296"/>
                  <a:pt x="1521" y="3301"/>
                </a:cubicBezTo>
                <a:cubicBezTo>
                  <a:pt x="1524" y="3302"/>
                  <a:pt x="1526" y="3303"/>
                  <a:pt x="1529" y="3303"/>
                </a:cubicBezTo>
                <a:cubicBezTo>
                  <a:pt x="1544" y="3308"/>
                  <a:pt x="1560" y="3313"/>
                  <a:pt x="1575" y="3318"/>
                </a:cubicBezTo>
                <a:cubicBezTo>
                  <a:pt x="1577" y="3319"/>
                  <a:pt x="1579" y="3320"/>
                  <a:pt x="1580" y="3320"/>
                </a:cubicBezTo>
                <a:cubicBezTo>
                  <a:pt x="1612" y="3331"/>
                  <a:pt x="1644" y="3343"/>
                  <a:pt x="1676" y="3356"/>
                </a:cubicBezTo>
                <a:cubicBezTo>
                  <a:pt x="1677" y="3357"/>
                  <a:pt x="1679" y="3358"/>
                  <a:pt x="1681" y="3359"/>
                </a:cubicBezTo>
                <a:cubicBezTo>
                  <a:pt x="1696" y="3365"/>
                  <a:pt x="1712" y="3372"/>
                  <a:pt x="1727" y="3379"/>
                </a:cubicBezTo>
                <a:cubicBezTo>
                  <a:pt x="1728" y="3379"/>
                  <a:pt x="1728" y="3379"/>
                  <a:pt x="1729" y="3380"/>
                </a:cubicBezTo>
                <a:cubicBezTo>
                  <a:pt x="1744" y="3386"/>
                  <a:pt x="1758" y="3394"/>
                  <a:pt x="1773" y="3401"/>
                </a:cubicBezTo>
                <a:cubicBezTo>
                  <a:pt x="1775" y="3402"/>
                  <a:pt x="1777" y="3403"/>
                  <a:pt x="1778" y="3404"/>
                </a:cubicBezTo>
                <a:cubicBezTo>
                  <a:pt x="1793" y="3411"/>
                  <a:pt x="1807" y="3418"/>
                  <a:pt x="1821" y="3426"/>
                </a:cubicBezTo>
                <a:cubicBezTo>
                  <a:pt x="1824" y="3427"/>
                  <a:pt x="1827" y="3429"/>
                  <a:pt x="1829" y="3430"/>
                </a:cubicBezTo>
                <a:cubicBezTo>
                  <a:pt x="1844" y="3438"/>
                  <a:pt x="1858" y="3446"/>
                  <a:pt x="1872" y="3454"/>
                </a:cubicBezTo>
                <a:cubicBezTo>
                  <a:pt x="2076" y="3573"/>
                  <a:pt x="2298" y="3651"/>
                  <a:pt x="2532" y="3684"/>
                </a:cubicBezTo>
                <a:cubicBezTo>
                  <a:pt x="2532" y="3684"/>
                  <a:pt x="2533" y="3684"/>
                  <a:pt x="2534" y="3684"/>
                </a:cubicBezTo>
                <a:cubicBezTo>
                  <a:pt x="3493" y="3795"/>
                  <a:pt x="3493" y="3795"/>
                  <a:pt x="3493" y="3795"/>
                </a:cubicBezTo>
                <a:cubicBezTo>
                  <a:pt x="3499" y="3795"/>
                  <a:pt x="3504" y="3796"/>
                  <a:pt x="3509" y="3797"/>
                </a:cubicBezTo>
                <a:cubicBezTo>
                  <a:pt x="3650" y="3824"/>
                  <a:pt x="3762" y="3928"/>
                  <a:pt x="3799" y="4064"/>
                </a:cubicBezTo>
                <a:cubicBezTo>
                  <a:pt x="3805" y="4084"/>
                  <a:pt x="3809" y="4105"/>
                  <a:pt x="3811" y="4126"/>
                </a:cubicBezTo>
                <a:cubicBezTo>
                  <a:pt x="3814" y="4165"/>
                  <a:pt x="3814" y="4165"/>
                  <a:pt x="3814" y="4165"/>
                </a:cubicBezTo>
                <a:cubicBezTo>
                  <a:pt x="2016" y="4007"/>
                  <a:pt x="2016" y="4007"/>
                  <a:pt x="2016" y="4007"/>
                </a:cubicBezTo>
                <a:cubicBezTo>
                  <a:pt x="1969" y="4003"/>
                  <a:pt x="1927" y="4038"/>
                  <a:pt x="1923" y="4085"/>
                </a:cubicBezTo>
                <a:cubicBezTo>
                  <a:pt x="1919" y="4132"/>
                  <a:pt x="1954" y="4174"/>
                  <a:pt x="2001" y="4178"/>
                </a:cubicBezTo>
                <a:cubicBezTo>
                  <a:pt x="3902" y="4344"/>
                  <a:pt x="3902" y="4344"/>
                  <a:pt x="3902" y="4344"/>
                </a:cubicBezTo>
                <a:cubicBezTo>
                  <a:pt x="3903" y="4344"/>
                  <a:pt x="3903" y="4344"/>
                  <a:pt x="3904" y="4344"/>
                </a:cubicBezTo>
                <a:cubicBezTo>
                  <a:pt x="3904" y="4344"/>
                  <a:pt x="3905" y="4344"/>
                  <a:pt x="3905" y="4344"/>
                </a:cubicBezTo>
                <a:cubicBezTo>
                  <a:pt x="4264" y="4365"/>
                  <a:pt x="4264" y="4365"/>
                  <a:pt x="4264" y="4365"/>
                </a:cubicBezTo>
                <a:cubicBezTo>
                  <a:pt x="4265" y="4365"/>
                  <a:pt x="4267" y="4365"/>
                  <a:pt x="4268" y="4365"/>
                </a:cubicBezTo>
                <a:cubicBezTo>
                  <a:pt x="4270" y="4365"/>
                  <a:pt x="4272" y="4364"/>
                  <a:pt x="4274" y="4364"/>
                </a:cubicBezTo>
                <a:cubicBezTo>
                  <a:pt x="4275" y="4364"/>
                  <a:pt x="4277" y="4364"/>
                  <a:pt x="4279" y="4364"/>
                </a:cubicBezTo>
                <a:cubicBezTo>
                  <a:pt x="4282" y="4364"/>
                  <a:pt x="4284" y="4363"/>
                  <a:pt x="4287" y="4362"/>
                </a:cubicBezTo>
                <a:cubicBezTo>
                  <a:pt x="4289" y="4362"/>
                  <a:pt x="4290" y="4362"/>
                  <a:pt x="4292" y="4361"/>
                </a:cubicBezTo>
                <a:cubicBezTo>
                  <a:pt x="4295" y="4360"/>
                  <a:pt x="4298" y="4359"/>
                  <a:pt x="4300" y="4358"/>
                </a:cubicBezTo>
                <a:cubicBezTo>
                  <a:pt x="4302" y="4358"/>
                  <a:pt x="4303" y="4357"/>
                  <a:pt x="4305" y="4357"/>
                </a:cubicBezTo>
                <a:cubicBezTo>
                  <a:pt x="4309" y="4355"/>
                  <a:pt x="4312" y="4353"/>
                  <a:pt x="4316" y="4350"/>
                </a:cubicBezTo>
                <a:cubicBezTo>
                  <a:pt x="4620" y="4147"/>
                  <a:pt x="4620" y="4147"/>
                  <a:pt x="4620" y="4147"/>
                </a:cubicBezTo>
                <a:cubicBezTo>
                  <a:pt x="4620" y="4147"/>
                  <a:pt x="4620" y="4147"/>
                  <a:pt x="4621" y="4147"/>
                </a:cubicBezTo>
                <a:cubicBezTo>
                  <a:pt x="5519" y="3545"/>
                  <a:pt x="5519" y="3545"/>
                  <a:pt x="5519" y="3545"/>
                </a:cubicBezTo>
                <a:cubicBezTo>
                  <a:pt x="5610" y="3484"/>
                  <a:pt x="5733" y="3508"/>
                  <a:pt x="5795" y="3598"/>
                </a:cubicBezTo>
                <a:cubicBezTo>
                  <a:pt x="5851" y="3680"/>
                  <a:pt x="5837" y="3792"/>
                  <a:pt x="5762" y="38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18FD3-67D6-4E3C-B09A-63821DB3D71E}"/>
              </a:ext>
            </a:extLst>
          </p:cNvPr>
          <p:cNvSpPr/>
          <p:nvPr/>
        </p:nvSpPr>
        <p:spPr>
          <a:xfrm>
            <a:off x="0" y="476672"/>
            <a:ext cx="5374332" cy="2232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908720"/>
            <a:ext cx="4641750" cy="61082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20886-8F25-4698-B70D-9AA1FC579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3" y="1523984"/>
            <a:ext cx="4260834" cy="76444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Accurately predict the house price in Ames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lowa</a:t>
            </a:r>
            <a:endParaRPr lang="en-US" sz="2400" kern="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751E1-5DD5-4336-BBC2-F80001935345}"/>
              </a:ext>
            </a:extLst>
          </p:cNvPr>
          <p:cNvSpPr/>
          <p:nvPr/>
        </p:nvSpPr>
        <p:spPr>
          <a:xfrm>
            <a:off x="4499869" y="611043"/>
            <a:ext cx="751322" cy="751322"/>
          </a:xfrm>
          <a:custGeom>
            <a:avLst/>
            <a:gdLst>
              <a:gd name="connsiteX0" fmla="*/ 0 w 1262743"/>
              <a:gd name="connsiteY0" fmla="*/ 0 h 1262743"/>
              <a:gd name="connsiteX1" fmla="*/ 1262743 w 1262743"/>
              <a:gd name="connsiteY1" fmla="*/ 0 h 1262743"/>
              <a:gd name="connsiteX2" fmla="*/ 1262743 w 1262743"/>
              <a:gd name="connsiteY2" fmla="*/ 1262743 h 1262743"/>
              <a:gd name="connsiteX3" fmla="*/ 0 w 1262743"/>
              <a:gd name="connsiteY3" fmla="*/ 1262743 h 1262743"/>
              <a:gd name="connsiteX4" fmla="*/ 0 w 1262743"/>
              <a:gd name="connsiteY4" fmla="*/ 0 h 1262743"/>
              <a:gd name="connsiteX0" fmla="*/ 0 w 1262743"/>
              <a:gd name="connsiteY0" fmla="*/ 0 h 1262743"/>
              <a:gd name="connsiteX1" fmla="*/ 1262743 w 1262743"/>
              <a:gd name="connsiteY1" fmla="*/ 0 h 1262743"/>
              <a:gd name="connsiteX2" fmla="*/ 1262743 w 1262743"/>
              <a:gd name="connsiteY2" fmla="*/ 1262743 h 1262743"/>
              <a:gd name="connsiteX3" fmla="*/ 0 w 1262743"/>
              <a:gd name="connsiteY3" fmla="*/ 0 h 12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743" h="1262743">
                <a:moveTo>
                  <a:pt x="0" y="0"/>
                </a:moveTo>
                <a:lnTo>
                  <a:pt x="1262743" y="0"/>
                </a:lnTo>
                <a:lnTo>
                  <a:pt x="1262743" y="12627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8D99C-8B18-4BE6-BE17-B193FCCBCEB1}"/>
              </a:ext>
            </a:extLst>
          </p:cNvPr>
          <p:cNvSpPr/>
          <p:nvPr/>
        </p:nvSpPr>
        <p:spPr>
          <a:xfrm>
            <a:off x="6814493" y="4221088"/>
            <a:ext cx="5374332" cy="2232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3887A7-854B-4673-9A3D-8DCF084EFD44}"/>
              </a:ext>
            </a:extLst>
          </p:cNvPr>
          <p:cNvSpPr txBox="1">
            <a:spLocks/>
          </p:cNvSpPr>
          <p:nvPr/>
        </p:nvSpPr>
        <p:spPr>
          <a:xfrm>
            <a:off x="7102524" y="4365104"/>
            <a:ext cx="4641750" cy="61082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60000" lnSpcReduction="200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lang="en-US" sz="6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+mj-lt"/>
              </a:rPr>
              <a:t>The solution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4075F6-BFC0-4EEB-ACB6-B46933DFBC2C}"/>
              </a:ext>
            </a:extLst>
          </p:cNvPr>
          <p:cNvSpPr txBox="1">
            <a:spLocks/>
          </p:cNvSpPr>
          <p:nvPr/>
        </p:nvSpPr>
        <p:spPr>
          <a:xfrm>
            <a:off x="7102525" y="4908359"/>
            <a:ext cx="4641749" cy="1219036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Adding descriptive data modelling as a feature to predict the housing in Ames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lowa</a:t>
            </a:r>
            <a:endParaRPr lang="en-IN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B21D5357-5296-4B56-8B8D-7844F3F63513}"/>
              </a:ext>
            </a:extLst>
          </p:cNvPr>
          <p:cNvSpPr/>
          <p:nvPr/>
        </p:nvSpPr>
        <p:spPr>
          <a:xfrm rot="5400000">
            <a:off x="11248589" y="5549924"/>
            <a:ext cx="751322" cy="751322"/>
          </a:xfrm>
          <a:custGeom>
            <a:avLst/>
            <a:gdLst>
              <a:gd name="connsiteX0" fmla="*/ 0 w 1262743"/>
              <a:gd name="connsiteY0" fmla="*/ 0 h 1262743"/>
              <a:gd name="connsiteX1" fmla="*/ 1262743 w 1262743"/>
              <a:gd name="connsiteY1" fmla="*/ 0 h 1262743"/>
              <a:gd name="connsiteX2" fmla="*/ 1262743 w 1262743"/>
              <a:gd name="connsiteY2" fmla="*/ 1262743 h 1262743"/>
              <a:gd name="connsiteX3" fmla="*/ 0 w 1262743"/>
              <a:gd name="connsiteY3" fmla="*/ 1262743 h 1262743"/>
              <a:gd name="connsiteX4" fmla="*/ 0 w 1262743"/>
              <a:gd name="connsiteY4" fmla="*/ 0 h 1262743"/>
              <a:gd name="connsiteX0" fmla="*/ 0 w 1262743"/>
              <a:gd name="connsiteY0" fmla="*/ 0 h 1262743"/>
              <a:gd name="connsiteX1" fmla="*/ 1262743 w 1262743"/>
              <a:gd name="connsiteY1" fmla="*/ 0 h 1262743"/>
              <a:gd name="connsiteX2" fmla="*/ 1262743 w 1262743"/>
              <a:gd name="connsiteY2" fmla="*/ 1262743 h 1262743"/>
              <a:gd name="connsiteX3" fmla="*/ 0 w 1262743"/>
              <a:gd name="connsiteY3" fmla="*/ 0 h 12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743" h="1262743">
                <a:moveTo>
                  <a:pt x="0" y="0"/>
                </a:moveTo>
                <a:lnTo>
                  <a:pt x="1262743" y="0"/>
                </a:lnTo>
                <a:lnTo>
                  <a:pt x="1262743" y="12627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98BBA-C611-4C1A-B2B4-DC54C57D216B}"/>
              </a:ext>
            </a:extLst>
          </p:cNvPr>
          <p:cNvSpPr txBox="1"/>
          <p:nvPr/>
        </p:nvSpPr>
        <p:spPr>
          <a:xfrm>
            <a:off x="189756" y="3493745"/>
            <a:ext cx="6023059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8 critical factors that influence a home’s value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081088" indent="-682625">
              <a:buAutoNum type="arabicParenBoth"/>
            </a:pPr>
            <a:r>
              <a:rPr lang="en-US" sz="2000" dirty="0">
                <a:solidFill>
                  <a:schemeClr val="bg1"/>
                </a:solidFill>
              </a:rPr>
              <a:t>Neighborhood</a:t>
            </a:r>
          </a:p>
          <a:p>
            <a:pPr marL="1081088" indent="-682625">
              <a:buAutoNum type="arabicParenBoth"/>
            </a:pPr>
            <a:r>
              <a:rPr lang="en-US" sz="2000" dirty="0">
                <a:solidFill>
                  <a:schemeClr val="bg1"/>
                </a:solidFill>
              </a:rPr>
              <a:t>Location</a:t>
            </a:r>
          </a:p>
          <a:p>
            <a:pPr marL="1081088" indent="-682625">
              <a:buAutoNum type="arabicParenBoth"/>
            </a:pPr>
            <a:r>
              <a:rPr lang="en-US" sz="2000" dirty="0">
                <a:solidFill>
                  <a:schemeClr val="bg1"/>
                </a:solidFill>
              </a:rPr>
              <a:t>Home Size &amp; Usable Space</a:t>
            </a:r>
          </a:p>
          <a:p>
            <a:pPr marL="1081088" indent="-682625">
              <a:buAutoNum type="arabicParenBoth"/>
            </a:pPr>
            <a:r>
              <a:rPr lang="en-US" sz="2000" dirty="0">
                <a:solidFill>
                  <a:schemeClr val="bg1"/>
                </a:solidFill>
              </a:rPr>
              <a:t>Age &amp; Condition</a:t>
            </a:r>
          </a:p>
          <a:p>
            <a:pPr marL="1081088" indent="-682625">
              <a:buAutoNum type="arabicParenBoth"/>
            </a:pPr>
            <a:r>
              <a:rPr lang="en-US" sz="2000" dirty="0">
                <a:solidFill>
                  <a:schemeClr val="bg1"/>
                </a:solidFill>
              </a:rPr>
              <a:t>Upgrades &amp; Updates</a:t>
            </a:r>
          </a:p>
          <a:p>
            <a:pPr marL="1081088" indent="-682625">
              <a:buAutoNum type="arabicParenBoth"/>
            </a:pPr>
            <a:r>
              <a:rPr lang="en-US" sz="2000" dirty="0">
                <a:solidFill>
                  <a:schemeClr val="bg1"/>
                </a:solidFill>
              </a:rPr>
              <a:t>The local market</a:t>
            </a:r>
          </a:p>
          <a:p>
            <a:pPr marL="1081088" indent="-682625">
              <a:buAutoNum type="arabicParenBoth"/>
            </a:pPr>
            <a:r>
              <a:rPr lang="en-US" sz="2000" dirty="0">
                <a:solidFill>
                  <a:schemeClr val="bg1"/>
                </a:solidFill>
              </a:rPr>
              <a:t>Economic indicators</a:t>
            </a:r>
          </a:p>
          <a:p>
            <a:pPr marL="1081088" indent="-682625">
              <a:buAutoNum type="arabicParenBoth"/>
            </a:pPr>
            <a:r>
              <a:rPr lang="en-US" sz="2000" dirty="0">
                <a:solidFill>
                  <a:schemeClr val="bg1"/>
                </a:solidFill>
              </a:rPr>
              <a:t>Interest rates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C5FC19-3146-4E97-A5F7-5AD6FDD7CE79}"/>
              </a:ext>
            </a:extLst>
          </p:cNvPr>
          <p:cNvGrpSpPr/>
          <p:nvPr/>
        </p:nvGrpSpPr>
        <p:grpSpPr>
          <a:xfrm>
            <a:off x="5908038" y="332070"/>
            <a:ext cx="5920746" cy="707886"/>
            <a:chOff x="5908038" y="332070"/>
            <a:chExt cx="5920746" cy="707886"/>
          </a:xfrm>
        </p:grpSpPr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DA4A6529-7742-4054-9D08-B03ED9A66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8038" y="499411"/>
              <a:ext cx="372748" cy="373204"/>
            </a:xfrm>
            <a:custGeom>
              <a:avLst/>
              <a:gdLst>
                <a:gd name="T0" fmla="*/ 3082 w 6532"/>
                <a:gd name="T1" fmla="*/ 1745 h 6540"/>
                <a:gd name="T2" fmla="*/ 2796 w 6532"/>
                <a:gd name="T3" fmla="*/ 2173 h 6540"/>
                <a:gd name="T4" fmla="*/ 2472 w 6532"/>
                <a:gd name="T5" fmla="*/ 2583 h 6540"/>
                <a:gd name="T6" fmla="*/ 2544 w 6532"/>
                <a:gd name="T7" fmla="*/ 3096 h 6540"/>
                <a:gd name="T8" fmla="*/ 2969 w 6532"/>
                <a:gd name="T9" fmla="*/ 3426 h 6540"/>
                <a:gd name="T10" fmla="*/ 3470 w 6532"/>
                <a:gd name="T11" fmla="*/ 3518 h 6540"/>
                <a:gd name="T12" fmla="*/ 3674 w 6532"/>
                <a:gd name="T13" fmla="*/ 3782 h 6540"/>
                <a:gd name="T14" fmla="*/ 3470 w 6532"/>
                <a:gd name="T15" fmla="*/ 4047 h 6540"/>
                <a:gd name="T16" fmla="*/ 3076 w 6532"/>
                <a:gd name="T17" fmla="*/ 4055 h 6540"/>
                <a:gd name="T18" fmla="*/ 2824 w 6532"/>
                <a:gd name="T19" fmla="*/ 3948 h 6540"/>
                <a:gd name="T20" fmla="*/ 2647 w 6532"/>
                <a:gd name="T21" fmla="*/ 4095 h 6540"/>
                <a:gd name="T22" fmla="*/ 2715 w 6532"/>
                <a:gd name="T23" fmla="*/ 4312 h 6540"/>
                <a:gd name="T24" fmla="*/ 3060 w 6532"/>
                <a:gd name="T25" fmla="*/ 4706 h 6540"/>
                <a:gd name="T26" fmla="*/ 3219 w 6532"/>
                <a:gd name="T27" fmla="*/ 4905 h 6540"/>
                <a:gd name="T28" fmla="*/ 3450 w 6532"/>
                <a:gd name="T29" fmla="*/ 4795 h 6540"/>
                <a:gd name="T30" fmla="*/ 3734 w 6532"/>
                <a:gd name="T31" fmla="*/ 4367 h 6540"/>
                <a:gd name="T32" fmla="*/ 4060 w 6532"/>
                <a:gd name="T33" fmla="*/ 3957 h 6540"/>
                <a:gd name="T34" fmla="*/ 3988 w 6532"/>
                <a:gd name="T35" fmla="*/ 3446 h 6540"/>
                <a:gd name="T36" fmla="*/ 3561 w 6532"/>
                <a:gd name="T37" fmla="*/ 3114 h 6540"/>
                <a:gd name="T38" fmla="*/ 3060 w 6532"/>
                <a:gd name="T39" fmla="*/ 3022 h 6540"/>
                <a:gd name="T40" fmla="*/ 2856 w 6532"/>
                <a:gd name="T41" fmla="*/ 2758 h 6540"/>
                <a:gd name="T42" fmla="*/ 3060 w 6532"/>
                <a:gd name="T43" fmla="*/ 2493 h 6540"/>
                <a:gd name="T44" fmla="*/ 3454 w 6532"/>
                <a:gd name="T45" fmla="*/ 2487 h 6540"/>
                <a:gd name="T46" fmla="*/ 3708 w 6532"/>
                <a:gd name="T47" fmla="*/ 2593 h 6540"/>
                <a:gd name="T48" fmla="*/ 3885 w 6532"/>
                <a:gd name="T49" fmla="*/ 2445 h 6540"/>
                <a:gd name="T50" fmla="*/ 3817 w 6532"/>
                <a:gd name="T51" fmla="*/ 2230 h 6540"/>
                <a:gd name="T52" fmla="*/ 3470 w 6532"/>
                <a:gd name="T53" fmla="*/ 1836 h 6540"/>
                <a:gd name="T54" fmla="*/ 3313 w 6532"/>
                <a:gd name="T55" fmla="*/ 1635 h 6540"/>
                <a:gd name="T56" fmla="*/ 3106 w 6532"/>
                <a:gd name="T57" fmla="*/ 1144 h 6540"/>
                <a:gd name="T58" fmla="*/ 3356 w 6532"/>
                <a:gd name="T59" fmla="*/ 1200 h 6540"/>
                <a:gd name="T60" fmla="*/ 3470 w 6532"/>
                <a:gd name="T61" fmla="*/ 0 h 6540"/>
                <a:gd name="T62" fmla="*/ 4585 w 6532"/>
                <a:gd name="T63" fmla="*/ 273 h 6540"/>
                <a:gd name="T64" fmla="*/ 5513 w 6532"/>
                <a:gd name="T65" fmla="*/ 889 h 6540"/>
                <a:gd name="T66" fmla="*/ 6178 w 6532"/>
                <a:gd name="T67" fmla="*/ 1781 h 6540"/>
                <a:gd name="T68" fmla="*/ 6512 w 6532"/>
                <a:gd name="T69" fmla="*/ 2869 h 6540"/>
                <a:gd name="T70" fmla="*/ 5358 w 6532"/>
                <a:gd name="T71" fmla="*/ 3142 h 6540"/>
                <a:gd name="T72" fmla="*/ 5358 w 6532"/>
                <a:gd name="T73" fmla="*/ 3398 h 6540"/>
                <a:gd name="T74" fmla="*/ 6512 w 6532"/>
                <a:gd name="T75" fmla="*/ 3671 h 6540"/>
                <a:gd name="T76" fmla="*/ 6178 w 6532"/>
                <a:gd name="T77" fmla="*/ 4761 h 6540"/>
                <a:gd name="T78" fmla="*/ 5513 w 6532"/>
                <a:gd name="T79" fmla="*/ 5651 h 6540"/>
                <a:gd name="T80" fmla="*/ 4585 w 6532"/>
                <a:gd name="T81" fmla="*/ 6269 h 6540"/>
                <a:gd name="T82" fmla="*/ 3470 w 6532"/>
                <a:gd name="T83" fmla="*/ 6540 h 6540"/>
                <a:gd name="T84" fmla="*/ 3356 w 6532"/>
                <a:gd name="T85" fmla="*/ 5340 h 6540"/>
                <a:gd name="T86" fmla="*/ 3106 w 6532"/>
                <a:gd name="T87" fmla="*/ 5398 h 6540"/>
                <a:gd name="T88" fmla="*/ 2673 w 6532"/>
                <a:gd name="T89" fmla="*/ 6492 h 6540"/>
                <a:gd name="T90" fmla="*/ 1614 w 6532"/>
                <a:gd name="T91" fmla="*/ 6098 h 6540"/>
                <a:gd name="T92" fmla="*/ 765 w 6532"/>
                <a:gd name="T93" fmla="*/ 5380 h 6540"/>
                <a:gd name="T94" fmla="*/ 201 w 6532"/>
                <a:gd name="T95" fmla="*/ 4415 h 6540"/>
                <a:gd name="T96" fmla="*/ 1014 w 6532"/>
                <a:gd name="T97" fmla="*/ 3476 h 6540"/>
                <a:gd name="T98" fmla="*/ 1212 w 6532"/>
                <a:gd name="T99" fmla="*/ 3317 h 6540"/>
                <a:gd name="T100" fmla="*/ 1103 w 6532"/>
                <a:gd name="T101" fmla="*/ 3086 h 6540"/>
                <a:gd name="T102" fmla="*/ 87 w 6532"/>
                <a:gd name="T103" fmla="*/ 2489 h 6540"/>
                <a:gd name="T104" fmla="*/ 541 w 6532"/>
                <a:gd name="T105" fmla="*/ 1458 h 6540"/>
                <a:gd name="T106" fmla="*/ 1304 w 6532"/>
                <a:gd name="T107" fmla="*/ 651 h 6540"/>
                <a:gd name="T108" fmla="*/ 2301 w 6532"/>
                <a:gd name="T109" fmla="*/ 139 h 6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32" h="6540">
                  <a:moveTo>
                    <a:pt x="3265" y="1631"/>
                  </a:moveTo>
                  <a:lnTo>
                    <a:pt x="3219" y="1635"/>
                  </a:lnTo>
                  <a:lnTo>
                    <a:pt x="3176" y="1651"/>
                  </a:lnTo>
                  <a:lnTo>
                    <a:pt x="3138" y="1675"/>
                  </a:lnTo>
                  <a:lnTo>
                    <a:pt x="3106" y="1707"/>
                  </a:lnTo>
                  <a:lnTo>
                    <a:pt x="3082" y="1745"/>
                  </a:lnTo>
                  <a:lnTo>
                    <a:pt x="3066" y="1789"/>
                  </a:lnTo>
                  <a:lnTo>
                    <a:pt x="3060" y="1836"/>
                  </a:lnTo>
                  <a:lnTo>
                    <a:pt x="3060" y="2065"/>
                  </a:lnTo>
                  <a:lnTo>
                    <a:pt x="2967" y="2093"/>
                  </a:lnTo>
                  <a:lnTo>
                    <a:pt x="2880" y="2129"/>
                  </a:lnTo>
                  <a:lnTo>
                    <a:pt x="2796" y="2173"/>
                  </a:lnTo>
                  <a:lnTo>
                    <a:pt x="2721" y="2224"/>
                  </a:lnTo>
                  <a:lnTo>
                    <a:pt x="2653" y="2284"/>
                  </a:lnTo>
                  <a:lnTo>
                    <a:pt x="2593" y="2352"/>
                  </a:lnTo>
                  <a:lnTo>
                    <a:pt x="2542" y="2423"/>
                  </a:lnTo>
                  <a:lnTo>
                    <a:pt x="2502" y="2501"/>
                  </a:lnTo>
                  <a:lnTo>
                    <a:pt x="2472" y="2583"/>
                  </a:lnTo>
                  <a:lnTo>
                    <a:pt x="2452" y="2668"/>
                  </a:lnTo>
                  <a:lnTo>
                    <a:pt x="2446" y="2758"/>
                  </a:lnTo>
                  <a:lnTo>
                    <a:pt x="2452" y="2847"/>
                  </a:lnTo>
                  <a:lnTo>
                    <a:pt x="2472" y="2935"/>
                  </a:lnTo>
                  <a:lnTo>
                    <a:pt x="2502" y="3016"/>
                  </a:lnTo>
                  <a:lnTo>
                    <a:pt x="2544" y="3096"/>
                  </a:lnTo>
                  <a:lnTo>
                    <a:pt x="2593" y="3168"/>
                  </a:lnTo>
                  <a:lnTo>
                    <a:pt x="2653" y="3235"/>
                  </a:lnTo>
                  <a:lnTo>
                    <a:pt x="2723" y="3295"/>
                  </a:lnTo>
                  <a:lnTo>
                    <a:pt x="2798" y="3347"/>
                  </a:lnTo>
                  <a:lnTo>
                    <a:pt x="2882" y="3390"/>
                  </a:lnTo>
                  <a:lnTo>
                    <a:pt x="2969" y="3426"/>
                  </a:lnTo>
                  <a:lnTo>
                    <a:pt x="3064" y="3454"/>
                  </a:lnTo>
                  <a:lnTo>
                    <a:pt x="3164" y="3470"/>
                  </a:lnTo>
                  <a:lnTo>
                    <a:pt x="3265" y="3476"/>
                  </a:lnTo>
                  <a:lnTo>
                    <a:pt x="3339" y="3480"/>
                  </a:lnTo>
                  <a:lnTo>
                    <a:pt x="3406" y="3496"/>
                  </a:lnTo>
                  <a:lnTo>
                    <a:pt x="3470" y="3518"/>
                  </a:lnTo>
                  <a:lnTo>
                    <a:pt x="3527" y="3550"/>
                  </a:lnTo>
                  <a:lnTo>
                    <a:pt x="3577" y="3585"/>
                  </a:lnTo>
                  <a:lnTo>
                    <a:pt x="3619" y="3629"/>
                  </a:lnTo>
                  <a:lnTo>
                    <a:pt x="3649" y="3677"/>
                  </a:lnTo>
                  <a:lnTo>
                    <a:pt x="3668" y="3729"/>
                  </a:lnTo>
                  <a:lnTo>
                    <a:pt x="3674" y="3782"/>
                  </a:lnTo>
                  <a:lnTo>
                    <a:pt x="3668" y="3838"/>
                  </a:lnTo>
                  <a:lnTo>
                    <a:pt x="3649" y="3890"/>
                  </a:lnTo>
                  <a:lnTo>
                    <a:pt x="3619" y="3938"/>
                  </a:lnTo>
                  <a:lnTo>
                    <a:pt x="3577" y="3979"/>
                  </a:lnTo>
                  <a:lnTo>
                    <a:pt x="3527" y="4017"/>
                  </a:lnTo>
                  <a:lnTo>
                    <a:pt x="3470" y="4047"/>
                  </a:lnTo>
                  <a:lnTo>
                    <a:pt x="3406" y="4071"/>
                  </a:lnTo>
                  <a:lnTo>
                    <a:pt x="3339" y="4085"/>
                  </a:lnTo>
                  <a:lnTo>
                    <a:pt x="3265" y="4091"/>
                  </a:lnTo>
                  <a:lnTo>
                    <a:pt x="3199" y="4087"/>
                  </a:lnTo>
                  <a:lnTo>
                    <a:pt x="3136" y="4075"/>
                  </a:lnTo>
                  <a:lnTo>
                    <a:pt x="3076" y="4055"/>
                  </a:lnTo>
                  <a:lnTo>
                    <a:pt x="3023" y="4027"/>
                  </a:lnTo>
                  <a:lnTo>
                    <a:pt x="2973" y="3993"/>
                  </a:lnTo>
                  <a:lnTo>
                    <a:pt x="2939" y="3969"/>
                  </a:lnTo>
                  <a:lnTo>
                    <a:pt x="2901" y="3955"/>
                  </a:lnTo>
                  <a:lnTo>
                    <a:pt x="2862" y="3948"/>
                  </a:lnTo>
                  <a:lnTo>
                    <a:pt x="2824" y="3948"/>
                  </a:lnTo>
                  <a:lnTo>
                    <a:pt x="2784" y="3955"/>
                  </a:lnTo>
                  <a:lnTo>
                    <a:pt x="2748" y="3971"/>
                  </a:lnTo>
                  <a:lnTo>
                    <a:pt x="2715" y="3993"/>
                  </a:lnTo>
                  <a:lnTo>
                    <a:pt x="2685" y="4023"/>
                  </a:lnTo>
                  <a:lnTo>
                    <a:pt x="2663" y="4057"/>
                  </a:lnTo>
                  <a:lnTo>
                    <a:pt x="2647" y="4095"/>
                  </a:lnTo>
                  <a:lnTo>
                    <a:pt x="2639" y="4135"/>
                  </a:lnTo>
                  <a:lnTo>
                    <a:pt x="2639" y="4172"/>
                  </a:lnTo>
                  <a:lnTo>
                    <a:pt x="2647" y="4212"/>
                  </a:lnTo>
                  <a:lnTo>
                    <a:pt x="2663" y="4248"/>
                  </a:lnTo>
                  <a:lnTo>
                    <a:pt x="2685" y="4282"/>
                  </a:lnTo>
                  <a:lnTo>
                    <a:pt x="2715" y="4312"/>
                  </a:lnTo>
                  <a:lnTo>
                    <a:pt x="2776" y="4355"/>
                  </a:lnTo>
                  <a:lnTo>
                    <a:pt x="2842" y="4395"/>
                  </a:lnTo>
                  <a:lnTo>
                    <a:pt x="2911" y="4427"/>
                  </a:lnTo>
                  <a:lnTo>
                    <a:pt x="2985" y="4455"/>
                  </a:lnTo>
                  <a:lnTo>
                    <a:pt x="3060" y="4475"/>
                  </a:lnTo>
                  <a:lnTo>
                    <a:pt x="3060" y="4706"/>
                  </a:lnTo>
                  <a:lnTo>
                    <a:pt x="3066" y="4753"/>
                  </a:lnTo>
                  <a:lnTo>
                    <a:pt x="3082" y="4795"/>
                  </a:lnTo>
                  <a:lnTo>
                    <a:pt x="3106" y="4833"/>
                  </a:lnTo>
                  <a:lnTo>
                    <a:pt x="3138" y="4865"/>
                  </a:lnTo>
                  <a:lnTo>
                    <a:pt x="3176" y="4889"/>
                  </a:lnTo>
                  <a:lnTo>
                    <a:pt x="3219" y="4905"/>
                  </a:lnTo>
                  <a:lnTo>
                    <a:pt x="3265" y="4911"/>
                  </a:lnTo>
                  <a:lnTo>
                    <a:pt x="3313" y="4905"/>
                  </a:lnTo>
                  <a:lnTo>
                    <a:pt x="3356" y="4889"/>
                  </a:lnTo>
                  <a:lnTo>
                    <a:pt x="3394" y="4865"/>
                  </a:lnTo>
                  <a:lnTo>
                    <a:pt x="3426" y="4833"/>
                  </a:lnTo>
                  <a:lnTo>
                    <a:pt x="3450" y="4795"/>
                  </a:lnTo>
                  <a:lnTo>
                    <a:pt x="3466" y="4753"/>
                  </a:lnTo>
                  <a:lnTo>
                    <a:pt x="3470" y="4706"/>
                  </a:lnTo>
                  <a:lnTo>
                    <a:pt x="3470" y="4475"/>
                  </a:lnTo>
                  <a:lnTo>
                    <a:pt x="3563" y="4449"/>
                  </a:lnTo>
                  <a:lnTo>
                    <a:pt x="3653" y="4413"/>
                  </a:lnTo>
                  <a:lnTo>
                    <a:pt x="3734" y="4367"/>
                  </a:lnTo>
                  <a:lnTo>
                    <a:pt x="3810" y="4316"/>
                  </a:lnTo>
                  <a:lnTo>
                    <a:pt x="3879" y="4256"/>
                  </a:lnTo>
                  <a:lnTo>
                    <a:pt x="3939" y="4190"/>
                  </a:lnTo>
                  <a:lnTo>
                    <a:pt x="3988" y="4119"/>
                  </a:lnTo>
                  <a:lnTo>
                    <a:pt x="4030" y="4041"/>
                  </a:lnTo>
                  <a:lnTo>
                    <a:pt x="4060" y="3957"/>
                  </a:lnTo>
                  <a:lnTo>
                    <a:pt x="4078" y="3872"/>
                  </a:lnTo>
                  <a:lnTo>
                    <a:pt x="4084" y="3782"/>
                  </a:lnTo>
                  <a:lnTo>
                    <a:pt x="4078" y="3693"/>
                  </a:lnTo>
                  <a:lnTo>
                    <a:pt x="4060" y="3607"/>
                  </a:lnTo>
                  <a:lnTo>
                    <a:pt x="4030" y="3524"/>
                  </a:lnTo>
                  <a:lnTo>
                    <a:pt x="3988" y="3446"/>
                  </a:lnTo>
                  <a:lnTo>
                    <a:pt x="3937" y="3372"/>
                  </a:lnTo>
                  <a:lnTo>
                    <a:pt x="3877" y="3307"/>
                  </a:lnTo>
                  <a:lnTo>
                    <a:pt x="3810" y="3247"/>
                  </a:lnTo>
                  <a:lnTo>
                    <a:pt x="3734" y="3193"/>
                  </a:lnTo>
                  <a:lnTo>
                    <a:pt x="3651" y="3150"/>
                  </a:lnTo>
                  <a:lnTo>
                    <a:pt x="3561" y="3114"/>
                  </a:lnTo>
                  <a:lnTo>
                    <a:pt x="3468" y="3088"/>
                  </a:lnTo>
                  <a:lnTo>
                    <a:pt x="3368" y="3070"/>
                  </a:lnTo>
                  <a:lnTo>
                    <a:pt x="3265" y="3066"/>
                  </a:lnTo>
                  <a:lnTo>
                    <a:pt x="3194" y="3060"/>
                  </a:lnTo>
                  <a:lnTo>
                    <a:pt x="3124" y="3046"/>
                  </a:lnTo>
                  <a:lnTo>
                    <a:pt x="3060" y="3022"/>
                  </a:lnTo>
                  <a:lnTo>
                    <a:pt x="3003" y="2992"/>
                  </a:lnTo>
                  <a:lnTo>
                    <a:pt x="2953" y="2955"/>
                  </a:lnTo>
                  <a:lnTo>
                    <a:pt x="2913" y="2911"/>
                  </a:lnTo>
                  <a:lnTo>
                    <a:pt x="2882" y="2863"/>
                  </a:lnTo>
                  <a:lnTo>
                    <a:pt x="2864" y="2813"/>
                  </a:lnTo>
                  <a:lnTo>
                    <a:pt x="2856" y="2758"/>
                  </a:lnTo>
                  <a:lnTo>
                    <a:pt x="2864" y="2704"/>
                  </a:lnTo>
                  <a:lnTo>
                    <a:pt x="2882" y="2652"/>
                  </a:lnTo>
                  <a:lnTo>
                    <a:pt x="2913" y="2604"/>
                  </a:lnTo>
                  <a:lnTo>
                    <a:pt x="2953" y="2561"/>
                  </a:lnTo>
                  <a:lnTo>
                    <a:pt x="3003" y="2523"/>
                  </a:lnTo>
                  <a:lnTo>
                    <a:pt x="3060" y="2493"/>
                  </a:lnTo>
                  <a:lnTo>
                    <a:pt x="3124" y="2469"/>
                  </a:lnTo>
                  <a:lnTo>
                    <a:pt x="3194" y="2455"/>
                  </a:lnTo>
                  <a:lnTo>
                    <a:pt x="3265" y="2451"/>
                  </a:lnTo>
                  <a:lnTo>
                    <a:pt x="3331" y="2455"/>
                  </a:lnTo>
                  <a:lnTo>
                    <a:pt x="3394" y="2467"/>
                  </a:lnTo>
                  <a:lnTo>
                    <a:pt x="3454" y="2487"/>
                  </a:lnTo>
                  <a:lnTo>
                    <a:pt x="3509" y="2513"/>
                  </a:lnTo>
                  <a:lnTo>
                    <a:pt x="3559" y="2547"/>
                  </a:lnTo>
                  <a:lnTo>
                    <a:pt x="3593" y="2571"/>
                  </a:lnTo>
                  <a:lnTo>
                    <a:pt x="3631" y="2585"/>
                  </a:lnTo>
                  <a:lnTo>
                    <a:pt x="3668" y="2593"/>
                  </a:lnTo>
                  <a:lnTo>
                    <a:pt x="3708" y="2593"/>
                  </a:lnTo>
                  <a:lnTo>
                    <a:pt x="3746" y="2585"/>
                  </a:lnTo>
                  <a:lnTo>
                    <a:pt x="3784" y="2571"/>
                  </a:lnTo>
                  <a:lnTo>
                    <a:pt x="3817" y="2547"/>
                  </a:lnTo>
                  <a:lnTo>
                    <a:pt x="3845" y="2519"/>
                  </a:lnTo>
                  <a:lnTo>
                    <a:pt x="3869" y="2483"/>
                  </a:lnTo>
                  <a:lnTo>
                    <a:pt x="3885" y="2445"/>
                  </a:lnTo>
                  <a:lnTo>
                    <a:pt x="3891" y="2407"/>
                  </a:lnTo>
                  <a:lnTo>
                    <a:pt x="3891" y="2368"/>
                  </a:lnTo>
                  <a:lnTo>
                    <a:pt x="3883" y="2330"/>
                  </a:lnTo>
                  <a:lnTo>
                    <a:pt x="3869" y="2292"/>
                  </a:lnTo>
                  <a:lnTo>
                    <a:pt x="3845" y="2258"/>
                  </a:lnTo>
                  <a:lnTo>
                    <a:pt x="3817" y="2230"/>
                  </a:lnTo>
                  <a:lnTo>
                    <a:pt x="3756" y="2185"/>
                  </a:lnTo>
                  <a:lnTo>
                    <a:pt x="3688" y="2147"/>
                  </a:lnTo>
                  <a:lnTo>
                    <a:pt x="3619" y="2113"/>
                  </a:lnTo>
                  <a:lnTo>
                    <a:pt x="3545" y="2087"/>
                  </a:lnTo>
                  <a:lnTo>
                    <a:pt x="3470" y="2067"/>
                  </a:lnTo>
                  <a:lnTo>
                    <a:pt x="3470" y="1836"/>
                  </a:lnTo>
                  <a:lnTo>
                    <a:pt x="3466" y="1789"/>
                  </a:lnTo>
                  <a:lnTo>
                    <a:pt x="3450" y="1745"/>
                  </a:lnTo>
                  <a:lnTo>
                    <a:pt x="3426" y="1707"/>
                  </a:lnTo>
                  <a:lnTo>
                    <a:pt x="3394" y="1675"/>
                  </a:lnTo>
                  <a:lnTo>
                    <a:pt x="3356" y="1651"/>
                  </a:lnTo>
                  <a:lnTo>
                    <a:pt x="3313" y="1635"/>
                  </a:lnTo>
                  <a:lnTo>
                    <a:pt x="3265" y="1631"/>
                  </a:lnTo>
                  <a:close/>
                  <a:moveTo>
                    <a:pt x="3060" y="0"/>
                  </a:moveTo>
                  <a:lnTo>
                    <a:pt x="3060" y="1015"/>
                  </a:lnTo>
                  <a:lnTo>
                    <a:pt x="3066" y="1062"/>
                  </a:lnTo>
                  <a:lnTo>
                    <a:pt x="3082" y="1106"/>
                  </a:lnTo>
                  <a:lnTo>
                    <a:pt x="3106" y="1144"/>
                  </a:lnTo>
                  <a:lnTo>
                    <a:pt x="3138" y="1176"/>
                  </a:lnTo>
                  <a:lnTo>
                    <a:pt x="3176" y="1200"/>
                  </a:lnTo>
                  <a:lnTo>
                    <a:pt x="3219" y="1216"/>
                  </a:lnTo>
                  <a:lnTo>
                    <a:pt x="3265" y="1220"/>
                  </a:lnTo>
                  <a:lnTo>
                    <a:pt x="3313" y="1216"/>
                  </a:lnTo>
                  <a:lnTo>
                    <a:pt x="3356" y="1200"/>
                  </a:lnTo>
                  <a:lnTo>
                    <a:pt x="3394" y="1176"/>
                  </a:lnTo>
                  <a:lnTo>
                    <a:pt x="3426" y="1144"/>
                  </a:lnTo>
                  <a:lnTo>
                    <a:pt x="3450" y="1106"/>
                  </a:lnTo>
                  <a:lnTo>
                    <a:pt x="3466" y="1062"/>
                  </a:lnTo>
                  <a:lnTo>
                    <a:pt x="3470" y="1015"/>
                  </a:lnTo>
                  <a:lnTo>
                    <a:pt x="3470" y="0"/>
                  </a:lnTo>
                  <a:lnTo>
                    <a:pt x="3666" y="20"/>
                  </a:lnTo>
                  <a:lnTo>
                    <a:pt x="3857" y="48"/>
                  </a:lnTo>
                  <a:lnTo>
                    <a:pt x="4046" y="89"/>
                  </a:lnTo>
                  <a:lnTo>
                    <a:pt x="4231" y="139"/>
                  </a:lnTo>
                  <a:lnTo>
                    <a:pt x="4410" y="201"/>
                  </a:lnTo>
                  <a:lnTo>
                    <a:pt x="4585" y="273"/>
                  </a:lnTo>
                  <a:lnTo>
                    <a:pt x="4753" y="354"/>
                  </a:lnTo>
                  <a:lnTo>
                    <a:pt x="4918" y="444"/>
                  </a:lnTo>
                  <a:lnTo>
                    <a:pt x="5075" y="543"/>
                  </a:lnTo>
                  <a:lnTo>
                    <a:pt x="5228" y="651"/>
                  </a:lnTo>
                  <a:lnTo>
                    <a:pt x="5374" y="766"/>
                  </a:lnTo>
                  <a:lnTo>
                    <a:pt x="5513" y="889"/>
                  </a:lnTo>
                  <a:lnTo>
                    <a:pt x="5644" y="1021"/>
                  </a:lnTo>
                  <a:lnTo>
                    <a:pt x="5767" y="1160"/>
                  </a:lnTo>
                  <a:lnTo>
                    <a:pt x="5882" y="1305"/>
                  </a:lnTo>
                  <a:lnTo>
                    <a:pt x="5990" y="1458"/>
                  </a:lnTo>
                  <a:lnTo>
                    <a:pt x="6089" y="1616"/>
                  </a:lnTo>
                  <a:lnTo>
                    <a:pt x="6178" y="1781"/>
                  </a:lnTo>
                  <a:lnTo>
                    <a:pt x="6260" y="1950"/>
                  </a:lnTo>
                  <a:lnTo>
                    <a:pt x="6331" y="2125"/>
                  </a:lnTo>
                  <a:lnTo>
                    <a:pt x="6393" y="2304"/>
                  </a:lnTo>
                  <a:lnTo>
                    <a:pt x="6443" y="2489"/>
                  </a:lnTo>
                  <a:lnTo>
                    <a:pt x="6484" y="2678"/>
                  </a:lnTo>
                  <a:lnTo>
                    <a:pt x="6512" y="2869"/>
                  </a:lnTo>
                  <a:lnTo>
                    <a:pt x="6532" y="3066"/>
                  </a:lnTo>
                  <a:lnTo>
                    <a:pt x="5519" y="3066"/>
                  </a:lnTo>
                  <a:lnTo>
                    <a:pt x="5471" y="3070"/>
                  </a:lnTo>
                  <a:lnTo>
                    <a:pt x="5427" y="3086"/>
                  </a:lnTo>
                  <a:lnTo>
                    <a:pt x="5389" y="3110"/>
                  </a:lnTo>
                  <a:lnTo>
                    <a:pt x="5358" y="3142"/>
                  </a:lnTo>
                  <a:lnTo>
                    <a:pt x="5334" y="3179"/>
                  </a:lnTo>
                  <a:lnTo>
                    <a:pt x="5318" y="3223"/>
                  </a:lnTo>
                  <a:lnTo>
                    <a:pt x="5314" y="3271"/>
                  </a:lnTo>
                  <a:lnTo>
                    <a:pt x="5318" y="3317"/>
                  </a:lnTo>
                  <a:lnTo>
                    <a:pt x="5334" y="3361"/>
                  </a:lnTo>
                  <a:lnTo>
                    <a:pt x="5358" y="3398"/>
                  </a:lnTo>
                  <a:lnTo>
                    <a:pt x="5389" y="3430"/>
                  </a:lnTo>
                  <a:lnTo>
                    <a:pt x="5427" y="3454"/>
                  </a:lnTo>
                  <a:lnTo>
                    <a:pt x="5471" y="3470"/>
                  </a:lnTo>
                  <a:lnTo>
                    <a:pt x="5519" y="3476"/>
                  </a:lnTo>
                  <a:lnTo>
                    <a:pt x="6532" y="3476"/>
                  </a:lnTo>
                  <a:lnTo>
                    <a:pt x="6512" y="3671"/>
                  </a:lnTo>
                  <a:lnTo>
                    <a:pt x="6484" y="3864"/>
                  </a:lnTo>
                  <a:lnTo>
                    <a:pt x="6443" y="4051"/>
                  </a:lnTo>
                  <a:lnTo>
                    <a:pt x="6393" y="4236"/>
                  </a:lnTo>
                  <a:lnTo>
                    <a:pt x="6331" y="4415"/>
                  </a:lnTo>
                  <a:lnTo>
                    <a:pt x="6260" y="4590"/>
                  </a:lnTo>
                  <a:lnTo>
                    <a:pt x="6178" y="4761"/>
                  </a:lnTo>
                  <a:lnTo>
                    <a:pt x="6089" y="4924"/>
                  </a:lnTo>
                  <a:lnTo>
                    <a:pt x="5990" y="5084"/>
                  </a:lnTo>
                  <a:lnTo>
                    <a:pt x="5882" y="5235"/>
                  </a:lnTo>
                  <a:lnTo>
                    <a:pt x="5767" y="5380"/>
                  </a:lnTo>
                  <a:lnTo>
                    <a:pt x="5644" y="5519"/>
                  </a:lnTo>
                  <a:lnTo>
                    <a:pt x="5513" y="5651"/>
                  </a:lnTo>
                  <a:lnTo>
                    <a:pt x="5374" y="5774"/>
                  </a:lnTo>
                  <a:lnTo>
                    <a:pt x="5228" y="5891"/>
                  </a:lnTo>
                  <a:lnTo>
                    <a:pt x="5075" y="5999"/>
                  </a:lnTo>
                  <a:lnTo>
                    <a:pt x="4918" y="6098"/>
                  </a:lnTo>
                  <a:lnTo>
                    <a:pt x="4753" y="6188"/>
                  </a:lnTo>
                  <a:lnTo>
                    <a:pt x="4585" y="6269"/>
                  </a:lnTo>
                  <a:lnTo>
                    <a:pt x="4410" y="6339"/>
                  </a:lnTo>
                  <a:lnTo>
                    <a:pt x="4231" y="6401"/>
                  </a:lnTo>
                  <a:lnTo>
                    <a:pt x="4046" y="6453"/>
                  </a:lnTo>
                  <a:lnTo>
                    <a:pt x="3857" y="6492"/>
                  </a:lnTo>
                  <a:lnTo>
                    <a:pt x="3666" y="6522"/>
                  </a:lnTo>
                  <a:lnTo>
                    <a:pt x="3470" y="6540"/>
                  </a:lnTo>
                  <a:lnTo>
                    <a:pt x="3470" y="5525"/>
                  </a:lnTo>
                  <a:lnTo>
                    <a:pt x="3466" y="5478"/>
                  </a:lnTo>
                  <a:lnTo>
                    <a:pt x="3450" y="5436"/>
                  </a:lnTo>
                  <a:lnTo>
                    <a:pt x="3426" y="5398"/>
                  </a:lnTo>
                  <a:lnTo>
                    <a:pt x="3394" y="5366"/>
                  </a:lnTo>
                  <a:lnTo>
                    <a:pt x="3356" y="5340"/>
                  </a:lnTo>
                  <a:lnTo>
                    <a:pt x="3313" y="5326"/>
                  </a:lnTo>
                  <a:lnTo>
                    <a:pt x="3265" y="5320"/>
                  </a:lnTo>
                  <a:lnTo>
                    <a:pt x="3219" y="5326"/>
                  </a:lnTo>
                  <a:lnTo>
                    <a:pt x="3176" y="5340"/>
                  </a:lnTo>
                  <a:lnTo>
                    <a:pt x="3138" y="5366"/>
                  </a:lnTo>
                  <a:lnTo>
                    <a:pt x="3106" y="5398"/>
                  </a:lnTo>
                  <a:lnTo>
                    <a:pt x="3082" y="5436"/>
                  </a:lnTo>
                  <a:lnTo>
                    <a:pt x="3066" y="5478"/>
                  </a:lnTo>
                  <a:lnTo>
                    <a:pt x="3060" y="5525"/>
                  </a:lnTo>
                  <a:lnTo>
                    <a:pt x="3060" y="6540"/>
                  </a:lnTo>
                  <a:lnTo>
                    <a:pt x="2866" y="6522"/>
                  </a:lnTo>
                  <a:lnTo>
                    <a:pt x="2673" y="6492"/>
                  </a:lnTo>
                  <a:lnTo>
                    <a:pt x="2486" y="6453"/>
                  </a:lnTo>
                  <a:lnTo>
                    <a:pt x="2301" y="6401"/>
                  </a:lnTo>
                  <a:lnTo>
                    <a:pt x="2122" y="6339"/>
                  </a:lnTo>
                  <a:lnTo>
                    <a:pt x="1948" y="6269"/>
                  </a:lnTo>
                  <a:lnTo>
                    <a:pt x="1777" y="6188"/>
                  </a:lnTo>
                  <a:lnTo>
                    <a:pt x="1614" y="6098"/>
                  </a:lnTo>
                  <a:lnTo>
                    <a:pt x="1455" y="5999"/>
                  </a:lnTo>
                  <a:lnTo>
                    <a:pt x="1304" y="5891"/>
                  </a:lnTo>
                  <a:lnTo>
                    <a:pt x="1159" y="5774"/>
                  </a:lnTo>
                  <a:lnTo>
                    <a:pt x="1019" y="5651"/>
                  </a:lnTo>
                  <a:lnTo>
                    <a:pt x="888" y="5519"/>
                  </a:lnTo>
                  <a:lnTo>
                    <a:pt x="765" y="5380"/>
                  </a:lnTo>
                  <a:lnTo>
                    <a:pt x="648" y="5235"/>
                  </a:lnTo>
                  <a:lnTo>
                    <a:pt x="541" y="5084"/>
                  </a:lnTo>
                  <a:lnTo>
                    <a:pt x="441" y="4924"/>
                  </a:lnTo>
                  <a:lnTo>
                    <a:pt x="352" y="4761"/>
                  </a:lnTo>
                  <a:lnTo>
                    <a:pt x="270" y="4590"/>
                  </a:lnTo>
                  <a:lnTo>
                    <a:pt x="201" y="4415"/>
                  </a:lnTo>
                  <a:lnTo>
                    <a:pt x="139" y="4236"/>
                  </a:lnTo>
                  <a:lnTo>
                    <a:pt x="87" y="4051"/>
                  </a:lnTo>
                  <a:lnTo>
                    <a:pt x="48" y="3864"/>
                  </a:lnTo>
                  <a:lnTo>
                    <a:pt x="18" y="3671"/>
                  </a:lnTo>
                  <a:lnTo>
                    <a:pt x="0" y="3476"/>
                  </a:lnTo>
                  <a:lnTo>
                    <a:pt x="1014" y="3476"/>
                  </a:lnTo>
                  <a:lnTo>
                    <a:pt x="1061" y="3470"/>
                  </a:lnTo>
                  <a:lnTo>
                    <a:pt x="1103" y="3454"/>
                  </a:lnTo>
                  <a:lnTo>
                    <a:pt x="1141" y="3430"/>
                  </a:lnTo>
                  <a:lnTo>
                    <a:pt x="1172" y="3398"/>
                  </a:lnTo>
                  <a:lnTo>
                    <a:pt x="1198" y="3361"/>
                  </a:lnTo>
                  <a:lnTo>
                    <a:pt x="1212" y="3317"/>
                  </a:lnTo>
                  <a:lnTo>
                    <a:pt x="1218" y="3271"/>
                  </a:lnTo>
                  <a:lnTo>
                    <a:pt x="1212" y="3223"/>
                  </a:lnTo>
                  <a:lnTo>
                    <a:pt x="1198" y="3179"/>
                  </a:lnTo>
                  <a:lnTo>
                    <a:pt x="1172" y="3142"/>
                  </a:lnTo>
                  <a:lnTo>
                    <a:pt x="1141" y="3110"/>
                  </a:lnTo>
                  <a:lnTo>
                    <a:pt x="1103" y="3086"/>
                  </a:lnTo>
                  <a:lnTo>
                    <a:pt x="1061" y="3070"/>
                  </a:lnTo>
                  <a:lnTo>
                    <a:pt x="1014" y="3066"/>
                  </a:lnTo>
                  <a:lnTo>
                    <a:pt x="0" y="3066"/>
                  </a:lnTo>
                  <a:lnTo>
                    <a:pt x="18" y="2869"/>
                  </a:lnTo>
                  <a:lnTo>
                    <a:pt x="48" y="2678"/>
                  </a:lnTo>
                  <a:lnTo>
                    <a:pt x="87" y="2489"/>
                  </a:lnTo>
                  <a:lnTo>
                    <a:pt x="139" y="2304"/>
                  </a:lnTo>
                  <a:lnTo>
                    <a:pt x="201" y="2125"/>
                  </a:lnTo>
                  <a:lnTo>
                    <a:pt x="270" y="1950"/>
                  </a:lnTo>
                  <a:lnTo>
                    <a:pt x="352" y="1781"/>
                  </a:lnTo>
                  <a:lnTo>
                    <a:pt x="441" y="1616"/>
                  </a:lnTo>
                  <a:lnTo>
                    <a:pt x="541" y="1458"/>
                  </a:lnTo>
                  <a:lnTo>
                    <a:pt x="648" y="1305"/>
                  </a:lnTo>
                  <a:lnTo>
                    <a:pt x="765" y="1160"/>
                  </a:lnTo>
                  <a:lnTo>
                    <a:pt x="888" y="1021"/>
                  </a:lnTo>
                  <a:lnTo>
                    <a:pt x="1019" y="889"/>
                  </a:lnTo>
                  <a:lnTo>
                    <a:pt x="1159" y="766"/>
                  </a:lnTo>
                  <a:lnTo>
                    <a:pt x="1304" y="651"/>
                  </a:lnTo>
                  <a:lnTo>
                    <a:pt x="1455" y="543"/>
                  </a:lnTo>
                  <a:lnTo>
                    <a:pt x="1614" y="444"/>
                  </a:lnTo>
                  <a:lnTo>
                    <a:pt x="1777" y="354"/>
                  </a:lnTo>
                  <a:lnTo>
                    <a:pt x="1948" y="273"/>
                  </a:lnTo>
                  <a:lnTo>
                    <a:pt x="2122" y="201"/>
                  </a:lnTo>
                  <a:lnTo>
                    <a:pt x="2301" y="139"/>
                  </a:lnTo>
                  <a:lnTo>
                    <a:pt x="2486" y="89"/>
                  </a:lnTo>
                  <a:lnTo>
                    <a:pt x="2673" y="48"/>
                  </a:lnTo>
                  <a:lnTo>
                    <a:pt x="2866" y="20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F54EE5-7E65-4104-A4BC-67B75BCEA140}"/>
                </a:ext>
              </a:extLst>
            </p:cNvPr>
            <p:cNvSpPr txBox="1"/>
            <p:nvPr/>
          </p:nvSpPr>
          <p:spPr>
            <a:xfrm>
              <a:off x="6454452" y="332070"/>
              <a:ext cx="53743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The goal of this project is to reduce the time it takes for home-seekers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6B12E6-38B4-48B1-B6AF-17A249819BA2}"/>
              </a:ext>
            </a:extLst>
          </p:cNvPr>
          <p:cNvGrpSpPr/>
          <p:nvPr/>
        </p:nvGrpSpPr>
        <p:grpSpPr>
          <a:xfrm>
            <a:off x="5908038" y="1136938"/>
            <a:ext cx="5920746" cy="707886"/>
            <a:chOff x="5908038" y="1136938"/>
            <a:chExt cx="5920746" cy="707886"/>
          </a:xfrm>
        </p:grpSpPr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584CF5CC-5881-4392-ABA1-2A15D7751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8038" y="1303382"/>
              <a:ext cx="374632" cy="374998"/>
            </a:xfrm>
            <a:custGeom>
              <a:avLst/>
              <a:gdLst>
                <a:gd name="T0" fmla="*/ 2297 w 6141"/>
                <a:gd name="T1" fmla="*/ 895 h 6146"/>
                <a:gd name="T2" fmla="*/ 2166 w 6141"/>
                <a:gd name="T3" fmla="*/ 1279 h 6146"/>
                <a:gd name="T4" fmla="*/ 1813 w 6141"/>
                <a:gd name="T5" fmla="*/ 1506 h 6146"/>
                <a:gd name="T6" fmla="*/ 1644 w 6141"/>
                <a:gd name="T7" fmla="*/ 1863 h 6146"/>
                <a:gd name="T8" fmla="*/ 1721 w 6141"/>
                <a:gd name="T9" fmla="*/ 2260 h 6146"/>
                <a:gd name="T10" fmla="*/ 2018 w 6141"/>
                <a:gd name="T11" fmla="*/ 2551 h 6146"/>
                <a:gd name="T12" fmla="*/ 2456 w 6141"/>
                <a:gd name="T13" fmla="*/ 2663 h 6146"/>
                <a:gd name="T14" fmla="*/ 2744 w 6141"/>
                <a:gd name="T15" fmla="*/ 2755 h 6146"/>
                <a:gd name="T16" fmla="*/ 2866 w 6141"/>
                <a:gd name="T17" fmla="*/ 2970 h 6146"/>
                <a:gd name="T18" fmla="*/ 2744 w 6141"/>
                <a:gd name="T19" fmla="*/ 3187 h 6146"/>
                <a:gd name="T20" fmla="*/ 2456 w 6141"/>
                <a:gd name="T21" fmla="*/ 3277 h 6146"/>
                <a:gd name="T22" fmla="*/ 2164 w 6141"/>
                <a:gd name="T23" fmla="*/ 3180 h 6146"/>
                <a:gd name="T24" fmla="*/ 1975 w 6141"/>
                <a:gd name="T25" fmla="*/ 3142 h 6146"/>
                <a:gd name="T26" fmla="*/ 1839 w 6141"/>
                <a:gd name="T27" fmla="*/ 3283 h 6146"/>
                <a:gd name="T28" fmla="*/ 1876 w 6141"/>
                <a:gd name="T29" fmla="*/ 3468 h 6146"/>
                <a:gd name="T30" fmla="*/ 2177 w 6141"/>
                <a:gd name="T31" fmla="*/ 3642 h 6146"/>
                <a:gd name="T32" fmla="*/ 2297 w 6141"/>
                <a:gd name="T33" fmla="*/ 4021 h 6146"/>
                <a:gd name="T34" fmla="*/ 2505 w 6141"/>
                <a:gd name="T35" fmla="*/ 4092 h 6146"/>
                <a:gd name="T36" fmla="*/ 2656 w 6141"/>
                <a:gd name="T37" fmla="*/ 3940 h 6146"/>
                <a:gd name="T38" fmla="*/ 2907 w 6141"/>
                <a:gd name="T39" fmla="*/ 3567 h 6146"/>
                <a:gd name="T40" fmla="*/ 3195 w 6141"/>
                <a:gd name="T41" fmla="*/ 3281 h 6146"/>
                <a:gd name="T42" fmla="*/ 3270 w 6141"/>
                <a:gd name="T43" fmla="*/ 2888 h 6146"/>
                <a:gd name="T44" fmla="*/ 3096 w 6141"/>
                <a:gd name="T45" fmla="*/ 2522 h 6146"/>
                <a:gd name="T46" fmla="*/ 2733 w 6141"/>
                <a:gd name="T47" fmla="*/ 2296 h 6146"/>
                <a:gd name="T48" fmla="*/ 2329 w 6141"/>
                <a:gd name="T49" fmla="*/ 2238 h 6146"/>
                <a:gd name="T50" fmla="*/ 2093 w 6141"/>
                <a:gd name="T51" fmla="*/ 2086 h 6146"/>
                <a:gd name="T52" fmla="*/ 2069 w 6141"/>
                <a:gd name="T53" fmla="*/ 1850 h 6146"/>
                <a:gd name="T54" fmla="*/ 2271 w 6141"/>
                <a:gd name="T55" fmla="*/ 1674 h 6146"/>
                <a:gd name="T56" fmla="*/ 2585 w 6141"/>
                <a:gd name="T57" fmla="*/ 1655 h 6146"/>
                <a:gd name="T58" fmla="*/ 2821 w 6141"/>
                <a:gd name="T59" fmla="*/ 1773 h 6146"/>
                <a:gd name="T60" fmla="*/ 3008 w 6141"/>
                <a:gd name="T61" fmla="*/ 1736 h 6146"/>
                <a:gd name="T62" fmla="*/ 3083 w 6141"/>
                <a:gd name="T63" fmla="*/ 1556 h 6146"/>
                <a:gd name="T64" fmla="*/ 2946 w 6141"/>
                <a:gd name="T65" fmla="*/ 1373 h 6146"/>
                <a:gd name="T66" fmla="*/ 2662 w 6141"/>
                <a:gd name="T67" fmla="*/ 1024 h 6146"/>
                <a:gd name="T68" fmla="*/ 2548 w 6141"/>
                <a:gd name="T69" fmla="*/ 839 h 6146"/>
                <a:gd name="T70" fmla="*/ 2789 w 6141"/>
                <a:gd name="T71" fmla="*/ 22 h 6146"/>
                <a:gd name="T72" fmla="*/ 3556 w 6141"/>
                <a:gd name="T73" fmla="*/ 260 h 6146"/>
                <a:gd name="T74" fmla="*/ 4194 w 6141"/>
                <a:gd name="T75" fmla="*/ 721 h 6146"/>
                <a:gd name="T76" fmla="*/ 4654 w 6141"/>
                <a:gd name="T77" fmla="*/ 1358 h 6146"/>
                <a:gd name="T78" fmla="*/ 4892 w 6141"/>
                <a:gd name="T79" fmla="*/ 2125 h 6146"/>
                <a:gd name="T80" fmla="*/ 4869 w 6141"/>
                <a:gd name="T81" fmla="*/ 2923 h 6146"/>
                <a:gd name="T82" fmla="*/ 4615 w 6141"/>
                <a:gd name="T83" fmla="*/ 3629 h 6146"/>
                <a:gd name="T84" fmla="*/ 6093 w 6141"/>
                <a:gd name="T85" fmla="*/ 5543 h 6146"/>
                <a:gd name="T86" fmla="*/ 6132 w 6141"/>
                <a:gd name="T87" fmla="*/ 5822 h 6146"/>
                <a:gd name="T88" fmla="*/ 5980 w 6141"/>
                <a:gd name="T89" fmla="*/ 6064 h 6146"/>
                <a:gd name="T90" fmla="*/ 5732 w 6141"/>
                <a:gd name="T91" fmla="*/ 6146 h 6146"/>
                <a:gd name="T92" fmla="*/ 5485 w 6141"/>
                <a:gd name="T93" fmla="*/ 6064 h 6146"/>
                <a:gd name="T94" fmla="*/ 3494 w 6141"/>
                <a:gd name="T95" fmla="*/ 4685 h 6146"/>
                <a:gd name="T96" fmla="*/ 2770 w 6141"/>
                <a:gd name="T97" fmla="*/ 4897 h 6146"/>
                <a:gd name="T98" fmla="*/ 1962 w 6141"/>
                <a:gd name="T99" fmla="*/ 4867 h 6146"/>
                <a:gd name="T100" fmla="*/ 1218 w 6141"/>
                <a:gd name="T101" fmla="*/ 4581 h 6146"/>
                <a:gd name="T102" fmla="*/ 614 w 6141"/>
                <a:gd name="T103" fmla="*/ 4082 h 6146"/>
                <a:gd name="T104" fmla="*/ 195 w 6141"/>
                <a:gd name="T105" fmla="*/ 3414 h 6146"/>
                <a:gd name="T106" fmla="*/ 6 w 6141"/>
                <a:gd name="T107" fmla="*/ 2625 h 6146"/>
                <a:gd name="T108" fmla="*/ 88 w 6141"/>
                <a:gd name="T109" fmla="*/ 1805 h 6146"/>
                <a:gd name="T110" fmla="*/ 421 w 6141"/>
                <a:gd name="T111" fmla="*/ 1084 h 6146"/>
                <a:gd name="T112" fmla="*/ 956 w 6141"/>
                <a:gd name="T113" fmla="*/ 511 h 6146"/>
                <a:gd name="T114" fmla="*/ 1652 w 6141"/>
                <a:gd name="T115" fmla="*/ 135 h 6146"/>
                <a:gd name="T116" fmla="*/ 2456 w 6141"/>
                <a:gd name="T117" fmla="*/ 0 h 6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141" h="6146">
                  <a:moveTo>
                    <a:pt x="2456" y="818"/>
                  </a:moveTo>
                  <a:lnTo>
                    <a:pt x="2409" y="824"/>
                  </a:lnTo>
                  <a:lnTo>
                    <a:pt x="2366" y="839"/>
                  </a:lnTo>
                  <a:lnTo>
                    <a:pt x="2329" y="863"/>
                  </a:lnTo>
                  <a:lnTo>
                    <a:pt x="2297" y="895"/>
                  </a:lnTo>
                  <a:lnTo>
                    <a:pt x="2273" y="934"/>
                  </a:lnTo>
                  <a:lnTo>
                    <a:pt x="2258" y="977"/>
                  </a:lnTo>
                  <a:lnTo>
                    <a:pt x="2252" y="1024"/>
                  </a:lnTo>
                  <a:lnTo>
                    <a:pt x="2252" y="1255"/>
                  </a:lnTo>
                  <a:lnTo>
                    <a:pt x="2166" y="1279"/>
                  </a:lnTo>
                  <a:lnTo>
                    <a:pt x="2084" y="1311"/>
                  </a:lnTo>
                  <a:lnTo>
                    <a:pt x="2007" y="1348"/>
                  </a:lnTo>
                  <a:lnTo>
                    <a:pt x="1936" y="1395"/>
                  </a:lnTo>
                  <a:lnTo>
                    <a:pt x="1871" y="1447"/>
                  </a:lnTo>
                  <a:lnTo>
                    <a:pt x="1813" y="1506"/>
                  </a:lnTo>
                  <a:lnTo>
                    <a:pt x="1762" y="1567"/>
                  </a:lnTo>
                  <a:lnTo>
                    <a:pt x="1719" y="1637"/>
                  </a:lnTo>
                  <a:lnTo>
                    <a:pt x="1686" y="1708"/>
                  </a:lnTo>
                  <a:lnTo>
                    <a:pt x="1659" y="1785"/>
                  </a:lnTo>
                  <a:lnTo>
                    <a:pt x="1644" y="1863"/>
                  </a:lnTo>
                  <a:lnTo>
                    <a:pt x="1639" y="1946"/>
                  </a:lnTo>
                  <a:lnTo>
                    <a:pt x="1644" y="2030"/>
                  </a:lnTo>
                  <a:lnTo>
                    <a:pt x="1659" y="2110"/>
                  </a:lnTo>
                  <a:lnTo>
                    <a:pt x="1686" y="2187"/>
                  </a:lnTo>
                  <a:lnTo>
                    <a:pt x="1721" y="2260"/>
                  </a:lnTo>
                  <a:lnTo>
                    <a:pt x="1766" y="2330"/>
                  </a:lnTo>
                  <a:lnTo>
                    <a:pt x="1818" y="2395"/>
                  </a:lnTo>
                  <a:lnTo>
                    <a:pt x="1878" y="2453"/>
                  </a:lnTo>
                  <a:lnTo>
                    <a:pt x="1946" y="2506"/>
                  </a:lnTo>
                  <a:lnTo>
                    <a:pt x="2018" y="2551"/>
                  </a:lnTo>
                  <a:lnTo>
                    <a:pt x="2097" y="2590"/>
                  </a:lnTo>
                  <a:lnTo>
                    <a:pt x="2181" y="2622"/>
                  </a:lnTo>
                  <a:lnTo>
                    <a:pt x="2269" y="2644"/>
                  </a:lnTo>
                  <a:lnTo>
                    <a:pt x="2361" y="2659"/>
                  </a:lnTo>
                  <a:lnTo>
                    <a:pt x="2456" y="2663"/>
                  </a:lnTo>
                  <a:lnTo>
                    <a:pt x="2522" y="2667"/>
                  </a:lnTo>
                  <a:lnTo>
                    <a:pt x="2585" y="2680"/>
                  </a:lnTo>
                  <a:lnTo>
                    <a:pt x="2643" y="2698"/>
                  </a:lnTo>
                  <a:lnTo>
                    <a:pt x="2697" y="2723"/>
                  </a:lnTo>
                  <a:lnTo>
                    <a:pt x="2744" y="2755"/>
                  </a:lnTo>
                  <a:lnTo>
                    <a:pt x="2785" y="2790"/>
                  </a:lnTo>
                  <a:lnTo>
                    <a:pt x="2819" y="2831"/>
                  </a:lnTo>
                  <a:lnTo>
                    <a:pt x="2845" y="2874"/>
                  </a:lnTo>
                  <a:lnTo>
                    <a:pt x="2860" y="2921"/>
                  </a:lnTo>
                  <a:lnTo>
                    <a:pt x="2866" y="2970"/>
                  </a:lnTo>
                  <a:lnTo>
                    <a:pt x="2860" y="3019"/>
                  </a:lnTo>
                  <a:lnTo>
                    <a:pt x="2845" y="3067"/>
                  </a:lnTo>
                  <a:lnTo>
                    <a:pt x="2819" y="3110"/>
                  </a:lnTo>
                  <a:lnTo>
                    <a:pt x="2785" y="3152"/>
                  </a:lnTo>
                  <a:lnTo>
                    <a:pt x="2744" y="3187"/>
                  </a:lnTo>
                  <a:lnTo>
                    <a:pt x="2697" y="3217"/>
                  </a:lnTo>
                  <a:lnTo>
                    <a:pt x="2643" y="3243"/>
                  </a:lnTo>
                  <a:lnTo>
                    <a:pt x="2585" y="3262"/>
                  </a:lnTo>
                  <a:lnTo>
                    <a:pt x="2522" y="3273"/>
                  </a:lnTo>
                  <a:lnTo>
                    <a:pt x="2456" y="3277"/>
                  </a:lnTo>
                  <a:lnTo>
                    <a:pt x="2391" y="3273"/>
                  </a:lnTo>
                  <a:lnTo>
                    <a:pt x="2329" y="3262"/>
                  </a:lnTo>
                  <a:lnTo>
                    <a:pt x="2269" y="3242"/>
                  </a:lnTo>
                  <a:lnTo>
                    <a:pt x="2213" y="3215"/>
                  </a:lnTo>
                  <a:lnTo>
                    <a:pt x="2164" y="3180"/>
                  </a:lnTo>
                  <a:lnTo>
                    <a:pt x="2129" y="3157"/>
                  </a:lnTo>
                  <a:lnTo>
                    <a:pt x="2093" y="3142"/>
                  </a:lnTo>
                  <a:lnTo>
                    <a:pt x="2054" y="3135"/>
                  </a:lnTo>
                  <a:lnTo>
                    <a:pt x="2015" y="3135"/>
                  </a:lnTo>
                  <a:lnTo>
                    <a:pt x="1975" y="3142"/>
                  </a:lnTo>
                  <a:lnTo>
                    <a:pt x="1940" y="3157"/>
                  </a:lnTo>
                  <a:lnTo>
                    <a:pt x="1906" y="3180"/>
                  </a:lnTo>
                  <a:lnTo>
                    <a:pt x="1876" y="3210"/>
                  </a:lnTo>
                  <a:lnTo>
                    <a:pt x="1854" y="3245"/>
                  </a:lnTo>
                  <a:lnTo>
                    <a:pt x="1839" y="3283"/>
                  </a:lnTo>
                  <a:lnTo>
                    <a:pt x="1831" y="3320"/>
                  </a:lnTo>
                  <a:lnTo>
                    <a:pt x="1831" y="3360"/>
                  </a:lnTo>
                  <a:lnTo>
                    <a:pt x="1839" y="3399"/>
                  </a:lnTo>
                  <a:lnTo>
                    <a:pt x="1854" y="3436"/>
                  </a:lnTo>
                  <a:lnTo>
                    <a:pt x="1876" y="3468"/>
                  </a:lnTo>
                  <a:lnTo>
                    <a:pt x="1906" y="3498"/>
                  </a:lnTo>
                  <a:lnTo>
                    <a:pt x="1968" y="3543"/>
                  </a:lnTo>
                  <a:lnTo>
                    <a:pt x="2033" y="3582"/>
                  </a:lnTo>
                  <a:lnTo>
                    <a:pt x="2103" y="3614"/>
                  </a:lnTo>
                  <a:lnTo>
                    <a:pt x="2177" y="3642"/>
                  </a:lnTo>
                  <a:lnTo>
                    <a:pt x="2252" y="3661"/>
                  </a:lnTo>
                  <a:lnTo>
                    <a:pt x="2252" y="3893"/>
                  </a:lnTo>
                  <a:lnTo>
                    <a:pt x="2258" y="3940"/>
                  </a:lnTo>
                  <a:lnTo>
                    <a:pt x="2273" y="3983"/>
                  </a:lnTo>
                  <a:lnTo>
                    <a:pt x="2297" y="4021"/>
                  </a:lnTo>
                  <a:lnTo>
                    <a:pt x="2329" y="4052"/>
                  </a:lnTo>
                  <a:lnTo>
                    <a:pt x="2366" y="4077"/>
                  </a:lnTo>
                  <a:lnTo>
                    <a:pt x="2409" y="4092"/>
                  </a:lnTo>
                  <a:lnTo>
                    <a:pt x="2456" y="4097"/>
                  </a:lnTo>
                  <a:lnTo>
                    <a:pt x="2505" y="4092"/>
                  </a:lnTo>
                  <a:lnTo>
                    <a:pt x="2548" y="4077"/>
                  </a:lnTo>
                  <a:lnTo>
                    <a:pt x="2585" y="4052"/>
                  </a:lnTo>
                  <a:lnTo>
                    <a:pt x="2617" y="4021"/>
                  </a:lnTo>
                  <a:lnTo>
                    <a:pt x="2641" y="3983"/>
                  </a:lnTo>
                  <a:lnTo>
                    <a:pt x="2656" y="3940"/>
                  </a:lnTo>
                  <a:lnTo>
                    <a:pt x="2662" y="3893"/>
                  </a:lnTo>
                  <a:lnTo>
                    <a:pt x="2662" y="3663"/>
                  </a:lnTo>
                  <a:lnTo>
                    <a:pt x="2748" y="3639"/>
                  </a:lnTo>
                  <a:lnTo>
                    <a:pt x="2830" y="3607"/>
                  </a:lnTo>
                  <a:lnTo>
                    <a:pt x="2907" y="3567"/>
                  </a:lnTo>
                  <a:lnTo>
                    <a:pt x="2978" y="3521"/>
                  </a:lnTo>
                  <a:lnTo>
                    <a:pt x="3042" y="3470"/>
                  </a:lnTo>
                  <a:lnTo>
                    <a:pt x="3102" y="3412"/>
                  </a:lnTo>
                  <a:lnTo>
                    <a:pt x="3152" y="3348"/>
                  </a:lnTo>
                  <a:lnTo>
                    <a:pt x="3195" y="3281"/>
                  </a:lnTo>
                  <a:lnTo>
                    <a:pt x="3229" y="3208"/>
                  </a:lnTo>
                  <a:lnTo>
                    <a:pt x="3255" y="3131"/>
                  </a:lnTo>
                  <a:lnTo>
                    <a:pt x="3270" y="3052"/>
                  </a:lnTo>
                  <a:lnTo>
                    <a:pt x="3275" y="2970"/>
                  </a:lnTo>
                  <a:lnTo>
                    <a:pt x="3270" y="2888"/>
                  </a:lnTo>
                  <a:lnTo>
                    <a:pt x="3255" y="2807"/>
                  </a:lnTo>
                  <a:lnTo>
                    <a:pt x="3229" y="2728"/>
                  </a:lnTo>
                  <a:lnTo>
                    <a:pt x="3193" y="2655"/>
                  </a:lnTo>
                  <a:lnTo>
                    <a:pt x="3148" y="2586"/>
                  </a:lnTo>
                  <a:lnTo>
                    <a:pt x="3096" y="2522"/>
                  </a:lnTo>
                  <a:lnTo>
                    <a:pt x="3036" y="2464"/>
                  </a:lnTo>
                  <a:lnTo>
                    <a:pt x="2969" y="2412"/>
                  </a:lnTo>
                  <a:lnTo>
                    <a:pt x="2896" y="2365"/>
                  </a:lnTo>
                  <a:lnTo>
                    <a:pt x="2817" y="2326"/>
                  </a:lnTo>
                  <a:lnTo>
                    <a:pt x="2733" y="2296"/>
                  </a:lnTo>
                  <a:lnTo>
                    <a:pt x="2645" y="2271"/>
                  </a:lnTo>
                  <a:lnTo>
                    <a:pt x="2552" y="2258"/>
                  </a:lnTo>
                  <a:lnTo>
                    <a:pt x="2456" y="2253"/>
                  </a:lnTo>
                  <a:lnTo>
                    <a:pt x="2391" y="2249"/>
                  </a:lnTo>
                  <a:lnTo>
                    <a:pt x="2329" y="2238"/>
                  </a:lnTo>
                  <a:lnTo>
                    <a:pt x="2271" y="2219"/>
                  </a:lnTo>
                  <a:lnTo>
                    <a:pt x="2217" y="2193"/>
                  </a:lnTo>
                  <a:lnTo>
                    <a:pt x="2170" y="2163"/>
                  </a:lnTo>
                  <a:lnTo>
                    <a:pt x="2127" y="2125"/>
                  </a:lnTo>
                  <a:lnTo>
                    <a:pt x="2093" y="2086"/>
                  </a:lnTo>
                  <a:lnTo>
                    <a:pt x="2069" y="2041"/>
                  </a:lnTo>
                  <a:lnTo>
                    <a:pt x="2054" y="1994"/>
                  </a:lnTo>
                  <a:lnTo>
                    <a:pt x="2048" y="1946"/>
                  </a:lnTo>
                  <a:lnTo>
                    <a:pt x="2054" y="1897"/>
                  </a:lnTo>
                  <a:lnTo>
                    <a:pt x="2069" y="1850"/>
                  </a:lnTo>
                  <a:lnTo>
                    <a:pt x="2093" y="1805"/>
                  </a:lnTo>
                  <a:lnTo>
                    <a:pt x="2127" y="1766"/>
                  </a:lnTo>
                  <a:lnTo>
                    <a:pt x="2170" y="1730"/>
                  </a:lnTo>
                  <a:lnTo>
                    <a:pt x="2217" y="1698"/>
                  </a:lnTo>
                  <a:lnTo>
                    <a:pt x="2271" y="1674"/>
                  </a:lnTo>
                  <a:lnTo>
                    <a:pt x="2329" y="1653"/>
                  </a:lnTo>
                  <a:lnTo>
                    <a:pt x="2391" y="1642"/>
                  </a:lnTo>
                  <a:lnTo>
                    <a:pt x="2456" y="1638"/>
                  </a:lnTo>
                  <a:lnTo>
                    <a:pt x="2524" y="1642"/>
                  </a:lnTo>
                  <a:lnTo>
                    <a:pt x="2585" y="1655"/>
                  </a:lnTo>
                  <a:lnTo>
                    <a:pt x="2645" y="1674"/>
                  </a:lnTo>
                  <a:lnTo>
                    <a:pt x="2699" y="1702"/>
                  </a:lnTo>
                  <a:lnTo>
                    <a:pt x="2750" y="1736"/>
                  </a:lnTo>
                  <a:lnTo>
                    <a:pt x="2784" y="1758"/>
                  </a:lnTo>
                  <a:lnTo>
                    <a:pt x="2821" y="1773"/>
                  </a:lnTo>
                  <a:lnTo>
                    <a:pt x="2860" y="1781"/>
                  </a:lnTo>
                  <a:lnTo>
                    <a:pt x="2899" y="1781"/>
                  </a:lnTo>
                  <a:lnTo>
                    <a:pt x="2939" y="1773"/>
                  </a:lnTo>
                  <a:lnTo>
                    <a:pt x="2974" y="1758"/>
                  </a:lnTo>
                  <a:lnTo>
                    <a:pt x="3008" y="1736"/>
                  </a:lnTo>
                  <a:lnTo>
                    <a:pt x="3038" y="1706"/>
                  </a:lnTo>
                  <a:lnTo>
                    <a:pt x="3060" y="1672"/>
                  </a:lnTo>
                  <a:lnTo>
                    <a:pt x="3075" y="1635"/>
                  </a:lnTo>
                  <a:lnTo>
                    <a:pt x="3083" y="1595"/>
                  </a:lnTo>
                  <a:lnTo>
                    <a:pt x="3083" y="1556"/>
                  </a:lnTo>
                  <a:lnTo>
                    <a:pt x="3075" y="1517"/>
                  </a:lnTo>
                  <a:lnTo>
                    <a:pt x="3060" y="1481"/>
                  </a:lnTo>
                  <a:lnTo>
                    <a:pt x="3038" y="1447"/>
                  </a:lnTo>
                  <a:lnTo>
                    <a:pt x="3008" y="1418"/>
                  </a:lnTo>
                  <a:lnTo>
                    <a:pt x="2946" y="1373"/>
                  </a:lnTo>
                  <a:lnTo>
                    <a:pt x="2881" y="1333"/>
                  </a:lnTo>
                  <a:lnTo>
                    <a:pt x="2810" y="1301"/>
                  </a:lnTo>
                  <a:lnTo>
                    <a:pt x="2737" y="1275"/>
                  </a:lnTo>
                  <a:lnTo>
                    <a:pt x="2662" y="1255"/>
                  </a:lnTo>
                  <a:lnTo>
                    <a:pt x="2662" y="1024"/>
                  </a:lnTo>
                  <a:lnTo>
                    <a:pt x="2656" y="977"/>
                  </a:lnTo>
                  <a:lnTo>
                    <a:pt x="2641" y="934"/>
                  </a:lnTo>
                  <a:lnTo>
                    <a:pt x="2617" y="895"/>
                  </a:lnTo>
                  <a:lnTo>
                    <a:pt x="2585" y="863"/>
                  </a:lnTo>
                  <a:lnTo>
                    <a:pt x="2548" y="839"/>
                  </a:lnTo>
                  <a:lnTo>
                    <a:pt x="2505" y="824"/>
                  </a:lnTo>
                  <a:lnTo>
                    <a:pt x="2456" y="818"/>
                  </a:lnTo>
                  <a:close/>
                  <a:moveTo>
                    <a:pt x="2456" y="0"/>
                  </a:moveTo>
                  <a:lnTo>
                    <a:pt x="2625" y="5"/>
                  </a:lnTo>
                  <a:lnTo>
                    <a:pt x="2789" y="22"/>
                  </a:lnTo>
                  <a:lnTo>
                    <a:pt x="2952" y="49"/>
                  </a:lnTo>
                  <a:lnTo>
                    <a:pt x="3109" y="88"/>
                  </a:lnTo>
                  <a:lnTo>
                    <a:pt x="3262" y="135"/>
                  </a:lnTo>
                  <a:lnTo>
                    <a:pt x="3412" y="193"/>
                  </a:lnTo>
                  <a:lnTo>
                    <a:pt x="3556" y="260"/>
                  </a:lnTo>
                  <a:lnTo>
                    <a:pt x="3696" y="335"/>
                  </a:lnTo>
                  <a:lnTo>
                    <a:pt x="3829" y="419"/>
                  </a:lnTo>
                  <a:lnTo>
                    <a:pt x="3956" y="511"/>
                  </a:lnTo>
                  <a:lnTo>
                    <a:pt x="4078" y="612"/>
                  </a:lnTo>
                  <a:lnTo>
                    <a:pt x="4194" y="721"/>
                  </a:lnTo>
                  <a:lnTo>
                    <a:pt x="4301" y="835"/>
                  </a:lnTo>
                  <a:lnTo>
                    <a:pt x="4402" y="957"/>
                  </a:lnTo>
                  <a:lnTo>
                    <a:pt x="4493" y="1084"/>
                  </a:lnTo>
                  <a:lnTo>
                    <a:pt x="4577" y="1217"/>
                  </a:lnTo>
                  <a:lnTo>
                    <a:pt x="4654" y="1358"/>
                  </a:lnTo>
                  <a:lnTo>
                    <a:pt x="4720" y="1502"/>
                  </a:lnTo>
                  <a:lnTo>
                    <a:pt x="4778" y="1652"/>
                  </a:lnTo>
                  <a:lnTo>
                    <a:pt x="4826" y="1805"/>
                  </a:lnTo>
                  <a:lnTo>
                    <a:pt x="4864" y="1962"/>
                  </a:lnTo>
                  <a:lnTo>
                    <a:pt x="4892" y="2125"/>
                  </a:lnTo>
                  <a:lnTo>
                    <a:pt x="4908" y="2290"/>
                  </a:lnTo>
                  <a:lnTo>
                    <a:pt x="4914" y="2459"/>
                  </a:lnTo>
                  <a:lnTo>
                    <a:pt x="4908" y="2616"/>
                  </a:lnTo>
                  <a:lnTo>
                    <a:pt x="4894" y="2771"/>
                  </a:lnTo>
                  <a:lnTo>
                    <a:pt x="4869" y="2923"/>
                  </a:lnTo>
                  <a:lnTo>
                    <a:pt x="4836" y="3071"/>
                  </a:lnTo>
                  <a:lnTo>
                    <a:pt x="4792" y="3217"/>
                  </a:lnTo>
                  <a:lnTo>
                    <a:pt x="4742" y="3360"/>
                  </a:lnTo>
                  <a:lnTo>
                    <a:pt x="4682" y="3496"/>
                  </a:lnTo>
                  <a:lnTo>
                    <a:pt x="4615" y="3629"/>
                  </a:lnTo>
                  <a:lnTo>
                    <a:pt x="4540" y="3758"/>
                  </a:lnTo>
                  <a:lnTo>
                    <a:pt x="4458" y="3880"/>
                  </a:lnTo>
                  <a:lnTo>
                    <a:pt x="6021" y="5448"/>
                  </a:lnTo>
                  <a:lnTo>
                    <a:pt x="6061" y="5493"/>
                  </a:lnTo>
                  <a:lnTo>
                    <a:pt x="6093" y="5543"/>
                  </a:lnTo>
                  <a:lnTo>
                    <a:pt x="6117" y="5596"/>
                  </a:lnTo>
                  <a:lnTo>
                    <a:pt x="6132" y="5652"/>
                  </a:lnTo>
                  <a:lnTo>
                    <a:pt x="6141" y="5708"/>
                  </a:lnTo>
                  <a:lnTo>
                    <a:pt x="6141" y="5766"/>
                  </a:lnTo>
                  <a:lnTo>
                    <a:pt x="6132" y="5822"/>
                  </a:lnTo>
                  <a:lnTo>
                    <a:pt x="6117" y="5878"/>
                  </a:lnTo>
                  <a:lnTo>
                    <a:pt x="6093" y="5931"/>
                  </a:lnTo>
                  <a:lnTo>
                    <a:pt x="6061" y="5981"/>
                  </a:lnTo>
                  <a:lnTo>
                    <a:pt x="6021" y="6026"/>
                  </a:lnTo>
                  <a:lnTo>
                    <a:pt x="5980" y="6064"/>
                  </a:lnTo>
                  <a:lnTo>
                    <a:pt x="5934" y="6094"/>
                  </a:lnTo>
                  <a:lnTo>
                    <a:pt x="5887" y="6116"/>
                  </a:lnTo>
                  <a:lnTo>
                    <a:pt x="5836" y="6133"/>
                  </a:lnTo>
                  <a:lnTo>
                    <a:pt x="5784" y="6144"/>
                  </a:lnTo>
                  <a:lnTo>
                    <a:pt x="5732" y="6146"/>
                  </a:lnTo>
                  <a:lnTo>
                    <a:pt x="5679" y="6144"/>
                  </a:lnTo>
                  <a:lnTo>
                    <a:pt x="5629" y="6133"/>
                  </a:lnTo>
                  <a:lnTo>
                    <a:pt x="5578" y="6116"/>
                  </a:lnTo>
                  <a:lnTo>
                    <a:pt x="5529" y="6094"/>
                  </a:lnTo>
                  <a:lnTo>
                    <a:pt x="5485" y="6064"/>
                  </a:lnTo>
                  <a:lnTo>
                    <a:pt x="5443" y="6026"/>
                  </a:lnTo>
                  <a:lnTo>
                    <a:pt x="3878" y="4461"/>
                  </a:lnTo>
                  <a:lnTo>
                    <a:pt x="3754" y="4543"/>
                  </a:lnTo>
                  <a:lnTo>
                    <a:pt x="3627" y="4618"/>
                  </a:lnTo>
                  <a:lnTo>
                    <a:pt x="3494" y="4685"/>
                  </a:lnTo>
                  <a:lnTo>
                    <a:pt x="3358" y="4745"/>
                  </a:lnTo>
                  <a:lnTo>
                    <a:pt x="3216" y="4796"/>
                  </a:lnTo>
                  <a:lnTo>
                    <a:pt x="3070" y="4839"/>
                  </a:lnTo>
                  <a:lnTo>
                    <a:pt x="2922" y="4873"/>
                  </a:lnTo>
                  <a:lnTo>
                    <a:pt x="2770" y="4897"/>
                  </a:lnTo>
                  <a:lnTo>
                    <a:pt x="2615" y="4912"/>
                  </a:lnTo>
                  <a:lnTo>
                    <a:pt x="2456" y="4918"/>
                  </a:lnTo>
                  <a:lnTo>
                    <a:pt x="2290" y="4912"/>
                  </a:lnTo>
                  <a:lnTo>
                    <a:pt x="2123" y="4895"/>
                  </a:lnTo>
                  <a:lnTo>
                    <a:pt x="1962" y="4867"/>
                  </a:lnTo>
                  <a:lnTo>
                    <a:pt x="1805" y="4830"/>
                  </a:lnTo>
                  <a:lnTo>
                    <a:pt x="1652" y="4781"/>
                  </a:lnTo>
                  <a:lnTo>
                    <a:pt x="1502" y="4725"/>
                  </a:lnTo>
                  <a:lnTo>
                    <a:pt x="1358" y="4657"/>
                  </a:lnTo>
                  <a:lnTo>
                    <a:pt x="1218" y="4581"/>
                  </a:lnTo>
                  <a:lnTo>
                    <a:pt x="1085" y="4496"/>
                  </a:lnTo>
                  <a:lnTo>
                    <a:pt x="956" y="4405"/>
                  </a:lnTo>
                  <a:lnTo>
                    <a:pt x="836" y="4303"/>
                  </a:lnTo>
                  <a:lnTo>
                    <a:pt x="720" y="4197"/>
                  </a:lnTo>
                  <a:lnTo>
                    <a:pt x="614" y="4082"/>
                  </a:lnTo>
                  <a:lnTo>
                    <a:pt x="513" y="3961"/>
                  </a:lnTo>
                  <a:lnTo>
                    <a:pt x="421" y="3831"/>
                  </a:lnTo>
                  <a:lnTo>
                    <a:pt x="337" y="3698"/>
                  </a:lnTo>
                  <a:lnTo>
                    <a:pt x="260" y="3560"/>
                  </a:lnTo>
                  <a:lnTo>
                    <a:pt x="195" y="3414"/>
                  </a:lnTo>
                  <a:lnTo>
                    <a:pt x="137" y="3266"/>
                  </a:lnTo>
                  <a:lnTo>
                    <a:pt x="88" y="3110"/>
                  </a:lnTo>
                  <a:lnTo>
                    <a:pt x="51" y="2953"/>
                  </a:lnTo>
                  <a:lnTo>
                    <a:pt x="23" y="2792"/>
                  </a:lnTo>
                  <a:lnTo>
                    <a:pt x="6" y="2625"/>
                  </a:lnTo>
                  <a:lnTo>
                    <a:pt x="0" y="2459"/>
                  </a:lnTo>
                  <a:lnTo>
                    <a:pt x="6" y="2290"/>
                  </a:lnTo>
                  <a:lnTo>
                    <a:pt x="23" y="2125"/>
                  </a:lnTo>
                  <a:lnTo>
                    <a:pt x="51" y="1962"/>
                  </a:lnTo>
                  <a:lnTo>
                    <a:pt x="88" y="1805"/>
                  </a:lnTo>
                  <a:lnTo>
                    <a:pt x="137" y="1652"/>
                  </a:lnTo>
                  <a:lnTo>
                    <a:pt x="195" y="1502"/>
                  </a:lnTo>
                  <a:lnTo>
                    <a:pt x="260" y="1358"/>
                  </a:lnTo>
                  <a:lnTo>
                    <a:pt x="337" y="1217"/>
                  </a:lnTo>
                  <a:lnTo>
                    <a:pt x="421" y="1084"/>
                  </a:lnTo>
                  <a:lnTo>
                    <a:pt x="513" y="957"/>
                  </a:lnTo>
                  <a:lnTo>
                    <a:pt x="614" y="835"/>
                  </a:lnTo>
                  <a:lnTo>
                    <a:pt x="720" y="721"/>
                  </a:lnTo>
                  <a:lnTo>
                    <a:pt x="836" y="612"/>
                  </a:lnTo>
                  <a:lnTo>
                    <a:pt x="956" y="511"/>
                  </a:lnTo>
                  <a:lnTo>
                    <a:pt x="1085" y="419"/>
                  </a:lnTo>
                  <a:lnTo>
                    <a:pt x="1218" y="335"/>
                  </a:lnTo>
                  <a:lnTo>
                    <a:pt x="1358" y="260"/>
                  </a:lnTo>
                  <a:lnTo>
                    <a:pt x="1502" y="193"/>
                  </a:lnTo>
                  <a:lnTo>
                    <a:pt x="1652" y="135"/>
                  </a:lnTo>
                  <a:lnTo>
                    <a:pt x="1805" y="88"/>
                  </a:lnTo>
                  <a:lnTo>
                    <a:pt x="1962" y="49"/>
                  </a:lnTo>
                  <a:lnTo>
                    <a:pt x="2123" y="22"/>
                  </a:lnTo>
                  <a:lnTo>
                    <a:pt x="2290" y="5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E24B4-8B36-43D7-B2EE-B16C6DCE676E}"/>
                </a:ext>
              </a:extLst>
            </p:cNvPr>
            <p:cNvSpPr txBox="1"/>
            <p:nvPr/>
          </p:nvSpPr>
          <p:spPr>
            <a:xfrm>
              <a:off x="6454452" y="1136938"/>
              <a:ext cx="53743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Make the home buying process easier for their customers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7FF8CD-FDDB-4D01-A056-C4E9DC54165E}"/>
              </a:ext>
            </a:extLst>
          </p:cNvPr>
          <p:cNvGrpSpPr/>
          <p:nvPr/>
        </p:nvGrpSpPr>
        <p:grpSpPr>
          <a:xfrm>
            <a:off x="5908038" y="1844824"/>
            <a:ext cx="5920746" cy="1323439"/>
            <a:chOff x="5908038" y="1768924"/>
            <a:chExt cx="5920746" cy="13234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ACBB91-1037-45E4-9F24-6F5DD6CAEC5D}"/>
                </a:ext>
              </a:extLst>
            </p:cNvPr>
            <p:cNvSpPr txBox="1"/>
            <p:nvPr/>
          </p:nvSpPr>
          <p:spPr>
            <a:xfrm>
              <a:off x="6454452" y="1768924"/>
              <a:ext cx="537433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Increasing sales, reducing time spent by our realtors on each customer, and increasing the company's referral rate by providing a better home match for of each customer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A876DFA-DD06-44F0-840D-1AD59B3F758B}"/>
                </a:ext>
              </a:extLst>
            </p:cNvPr>
            <p:cNvGrpSpPr/>
            <p:nvPr/>
          </p:nvGrpSpPr>
          <p:grpSpPr>
            <a:xfrm>
              <a:off x="5908038" y="2242321"/>
              <a:ext cx="401755" cy="376644"/>
              <a:chOff x="4438650" y="1512888"/>
              <a:chExt cx="5207000" cy="4881562"/>
            </a:xfrm>
            <a:solidFill>
              <a:sysClr val="window" lastClr="FFFFFF"/>
            </a:solidFill>
          </p:grpSpPr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CE33BE00-2C4F-405F-AF94-42B0992053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4963" y="2489200"/>
                <a:ext cx="3254375" cy="3905250"/>
              </a:xfrm>
              <a:custGeom>
                <a:avLst/>
                <a:gdLst>
                  <a:gd name="T0" fmla="*/ 1959 w 4100"/>
                  <a:gd name="T1" fmla="*/ 841 h 4920"/>
                  <a:gd name="T2" fmla="*/ 1866 w 4100"/>
                  <a:gd name="T3" fmla="*/ 935 h 4920"/>
                  <a:gd name="T4" fmla="*/ 1844 w 4100"/>
                  <a:gd name="T5" fmla="*/ 1267 h 4920"/>
                  <a:gd name="T6" fmla="*/ 1633 w 4100"/>
                  <a:gd name="T7" fmla="*/ 1396 h 4920"/>
                  <a:gd name="T8" fmla="*/ 1488 w 4100"/>
                  <a:gd name="T9" fmla="*/ 1595 h 4920"/>
                  <a:gd name="T10" fmla="*/ 1434 w 4100"/>
                  <a:gd name="T11" fmla="*/ 1846 h 4920"/>
                  <a:gd name="T12" fmla="*/ 1484 w 4100"/>
                  <a:gd name="T13" fmla="*/ 2085 h 4920"/>
                  <a:gd name="T14" fmla="*/ 1615 w 4100"/>
                  <a:gd name="T15" fmla="*/ 2280 h 4920"/>
                  <a:gd name="T16" fmla="*/ 1810 w 4100"/>
                  <a:gd name="T17" fmla="*/ 2411 h 4920"/>
                  <a:gd name="T18" fmla="*/ 2049 w 4100"/>
                  <a:gd name="T19" fmla="*/ 2461 h 4920"/>
                  <a:gd name="T20" fmla="*/ 2178 w 4100"/>
                  <a:gd name="T21" fmla="*/ 2505 h 4920"/>
                  <a:gd name="T22" fmla="*/ 2250 w 4100"/>
                  <a:gd name="T23" fmla="*/ 2618 h 4920"/>
                  <a:gd name="T24" fmla="*/ 2234 w 4100"/>
                  <a:gd name="T25" fmla="*/ 2755 h 4920"/>
                  <a:gd name="T26" fmla="*/ 2141 w 4100"/>
                  <a:gd name="T27" fmla="*/ 2849 h 4920"/>
                  <a:gd name="T28" fmla="*/ 1639 w 4100"/>
                  <a:gd name="T29" fmla="*/ 2871 h 4920"/>
                  <a:gd name="T30" fmla="*/ 1512 w 4100"/>
                  <a:gd name="T31" fmla="*/ 2914 h 4920"/>
                  <a:gd name="T32" fmla="*/ 1440 w 4100"/>
                  <a:gd name="T33" fmla="*/ 3028 h 4920"/>
                  <a:gd name="T34" fmla="*/ 1456 w 4100"/>
                  <a:gd name="T35" fmla="*/ 3165 h 4920"/>
                  <a:gd name="T36" fmla="*/ 1550 w 4100"/>
                  <a:gd name="T37" fmla="*/ 3259 h 4920"/>
                  <a:gd name="T38" fmla="*/ 1844 w 4100"/>
                  <a:gd name="T39" fmla="*/ 3281 h 4920"/>
                  <a:gd name="T40" fmla="*/ 1866 w 4100"/>
                  <a:gd name="T41" fmla="*/ 3575 h 4920"/>
                  <a:gd name="T42" fmla="*/ 1959 w 4100"/>
                  <a:gd name="T43" fmla="*/ 3669 h 4920"/>
                  <a:gd name="T44" fmla="*/ 2097 w 4100"/>
                  <a:gd name="T45" fmla="*/ 3684 h 4920"/>
                  <a:gd name="T46" fmla="*/ 2210 w 4100"/>
                  <a:gd name="T47" fmla="*/ 3613 h 4920"/>
                  <a:gd name="T48" fmla="*/ 2254 w 4100"/>
                  <a:gd name="T49" fmla="*/ 3485 h 4920"/>
                  <a:gd name="T50" fmla="*/ 2403 w 4100"/>
                  <a:gd name="T51" fmla="*/ 3165 h 4920"/>
                  <a:gd name="T52" fmla="*/ 2572 w 4100"/>
                  <a:gd name="T53" fmla="*/ 2988 h 4920"/>
                  <a:gd name="T54" fmla="*/ 2658 w 4100"/>
                  <a:gd name="T55" fmla="*/ 2753 h 4920"/>
                  <a:gd name="T56" fmla="*/ 2642 w 4100"/>
                  <a:gd name="T57" fmla="*/ 2503 h 4920"/>
                  <a:gd name="T58" fmla="*/ 2536 w 4100"/>
                  <a:gd name="T59" fmla="*/ 2290 h 4920"/>
                  <a:gd name="T60" fmla="*/ 2359 w 4100"/>
                  <a:gd name="T61" fmla="*/ 2134 h 4920"/>
                  <a:gd name="T62" fmla="*/ 2133 w 4100"/>
                  <a:gd name="T63" fmla="*/ 2055 h 4920"/>
                  <a:gd name="T64" fmla="*/ 1959 w 4100"/>
                  <a:gd name="T65" fmla="*/ 2029 h 4920"/>
                  <a:gd name="T66" fmla="*/ 1866 w 4100"/>
                  <a:gd name="T67" fmla="*/ 1936 h 4920"/>
                  <a:gd name="T68" fmla="*/ 1850 w 4100"/>
                  <a:gd name="T69" fmla="*/ 1798 h 4920"/>
                  <a:gd name="T70" fmla="*/ 1922 w 4100"/>
                  <a:gd name="T71" fmla="*/ 1685 h 4920"/>
                  <a:gd name="T72" fmla="*/ 2049 w 4100"/>
                  <a:gd name="T73" fmla="*/ 1641 h 4920"/>
                  <a:gd name="T74" fmla="*/ 2550 w 4100"/>
                  <a:gd name="T75" fmla="*/ 1619 h 4920"/>
                  <a:gd name="T76" fmla="*/ 2644 w 4100"/>
                  <a:gd name="T77" fmla="*/ 1526 h 4920"/>
                  <a:gd name="T78" fmla="*/ 2660 w 4100"/>
                  <a:gd name="T79" fmla="*/ 1388 h 4920"/>
                  <a:gd name="T80" fmla="*/ 2588 w 4100"/>
                  <a:gd name="T81" fmla="*/ 1275 h 4920"/>
                  <a:gd name="T82" fmla="*/ 2459 w 4100"/>
                  <a:gd name="T83" fmla="*/ 1231 h 4920"/>
                  <a:gd name="T84" fmla="*/ 2250 w 4100"/>
                  <a:gd name="T85" fmla="*/ 978 h 4920"/>
                  <a:gd name="T86" fmla="*/ 2178 w 4100"/>
                  <a:gd name="T87" fmla="*/ 865 h 4920"/>
                  <a:gd name="T88" fmla="*/ 2049 w 4100"/>
                  <a:gd name="T89" fmla="*/ 819 h 4920"/>
                  <a:gd name="T90" fmla="*/ 3941 w 4100"/>
                  <a:gd name="T91" fmla="*/ 6 h 4920"/>
                  <a:gd name="T92" fmla="*/ 4055 w 4100"/>
                  <a:gd name="T93" fmla="*/ 77 h 4920"/>
                  <a:gd name="T94" fmla="*/ 4100 w 4100"/>
                  <a:gd name="T95" fmla="*/ 204 h 4920"/>
                  <a:gd name="T96" fmla="*/ 4079 w 4100"/>
                  <a:gd name="T97" fmla="*/ 4805 h 4920"/>
                  <a:gd name="T98" fmla="*/ 3985 w 4100"/>
                  <a:gd name="T99" fmla="*/ 4900 h 4920"/>
                  <a:gd name="T100" fmla="*/ 205 w 4100"/>
                  <a:gd name="T101" fmla="*/ 4920 h 4920"/>
                  <a:gd name="T102" fmla="*/ 77 w 4100"/>
                  <a:gd name="T103" fmla="*/ 4874 h 4920"/>
                  <a:gd name="T104" fmla="*/ 6 w 4100"/>
                  <a:gd name="T105" fmla="*/ 4763 h 4920"/>
                  <a:gd name="T106" fmla="*/ 6 w 4100"/>
                  <a:gd name="T107" fmla="*/ 159 h 4920"/>
                  <a:gd name="T108" fmla="*/ 77 w 4100"/>
                  <a:gd name="T109" fmla="*/ 45 h 4920"/>
                  <a:gd name="T110" fmla="*/ 205 w 4100"/>
                  <a:gd name="T111" fmla="*/ 0 h 4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00" h="4920">
                    <a:moveTo>
                      <a:pt x="2049" y="819"/>
                    </a:moveTo>
                    <a:lnTo>
                      <a:pt x="2003" y="825"/>
                    </a:lnTo>
                    <a:lnTo>
                      <a:pt x="1959" y="841"/>
                    </a:lnTo>
                    <a:lnTo>
                      <a:pt x="1922" y="865"/>
                    </a:lnTo>
                    <a:lnTo>
                      <a:pt x="1890" y="897"/>
                    </a:lnTo>
                    <a:lnTo>
                      <a:pt x="1866" y="935"/>
                    </a:lnTo>
                    <a:lnTo>
                      <a:pt x="1850" y="978"/>
                    </a:lnTo>
                    <a:lnTo>
                      <a:pt x="1844" y="1026"/>
                    </a:lnTo>
                    <a:lnTo>
                      <a:pt x="1844" y="1267"/>
                    </a:lnTo>
                    <a:lnTo>
                      <a:pt x="1768" y="1301"/>
                    </a:lnTo>
                    <a:lnTo>
                      <a:pt x="1697" y="1345"/>
                    </a:lnTo>
                    <a:lnTo>
                      <a:pt x="1633" y="1396"/>
                    </a:lnTo>
                    <a:lnTo>
                      <a:pt x="1575" y="1456"/>
                    </a:lnTo>
                    <a:lnTo>
                      <a:pt x="1528" y="1522"/>
                    </a:lnTo>
                    <a:lnTo>
                      <a:pt x="1488" y="1595"/>
                    </a:lnTo>
                    <a:lnTo>
                      <a:pt x="1460" y="1675"/>
                    </a:lnTo>
                    <a:lnTo>
                      <a:pt x="1440" y="1758"/>
                    </a:lnTo>
                    <a:lnTo>
                      <a:pt x="1434" y="1846"/>
                    </a:lnTo>
                    <a:lnTo>
                      <a:pt x="1440" y="1928"/>
                    </a:lnTo>
                    <a:lnTo>
                      <a:pt x="1456" y="2009"/>
                    </a:lnTo>
                    <a:lnTo>
                      <a:pt x="1484" y="2085"/>
                    </a:lnTo>
                    <a:lnTo>
                      <a:pt x="1520" y="2154"/>
                    </a:lnTo>
                    <a:lnTo>
                      <a:pt x="1564" y="2220"/>
                    </a:lnTo>
                    <a:lnTo>
                      <a:pt x="1615" y="2280"/>
                    </a:lnTo>
                    <a:lnTo>
                      <a:pt x="1675" y="2331"/>
                    </a:lnTo>
                    <a:lnTo>
                      <a:pt x="1741" y="2375"/>
                    </a:lnTo>
                    <a:lnTo>
                      <a:pt x="1810" y="2411"/>
                    </a:lnTo>
                    <a:lnTo>
                      <a:pt x="1886" y="2439"/>
                    </a:lnTo>
                    <a:lnTo>
                      <a:pt x="1967" y="2455"/>
                    </a:lnTo>
                    <a:lnTo>
                      <a:pt x="2049" y="2461"/>
                    </a:lnTo>
                    <a:lnTo>
                      <a:pt x="2097" y="2465"/>
                    </a:lnTo>
                    <a:lnTo>
                      <a:pt x="2141" y="2481"/>
                    </a:lnTo>
                    <a:lnTo>
                      <a:pt x="2178" y="2505"/>
                    </a:lnTo>
                    <a:lnTo>
                      <a:pt x="2210" y="2536"/>
                    </a:lnTo>
                    <a:lnTo>
                      <a:pt x="2234" y="2576"/>
                    </a:lnTo>
                    <a:lnTo>
                      <a:pt x="2250" y="2618"/>
                    </a:lnTo>
                    <a:lnTo>
                      <a:pt x="2254" y="2666"/>
                    </a:lnTo>
                    <a:lnTo>
                      <a:pt x="2250" y="2711"/>
                    </a:lnTo>
                    <a:lnTo>
                      <a:pt x="2234" y="2755"/>
                    </a:lnTo>
                    <a:lnTo>
                      <a:pt x="2210" y="2793"/>
                    </a:lnTo>
                    <a:lnTo>
                      <a:pt x="2178" y="2825"/>
                    </a:lnTo>
                    <a:lnTo>
                      <a:pt x="2141" y="2849"/>
                    </a:lnTo>
                    <a:lnTo>
                      <a:pt x="2097" y="2865"/>
                    </a:lnTo>
                    <a:lnTo>
                      <a:pt x="2049" y="2871"/>
                    </a:lnTo>
                    <a:lnTo>
                      <a:pt x="1639" y="2871"/>
                    </a:lnTo>
                    <a:lnTo>
                      <a:pt x="1593" y="2875"/>
                    </a:lnTo>
                    <a:lnTo>
                      <a:pt x="1550" y="2891"/>
                    </a:lnTo>
                    <a:lnTo>
                      <a:pt x="1512" y="2914"/>
                    </a:lnTo>
                    <a:lnTo>
                      <a:pt x="1480" y="2946"/>
                    </a:lnTo>
                    <a:lnTo>
                      <a:pt x="1456" y="2984"/>
                    </a:lnTo>
                    <a:lnTo>
                      <a:pt x="1440" y="3028"/>
                    </a:lnTo>
                    <a:lnTo>
                      <a:pt x="1434" y="3076"/>
                    </a:lnTo>
                    <a:lnTo>
                      <a:pt x="1440" y="3121"/>
                    </a:lnTo>
                    <a:lnTo>
                      <a:pt x="1456" y="3165"/>
                    </a:lnTo>
                    <a:lnTo>
                      <a:pt x="1480" y="3203"/>
                    </a:lnTo>
                    <a:lnTo>
                      <a:pt x="1512" y="3235"/>
                    </a:lnTo>
                    <a:lnTo>
                      <a:pt x="1550" y="3259"/>
                    </a:lnTo>
                    <a:lnTo>
                      <a:pt x="1593" y="3275"/>
                    </a:lnTo>
                    <a:lnTo>
                      <a:pt x="1639" y="3281"/>
                    </a:lnTo>
                    <a:lnTo>
                      <a:pt x="1844" y="3281"/>
                    </a:lnTo>
                    <a:lnTo>
                      <a:pt x="1844" y="3485"/>
                    </a:lnTo>
                    <a:lnTo>
                      <a:pt x="1850" y="3531"/>
                    </a:lnTo>
                    <a:lnTo>
                      <a:pt x="1866" y="3575"/>
                    </a:lnTo>
                    <a:lnTo>
                      <a:pt x="1890" y="3613"/>
                    </a:lnTo>
                    <a:lnTo>
                      <a:pt x="1922" y="3645"/>
                    </a:lnTo>
                    <a:lnTo>
                      <a:pt x="1959" y="3669"/>
                    </a:lnTo>
                    <a:lnTo>
                      <a:pt x="2003" y="3684"/>
                    </a:lnTo>
                    <a:lnTo>
                      <a:pt x="2049" y="3690"/>
                    </a:lnTo>
                    <a:lnTo>
                      <a:pt x="2097" y="3684"/>
                    </a:lnTo>
                    <a:lnTo>
                      <a:pt x="2141" y="3669"/>
                    </a:lnTo>
                    <a:lnTo>
                      <a:pt x="2178" y="3645"/>
                    </a:lnTo>
                    <a:lnTo>
                      <a:pt x="2210" y="3613"/>
                    </a:lnTo>
                    <a:lnTo>
                      <a:pt x="2234" y="3575"/>
                    </a:lnTo>
                    <a:lnTo>
                      <a:pt x="2250" y="3531"/>
                    </a:lnTo>
                    <a:lnTo>
                      <a:pt x="2254" y="3485"/>
                    </a:lnTo>
                    <a:lnTo>
                      <a:pt x="2254" y="3243"/>
                    </a:lnTo>
                    <a:lnTo>
                      <a:pt x="2332" y="3209"/>
                    </a:lnTo>
                    <a:lnTo>
                      <a:pt x="2403" y="3165"/>
                    </a:lnTo>
                    <a:lnTo>
                      <a:pt x="2467" y="3113"/>
                    </a:lnTo>
                    <a:lnTo>
                      <a:pt x="2525" y="3054"/>
                    </a:lnTo>
                    <a:lnTo>
                      <a:pt x="2572" y="2988"/>
                    </a:lnTo>
                    <a:lnTo>
                      <a:pt x="2612" y="2914"/>
                    </a:lnTo>
                    <a:lnTo>
                      <a:pt x="2640" y="2835"/>
                    </a:lnTo>
                    <a:lnTo>
                      <a:pt x="2658" y="2753"/>
                    </a:lnTo>
                    <a:lnTo>
                      <a:pt x="2664" y="2666"/>
                    </a:lnTo>
                    <a:lnTo>
                      <a:pt x="2660" y="2582"/>
                    </a:lnTo>
                    <a:lnTo>
                      <a:pt x="2642" y="2503"/>
                    </a:lnTo>
                    <a:lnTo>
                      <a:pt x="2616" y="2427"/>
                    </a:lnTo>
                    <a:lnTo>
                      <a:pt x="2580" y="2355"/>
                    </a:lnTo>
                    <a:lnTo>
                      <a:pt x="2536" y="2290"/>
                    </a:lnTo>
                    <a:lnTo>
                      <a:pt x="2485" y="2230"/>
                    </a:lnTo>
                    <a:lnTo>
                      <a:pt x="2425" y="2178"/>
                    </a:lnTo>
                    <a:lnTo>
                      <a:pt x="2359" y="2134"/>
                    </a:lnTo>
                    <a:lnTo>
                      <a:pt x="2290" y="2099"/>
                    </a:lnTo>
                    <a:lnTo>
                      <a:pt x="2212" y="2073"/>
                    </a:lnTo>
                    <a:lnTo>
                      <a:pt x="2133" y="2055"/>
                    </a:lnTo>
                    <a:lnTo>
                      <a:pt x="2049" y="2051"/>
                    </a:lnTo>
                    <a:lnTo>
                      <a:pt x="2003" y="2045"/>
                    </a:lnTo>
                    <a:lnTo>
                      <a:pt x="1959" y="2029"/>
                    </a:lnTo>
                    <a:lnTo>
                      <a:pt x="1922" y="2005"/>
                    </a:lnTo>
                    <a:lnTo>
                      <a:pt x="1890" y="1973"/>
                    </a:lnTo>
                    <a:lnTo>
                      <a:pt x="1866" y="1936"/>
                    </a:lnTo>
                    <a:lnTo>
                      <a:pt x="1850" y="1892"/>
                    </a:lnTo>
                    <a:lnTo>
                      <a:pt x="1844" y="1846"/>
                    </a:lnTo>
                    <a:lnTo>
                      <a:pt x="1850" y="1798"/>
                    </a:lnTo>
                    <a:lnTo>
                      <a:pt x="1866" y="1754"/>
                    </a:lnTo>
                    <a:lnTo>
                      <a:pt x="1890" y="1717"/>
                    </a:lnTo>
                    <a:lnTo>
                      <a:pt x="1922" y="1685"/>
                    </a:lnTo>
                    <a:lnTo>
                      <a:pt x="1959" y="1661"/>
                    </a:lnTo>
                    <a:lnTo>
                      <a:pt x="2003" y="1645"/>
                    </a:lnTo>
                    <a:lnTo>
                      <a:pt x="2049" y="1641"/>
                    </a:lnTo>
                    <a:lnTo>
                      <a:pt x="2459" y="1641"/>
                    </a:lnTo>
                    <a:lnTo>
                      <a:pt x="2507" y="1635"/>
                    </a:lnTo>
                    <a:lnTo>
                      <a:pt x="2550" y="1619"/>
                    </a:lnTo>
                    <a:lnTo>
                      <a:pt x="2588" y="1595"/>
                    </a:lnTo>
                    <a:lnTo>
                      <a:pt x="2620" y="1563"/>
                    </a:lnTo>
                    <a:lnTo>
                      <a:pt x="2644" y="1526"/>
                    </a:lnTo>
                    <a:lnTo>
                      <a:pt x="2660" y="1482"/>
                    </a:lnTo>
                    <a:lnTo>
                      <a:pt x="2664" y="1436"/>
                    </a:lnTo>
                    <a:lnTo>
                      <a:pt x="2660" y="1388"/>
                    </a:lnTo>
                    <a:lnTo>
                      <a:pt x="2644" y="1345"/>
                    </a:lnTo>
                    <a:lnTo>
                      <a:pt x="2620" y="1307"/>
                    </a:lnTo>
                    <a:lnTo>
                      <a:pt x="2588" y="1275"/>
                    </a:lnTo>
                    <a:lnTo>
                      <a:pt x="2550" y="1251"/>
                    </a:lnTo>
                    <a:lnTo>
                      <a:pt x="2507" y="1235"/>
                    </a:lnTo>
                    <a:lnTo>
                      <a:pt x="2459" y="1231"/>
                    </a:lnTo>
                    <a:lnTo>
                      <a:pt x="2254" y="1231"/>
                    </a:lnTo>
                    <a:lnTo>
                      <a:pt x="2254" y="1026"/>
                    </a:lnTo>
                    <a:lnTo>
                      <a:pt x="2250" y="978"/>
                    </a:lnTo>
                    <a:lnTo>
                      <a:pt x="2234" y="935"/>
                    </a:lnTo>
                    <a:lnTo>
                      <a:pt x="2210" y="897"/>
                    </a:lnTo>
                    <a:lnTo>
                      <a:pt x="2178" y="865"/>
                    </a:lnTo>
                    <a:lnTo>
                      <a:pt x="2141" y="841"/>
                    </a:lnTo>
                    <a:lnTo>
                      <a:pt x="2097" y="825"/>
                    </a:lnTo>
                    <a:lnTo>
                      <a:pt x="2049" y="819"/>
                    </a:lnTo>
                    <a:close/>
                    <a:moveTo>
                      <a:pt x="205" y="0"/>
                    </a:moveTo>
                    <a:lnTo>
                      <a:pt x="3895" y="0"/>
                    </a:lnTo>
                    <a:lnTo>
                      <a:pt x="3941" y="6"/>
                    </a:lnTo>
                    <a:lnTo>
                      <a:pt x="3985" y="21"/>
                    </a:lnTo>
                    <a:lnTo>
                      <a:pt x="4023" y="45"/>
                    </a:lnTo>
                    <a:lnTo>
                      <a:pt x="4055" y="77"/>
                    </a:lnTo>
                    <a:lnTo>
                      <a:pt x="4079" y="115"/>
                    </a:lnTo>
                    <a:lnTo>
                      <a:pt x="4094" y="159"/>
                    </a:lnTo>
                    <a:lnTo>
                      <a:pt x="4100" y="204"/>
                    </a:lnTo>
                    <a:lnTo>
                      <a:pt x="4100" y="4715"/>
                    </a:lnTo>
                    <a:lnTo>
                      <a:pt x="4094" y="4763"/>
                    </a:lnTo>
                    <a:lnTo>
                      <a:pt x="4079" y="4805"/>
                    </a:lnTo>
                    <a:lnTo>
                      <a:pt x="4055" y="4842"/>
                    </a:lnTo>
                    <a:lnTo>
                      <a:pt x="4023" y="4874"/>
                    </a:lnTo>
                    <a:lnTo>
                      <a:pt x="3985" y="4900"/>
                    </a:lnTo>
                    <a:lnTo>
                      <a:pt x="3941" y="4914"/>
                    </a:lnTo>
                    <a:lnTo>
                      <a:pt x="3895" y="4920"/>
                    </a:lnTo>
                    <a:lnTo>
                      <a:pt x="205" y="4920"/>
                    </a:lnTo>
                    <a:lnTo>
                      <a:pt x="159" y="4914"/>
                    </a:lnTo>
                    <a:lnTo>
                      <a:pt x="115" y="4900"/>
                    </a:lnTo>
                    <a:lnTo>
                      <a:pt x="77" y="4874"/>
                    </a:lnTo>
                    <a:lnTo>
                      <a:pt x="45" y="4842"/>
                    </a:lnTo>
                    <a:lnTo>
                      <a:pt x="22" y="4805"/>
                    </a:lnTo>
                    <a:lnTo>
                      <a:pt x="6" y="4763"/>
                    </a:lnTo>
                    <a:lnTo>
                      <a:pt x="0" y="4715"/>
                    </a:lnTo>
                    <a:lnTo>
                      <a:pt x="0" y="204"/>
                    </a:lnTo>
                    <a:lnTo>
                      <a:pt x="6" y="159"/>
                    </a:lnTo>
                    <a:lnTo>
                      <a:pt x="22" y="115"/>
                    </a:lnTo>
                    <a:lnTo>
                      <a:pt x="45" y="77"/>
                    </a:lnTo>
                    <a:lnTo>
                      <a:pt x="77" y="45"/>
                    </a:lnTo>
                    <a:lnTo>
                      <a:pt x="115" y="21"/>
                    </a:lnTo>
                    <a:lnTo>
                      <a:pt x="159" y="6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79CD9F8B-C7B8-4E5B-AFAB-754F5383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650" y="1512888"/>
                <a:ext cx="5207000" cy="1627188"/>
              </a:xfrm>
              <a:custGeom>
                <a:avLst/>
                <a:gdLst>
                  <a:gd name="T0" fmla="*/ 6150 w 6560"/>
                  <a:gd name="T1" fmla="*/ 0 h 2049"/>
                  <a:gd name="T2" fmla="*/ 6279 w 6560"/>
                  <a:gd name="T3" fmla="*/ 22 h 2049"/>
                  <a:gd name="T4" fmla="*/ 6391 w 6560"/>
                  <a:gd name="T5" fmla="*/ 79 h 2049"/>
                  <a:gd name="T6" fmla="*/ 6480 w 6560"/>
                  <a:gd name="T7" fmla="*/ 169 h 2049"/>
                  <a:gd name="T8" fmla="*/ 6538 w 6560"/>
                  <a:gd name="T9" fmla="*/ 280 h 2049"/>
                  <a:gd name="T10" fmla="*/ 6560 w 6560"/>
                  <a:gd name="T11" fmla="*/ 410 h 2049"/>
                  <a:gd name="T12" fmla="*/ 6554 w 6560"/>
                  <a:gd name="T13" fmla="*/ 1707 h 2049"/>
                  <a:gd name="T14" fmla="*/ 6514 w 6560"/>
                  <a:gd name="T15" fmla="*/ 1828 h 2049"/>
                  <a:gd name="T16" fmla="*/ 6439 w 6560"/>
                  <a:gd name="T17" fmla="*/ 1930 h 2049"/>
                  <a:gd name="T18" fmla="*/ 6337 w 6560"/>
                  <a:gd name="T19" fmla="*/ 2004 h 2049"/>
                  <a:gd name="T20" fmla="*/ 6216 w 6560"/>
                  <a:gd name="T21" fmla="*/ 2045 h 2049"/>
                  <a:gd name="T22" fmla="*/ 5740 w 6560"/>
                  <a:gd name="T23" fmla="*/ 2049 h 2049"/>
                  <a:gd name="T24" fmla="*/ 5734 w 6560"/>
                  <a:gd name="T25" fmla="*/ 1164 h 2049"/>
                  <a:gd name="T26" fmla="*/ 5695 w 6560"/>
                  <a:gd name="T27" fmla="*/ 1043 h 2049"/>
                  <a:gd name="T28" fmla="*/ 5619 w 6560"/>
                  <a:gd name="T29" fmla="*/ 941 h 2049"/>
                  <a:gd name="T30" fmla="*/ 5517 w 6560"/>
                  <a:gd name="T31" fmla="*/ 865 h 2049"/>
                  <a:gd name="T32" fmla="*/ 5396 w 6560"/>
                  <a:gd name="T33" fmla="*/ 826 h 2049"/>
                  <a:gd name="T34" fmla="*/ 1230 w 6560"/>
                  <a:gd name="T35" fmla="*/ 820 h 2049"/>
                  <a:gd name="T36" fmla="*/ 1100 w 6560"/>
                  <a:gd name="T37" fmla="*/ 842 h 2049"/>
                  <a:gd name="T38" fmla="*/ 987 w 6560"/>
                  <a:gd name="T39" fmla="*/ 899 h 2049"/>
                  <a:gd name="T40" fmla="*/ 899 w 6560"/>
                  <a:gd name="T41" fmla="*/ 989 h 2049"/>
                  <a:gd name="T42" fmla="*/ 842 w 6560"/>
                  <a:gd name="T43" fmla="*/ 1100 h 2049"/>
                  <a:gd name="T44" fmla="*/ 820 w 6560"/>
                  <a:gd name="T45" fmla="*/ 1230 h 2049"/>
                  <a:gd name="T46" fmla="*/ 410 w 6560"/>
                  <a:gd name="T47" fmla="*/ 2049 h 2049"/>
                  <a:gd name="T48" fmla="*/ 281 w 6560"/>
                  <a:gd name="T49" fmla="*/ 2029 h 2049"/>
                  <a:gd name="T50" fmla="*/ 167 w 6560"/>
                  <a:gd name="T51" fmla="*/ 1972 h 2049"/>
                  <a:gd name="T52" fmla="*/ 80 w 6560"/>
                  <a:gd name="T53" fmla="*/ 1882 h 2049"/>
                  <a:gd name="T54" fmla="*/ 22 w 6560"/>
                  <a:gd name="T55" fmla="*/ 1771 h 2049"/>
                  <a:gd name="T56" fmla="*/ 0 w 6560"/>
                  <a:gd name="T57" fmla="*/ 1639 h 2049"/>
                  <a:gd name="T58" fmla="*/ 6 w 6560"/>
                  <a:gd name="T59" fmla="*/ 344 h 2049"/>
                  <a:gd name="T60" fmla="*/ 46 w 6560"/>
                  <a:gd name="T61" fmla="*/ 223 h 2049"/>
                  <a:gd name="T62" fmla="*/ 119 w 6560"/>
                  <a:gd name="T63" fmla="*/ 121 h 2049"/>
                  <a:gd name="T64" fmla="*/ 221 w 6560"/>
                  <a:gd name="T65" fmla="*/ 46 h 2049"/>
                  <a:gd name="T66" fmla="*/ 344 w 6560"/>
                  <a:gd name="T67" fmla="*/ 6 h 2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560" h="2049">
                    <a:moveTo>
                      <a:pt x="410" y="0"/>
                    </a:moveTo>
                    <a:lnTo>
                      <a:pt x="6150" y="0"/>
                    </a:lnTo>
                    <a:lnTo>
                      <a:pt x="6216" y="6"/>
                    </a:lnTo>
                    <a:lnTo>
                      <a:pt x="6279" y="22"/>
                    </a:lnTo>
                    <a:lnTo>
                      <a:pt x="6337" y="46"/>
                    </a:lnTo>
                    <a:lnTo>
                      <a:pt x="6391" y="79"/>
                    </a:lnTo>
                    <a:lnTo>
                      <a:pt x="6439" y="121"/>
                    </a:lnTo>
                    <a:lnTo>
                      <a:pt x="6480" y="169"/>
                    </a:lnTo>
                    <a:lnTo>
                      <a:pt x="6514" y="223"/>
                    </a:lnTo>
                    <a:lnTo>
                      <a:pt x="6538" y="280"/>
                    </a:lnTo>
                    <a:lnTo>
                      <a:pt x="6554" y="344"/>
                    </a:lnTo>
                    <a:lnTo>
                      <a:pt x="6560" y="410"/>
                    </a:lnTo>
                    <a:lnTo>
                      <a:pt x="6560" y="1639"/>
                    </a:lnTo>
                    <a:lnTo>
                      <a:pt x="6554" y="1707"/>
                    </a:lnTo>
                    <a:lnTo>
                      <a:pt x="6538" y="1771"/>
                    </a:lnTo>
                    <a:lnTo>
                      <a:pt x="6514" y="1828"/>
                    </a:lnTo>
                    <a:lnTo>
                      <a:pt x="6480" y="1882"/>
                    </a:lnTo>
                    <a:lnTo>
                      <a:pt x="6439" y="1930"/>
                    </a:lnTo>
                    <a:lnTo>
                      <a:pt x="6391" y="1972"/>
                    </a:lnTo>
                    <a:lnTo>
                      <a:pt x="6337" y="2004"/>
                    </a:lnTo>
                    <a:lnTo>
                      <a:pt x="6279" y="2029"/>
                    </a:lnTo>
                    <a:lnTo>
                      <a:pt x="6216" y="2045"/>
                    </a:lnTo>
                    <a:lnTo>
                      <a:pt x="6150" y="2049"/>
                    </a:lnTo>
                    <a:lnTo>
                      <a:pt x="5740" y="2049"/>
                    </a:lnTo>
                    <a:lnTo>
                      <a:pt x="5740" y="1230"/>
                    </a:lnTo>
                    <a:lnTo>
                      <a:pt x="5734" y="1164"/>
                    </a:lnTo>
                    <a:lnTo>
                      <a:pt x="5718" y="1100"/>
                    </a:lnTo>
                    <a:lnTo>
                      <a:pt x="5695" y="1043"/>
                    </a:lnTo>
                    <a:lnTo>
                      <a:pt x="5661" y="989"/>
                    </a:lnTo>
                    <a:lnTo>
                      <a:pt x="5619" y="941"/>
                    </a:lnTo>
                    <a:lnTo>
                      <a:pt x="5571" y="899"/>
                    </a:lnTo>
                    <a:lnTo>
                      <a:pt x="5517" y="865"/>
                    </a:lnTo>
                    <a:lnTo>
                      <a:pt x="5460" y="842"/>
                    </a:lnTo>
                    <a:lnTo>
                      <a:pt x="5396" y="826"/>
                    </a:lnTo>
                    <a:lnTo>
                      <a:pt x="5330" y="820"/>
                    </a:lnTo>
                    <a:lnTo>
                      <a:pt x="1230" y="820"/>
                    </a:lnTo>
                    <a:lnTo>
                      <a:pt x="1164" y="826"/>
                    </a:lnTo>
                    <a:lnTo>
                      <a:pt x="1100" y="842"/>
                    </a:lnTo>
                    <a:lnTo>
                      <a:pt x="1041" y="865"/>
                    </a:lnTo>
                    <a:lnTo>
                      <a:pt x="987" y="899"/>
                    </a:lnTo>
                    <a:lnTo>
                      <a:pt x="939" y="941"/>
                    </a:lnTo>
                    <a:lnTo>
                      <a:pt x="899" y="989"/>
                    </a:lnTo>
                    <a:lnTo>
                      <a:pt x="866" y="1043"/>
                    </a:lnTo>
                    <a:lnTo>
                      <a:pt x="842" y="1100"/>
                    </a:lnTo>
                    <a:lnTo>
                      <a:pt x="826" y="1164"/>
                    </a:lnTo>
                    <a:lnTo>
                      <a:pt x="820" y="1230"/>
                    </a:lnTo>
                    <a:lnTo>
                      <a:pt x="820" y="2049"/>
                    </a:lnTo>
                    <a:lnTo>
                      <a:pt x="410" y="2049"/>
                    </a:lnTo>
                    <a:lnTo>
                      <a:pt x="344" y="2045"/>
                    </a:lnTo>
                    <a:lnTo>
                      <a:pt x="281" y="2029"/>
                    </a:lnTo>
                    <a:lnTo>
                      <a:pt x="221" y="2004"/>
                    </a:lnTo>
                    <a:lnTo>
                      <a:pt x="167" y="1972"/>
                    </a:lnTo>
                    <a:lnTo>
                      <a:pt x="119" y="1930"/>
                    </a:lnTo>
                    <a:lnTo>
                      <a:pt x="80" y="1882"/>
                    </a:lnTo>
                    <a:lnTo>
                      <a:pt x="46" y="1828"/>
                    </a:lnTo>
                    <a:lnTo>
                      <a:pt x="22" y="1771"/>
                    </a:lnTo>
                    <a:lnTo>
                      <a:pt x="6" y="1707"/>
                    </a:lnTo>
                    <a:lnTo>
                      <a:pt x="0" y="1639"/>
                    </a:lnTo>
                    <a:lnTo>
                      <a:pt x="0" y="410"/>
                    </a:lnTo>
                    <a:lnTo>
                      <a:pt x="6" y="344"/>
                    </a:lnTo>
                    <a:lnTo>
                      <a:pt x="22" y="280"/>
                    </a:lnTo>
                    <a:lnTo>
                      <a:pt x="46" y="223"/>
                    </a:lnTo>
                    <a:lnTo>
                      <a:pt x="80" y="169"/>
                    </a:lnTo>
                    <a:lnTo>
                      <a:pt x="119" y="121"/>
                    </a:lnTo>
                    <a:lnTo>
                      <a:pt x="167" y="79"/>
                    </a:lnTo>
                    <a:lnTo>
                      <a:pt x="221" y="46"/>
                    </a:lnTo>
                    <a:lnTo>
                      <a:pt x="281" y="22"/>
                    </a:lnTo>
                    <a:lnTo>
                      <a:pt x="344" y="6"/>
                    </a:lnTo>
                    <a:lnTo>
                      <a:pt x="4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621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707D3-F94B-4D03-AE0C-4E47B7BA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2887364"/>
            <a:ext cx="7834684" cy="3565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77163-92F0-4FEA-A650-83EED029CE11}"/>
              </a:ext>
            </a:extLst>
          </p:cNvPr>
          <p:cNvSpPr txBox="1"/>
          <p:nvPr/>
        </p:nvSpPr>
        <p:spPr>
          <a:xfrm>
            <a:off x="454392" y="1494076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0C6FD-4243-4D78-830C-4601A4B51B08}"/>
              </a:ext>
            </a:extLst>
          </p:cNvPr>
          <p:cNvSpPr txBox="1"/>
          <p:nvPr/>
        </p:nvSpPr>
        <p:spPr>
          <a:xfrm>
            <a:off x="454392" y="2175635"/>
            <a:ext cx="4703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 Validated R^2 Score of 89.41%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D0C8-3DED-4710-AE71-0D782705D4D5}"/>
              </a:ext>
            </a:extLst>
          </p:cNvPr>
          <p:cNvSpPr txBox="1"/>
          <p:nvPr/>
        </p:nvSpPr>
        <p:spPr>
          <a:xfrm>
            <a:off x="7174532" y="1124744"/>
            <a:ext cx="440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Benchmark Mean Root Square Error (RMSE) to beat: $73,422.04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1C87C-CFE9-4730-8A44-D75D77D4CA9E}"/>
              </a:ext>
            </a:extLst>
          </p:cNvPr>
          <p:cNvSpPr txBox="1"/>
          <p:nvPr/>
        </p:nvSpPr>
        <p:spPr>
          <a:xfrm>
            <a:off x="7174532" y="2175635"/>
            <a:ext cx="44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Ames Model RMSE: $22,783.6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1F791-7399-4839-8926-841BEEAF1D5F}"/>
              </a:ext>
            </a:extLst>
          </p:cNvPr>
          <p:cNvSpPr txBox="1"/>
          <p:nvPr/>
        </p:nvSpPr>
        <p:spPr>
          <a:xfrm>
            <a:off x="8484626" y="3258989"/>
            <a:ext cx="3094758" cy="260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31 features included: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Dummy variables, 9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Discrete variables,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Continuous variables, 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Ordinal variables, 11</a:t>
            </a:r>
          </a:p>
        </p:txBody>
      </p:sp>
    </p:spTree>
    <p:extLst>
      <p:ext uri="{BB962C8B-B14F-4D97-AF65-F5344CB8AC3E}">
        <p14:creationId xmlns:p14="http://schemas.microsoft.com/office/powerpoint/2010/main" val="17019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Examined Features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9E818FE-C16E-4BA6-936A-3D0C3D9E6AB9}"/>
              </a:ext>
            </a:extLst>
          </p:cNvPr>
          <p:cNvSpPr>
            <a:spLocks noChangeArrowheads="1"/>
          </p:cNvSpPr>
          <p:nvPr/>
        </p:nvSpPr>
        <p:spPr bwMode="auto">
          <a:xfrm rot="4186998">
            <a:off x="1321851" y="3813398"/>
            <a:ext cx="1250383" cy="629575"/>
          </a:xfrm>
          <a:custGeom>
            <a:avLst/>
            <a:gdLst>
              <a:gd name="connsiteX0" fmla="*/ 565001 w 1871786"/>
              <a:gd name="connsiteY0" fmla="*/ 0 h 601196"/>
              <a:gd name="connsiteX1" fmla="*/ 1871786 w 1871786"/>
              <a:gd name="connsiteY1" fmla="*/ 300598 h 601196"/>
              <a:gd name="connsiteX2" fmla="*/ 565001 w 1871786"/>
              <a:gd name="connsiteY2" fmla="*/ 601196 h 601196"/>
              <a:gd name="connsiteX3" fmla="*/ 56341 w 1871786"/>
              <a:gd name="connsiteY3" fmla="*/ 577574 h 601196"/>
              <a:gd name="connsiteX4" fmla="*/ 0 w 1871786"/>
              <a:gd name="connsiteY4" fmla="*/ 570540 h 601196"/>
              <a:gd name="connsiteX5" fmla="*/ 0 w 1871786"/>
              <a:gd name="connsiteY5" fmla="*/ 30657 h 601196"/>
              <a:gd name="connsiteX6" fmla="*/ 56341 w 1871786"/>
              <a:gd name="connsiteY6" fmla="*/ 23622 h 601196"/>
              <a:gd name="connsiteX7" fmla="*/ 565001 w 1871786"/>
              <a:gd name="connsiteY7" fmla="*/ 0 h 60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1786" h="601196">
                <a:moveTo>
                  <a:pt x="565001" y="0"/>
                </a:moveTo>
                <a:cubicBezTo>
                  <a:pt x="1286718" y="0"/>
                  <a:pt x="1871786" y="134582"/>
                  <a:pt x="1871786" y="300598"/>
                </a:cubicBezTo>
                <a:cubicBezTo>
                  <a:pt x="1871786" y="466614"/>
                  <a:pt x="1286718" y="601196"/>
                  <a:pt x="565001" y="601196"/>
                </a:cubicBezTo>
                <a:cubicBezTo>
                  <a:pt x="384572" y="601196"/>
                  <a:pt x="212683" y="592785"/>
                  <a:pt x="56341" y="577574"/>
                </a:cubicBezTo>
                <a:lnTo>
                  <a:pt x="0" y="570540"/>
                </a:lnTo>
                <a:lnTo>
                  <a:pt x="0" y="30657"/>
                </a:lnTo>
                <a:lnTo>
                  <a:pt x="56341" y="23622"/>
                </a:lnTo>
                <a:cubicBezTo>
                  <a:pt x="212683" y="8412"/>
                  <a:pt x="384572" y="0"/>
                  <a:pt x="565001" y="0"/>
                </a:cubicBezTo>
                <a:close/>
              </a:path>
            </a:pathLst>
          </a:custGeom>
          <a:gradFill flip="none" rotWithShape="1">
            <a:gsLst>
              <a:gs pos="14000">
                <a:sysClr val="windowText" lastClr="000000">
                  <a:alpha val="0"/>
                </a:sysClr>
              </a:gs>
              <a:gs pos="94000">
                <a:sysClr val="windowText" lastClr="000000">
                  <a:alpha val="32000"/>
                </a:sysClr>
              </a:gs>
            </a:gsLst>
            <a:lin ang="108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05831D-558E-4BB9-B1C6-F5C5E22AD9E0}"/>
              </a:ext>
            </a:extLst>
          </p:cNvPr>
          <p:cNvSpPr>
            <a:spLocks noChangeArrowheads="1"/>
          </p:cNvSpPr>
          <p:nvPr/>
        </p:nvSpPr>
        <p:spPr bwMode="auto">
          <a:xfrm rot="4186998">
            <a:off x="1766552" y="2862705"/>
            <a:ext cx="1250383" cy="629575"/>
          </a:xfrm>
          <a:custGeom>
            <a:avLst/>
            <a:gdLst>
              <a:gd name="connsiteX0" fmla="*/ 565001 w 1871786"/>
              <a:gd name="connsiteY0" fmla="*/ 0 h 601196"/>
              <a:gd name="connsiteX1" fmla="*/ 1871786 w 1871786"/>
              <a:gd name="connsiteY1" fmla="*/ 300598 h 601196"/>
              <a:gd name="connsiteX2" fmla="*/ 565001 w 1871786"/>
              <a:gd name="connsiteY2" fmla="*/ 601196 h 601196"/>
              <a:gd name="connsiteX3" fmla="*/ 56341 w 1871786"/>
              <a:gd name="connsiteY3" fmla="*/ 577574 h 601196"/>
              <a:gd name="connsiteX4" fmla="*/ 0 w 1871786"/>
              <a:gd name="connsiteY4" fmla="*/ 570540 h 601196"/>
              <a:gd name="connsiteX5" fmla="*/ 0 w 1871786"/>
              <a:gd name="connsiteY5" fmla="*/ 30657 h 601196"/>
              <a:gd name="connsiteX6" fmla="*/ 56341 w 1871786"/>
              <a:gd name="connsiteY6" fmla="*/ 23622 h 601196"/>
              <a:gd name="connsiteX7" fmla="*/ 565001 w 1871786"/>
              <a:gd name="connsiteY7" fmla="*/ 0 h 60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1786" h="601196">
                <a:moveTo>
                  <a:pt x="565001" y="0"/>
                </a:moveTo>
                <a:cubicBezTo>
                  <a:pt x="1286718" y="0"/>
                  <a:pt x="1871786" y="134582"/>
                  <a:pt x="1871786" y="300598"/>
                </a:cubicBezTo>
                <a:cubicBezTo>
                  <a:pt x="1871786" y="466614"/>
                  <a:pt x="1286718" y="601196"/>
                  <a:pt x="565001" y="601196"/>
                </a:cubicBezTo>
                <a:cubicBezTo>
                  <a:pt x="384572" y="601196"/>
                  <a:pt x="212683" y="592785"/>
                  <a:pt x="56341" y="577574"/>
                </a:cubicBezTo>
                <a:lnTo>
                  <a:pt x="0" y="570540"/>
                </a:lnTo>
                <a:lnTo>
                  <a:pt x="0" y="30657"/>
                </a:lnTo>
                <a:lnTo>
                  <a:pt x="56341" y="23622"/>
                </a:lnTo>
                <a:cubicBezTo>
                  <a:pt x="212683" y="8412"/>
                  <a:pt x="384572" y="0"/>
                  <a:pt x="565001" y="0"/>
                </a:cubicBezTo>
                <a:close/>
              </a:path>
            </a:pathLst>
          </a:custGeom>
          <a:gradFill flip="none" rotWithShape="1">
            <a:gsLst>
              <a:gs pos="14000">
                <a:sysClr val="windowText" lastClr="000000">
                  <a:alpha val="0"/>
                </a:sysClr>
              </a:gs>
              <a:gs pos="94000">
                <a:sysClr val="windowText" lastClr="000000">
                  <a:alpha val="32000"/>
                </a:sysClr>
              </a:gs>
            </a:gsLst>
            <a:lin ang="108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B98C170-FC01-48E7-A817-D5E215DABDB5}"/>
              </a:ext>
            </a:extLst>
          </p:cNvPr>
          <p:cNvSpPr>
            <a:spLocks noChangeArrowheads="1"/>
          </p:cNvSpPr>
          <p:nvPr/>
        </p:nvSpPr>
        <p:spPr bwMode="auto">
          <a:xfrm rot="4186998">
            <a:off x="2721776" y="2436325"/>
            <a:ext cx="1250383" cy="629575"/>
          </a:xfrm>
          <a:custGeom>
            <a:avLst/>
            <a:gdLst>
              <a:gd name="connsiteX0" fmla="*/ 565001 w 1871786"/>
              <a:gd name="connsiteY0" fmla="*/ 0 h 601196"/>
              <a:gd name="connsiteX1" fmla="*/ 1871786 w 1871786"/>
              <a:gd name="connsiteY1" fmla="*/ 300598 h 601196"/>
              <a:gd name="connsiteX2" fmla="*/ 565001 w 1871786"/>
              <a:gd name="connsiteY2" fmla="*/ 601196 h 601196"/>
              <a:gd name="connsiteX3" fmla="*/ 56341 w 1871786"/>
              <a:gd name="connsiteY3" fmla="*/ 577574 h 601196"/>
              <a:gd name="connsiteX4" fmla="*/ 0 w 1871786"/>
              <a:gd name="connsiteY4" fmla="*/ 570540 h 601196"/>
              <a:gd name="connsiteX5" fmla="*/ 0 w 1871786"/>
              <a:gd name="connsiteY5" fmla="*/ 30657 h 601196"/>
              <a:gd name="connsiteX6" fmla="*/ 56341 w 1871786"/>
              <a:gd name="connsiteY6" fmla="*/ 23622 h 601196"/>
              <a:gd name="connsiteX7" fmla="*/ 565001 w 1871786"/>
              <a:gd name="connsiteY7" fmla="*/ 0 h 60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1786" h="601196">
                <a:moveTo>
                  <a:pt x="565001" y="0"/>
                </a:moveTo>
                <a:cubicBezTo>
                  <a:pt x="1286718" y="0"/>
                  <a:pt x="1871786" y="134582"/>
                  <a:pt x="1871786" y="300598"/>
                </a:cubicBezTo>
                <a:cubicBezTo>
                  <a:pt x="1871786" y="466614"/>
                  <a:pt x="1286718" y="601196"/>
                  <a:pt x="565001" y="601196"/>
                </a:cubicBezTo>
                <a:cubicBezTo>
                  <a:pt x="384572" y="601196"/>
                  <a:pt x="212683" y="592785"/>
                  <a:pt x="56341" y="577574"/>
                </a:cubicBezTo>
                <a:lnTo>
                  <a:pt x="0" y="570540"/>
                </a:lnTo>
                <a:lnTo>
                  <a:pt x="0" y="30657"/>
                </a:lnTo>
                <a:lnTo>
                  <a:pt x="56341" y="23622"/>
                </a:lnTo>
                <a:cubicBezTo>
                  <a:pt x="212683" y="8412"/>
                  <a:pt x="384572" y="0"/>
                  <a:pt x="565001" y="0"/>
                </a:cubicBezTo>
                <a:close/>
              </a:path>
            </a:pathLst>
          </a:custGeom>
          <a:gradFill flip="none" rotWithShape="1">
            <a:gsLst>
              <a:gs pos="14000">
                <a:sysClr val="windowText" lastClr="000000">
                  <a:alpha val="0"/>
                </a:sysClr>
              </a:gs>
              <a:gs pos="94000">
                <a:sysClr val="windowText" lastClr="000000">
                  <a:alpha val="32000"/>
                </a:sysClr>
              </a:gs>
            </a:gsLst>
            <a:lin ang="108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A63D0B1-8EDD-45D8-8B9D-AF14EF4317A8}"/>
              </a:ext>
            </a:extLst>
          </p:cNvPr>
          <p:cNvSpPr>
            <a:spLocks noChangeArrowheads="1"/>
          </p:cNvSpPr>
          <p:nvPr/>
        </p:nvSpPr>
        <p:spPr bwMode="auto">
          <a:xfrm rot="4186998">
            <a:off x="1740111" y="4849176"/>
            <a:ext cx="1250383" cy="629575"/>
          </a:xfrm>
          <a:custGeom>
            <a:avLst/>
            <a:gdLst>
              <a:gd name="connsiteX0" fmla="*/ 565001 w 1871786"/>
              <a:gd name="connsiteY0" fmla="*/ 0 h 601196"/>
              <a:gd name="connsiteX1" fmla="*/ 1871786 w 1871786"/>
              <a:gd name="connsiteY1" fmla="*/ 300598 h 601196"/>
              <a:gd name="connsiteX2" fmla="*/ 565001 w 1871786"/>
              <a:gd name="connsiteY2" fmla="*/ 601196 h 601196"/>
              <a:gd name="connsiteX3" fmla="*/ 56341 w 1871786"/>
              <a:gd name="connsiteY3" fmla="*/ 577574 h 601196"/>
              <a:gd name="connsiteX4" fmla="*/ 0 w 1871786"/>
              <a:gd name="connsiteY4" fmla="*/ 570540 h 601196"/>
              <a:gd name="connsiteX5" fmla="*/ 0 w 1871786"/>
              <a:gd name="connsiteY5" fmla="*/ 30657 h 601196"/>
              <a:gd name="connsiteX6" fmla="*/ 56341 w 1871786"/>
              <a:gd name="connsiteY6" fmla="*/ 23622 h 601196"/>
              <a:gd name="connsiteX7" fmla="*/ 565001 w 1871786"/>
              <a:gd name="connsiteY7" fmla="*/ 0 h 60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1786" h="601196">
                <a:moveTo>
                  <a:pt x="565001" y="0"/>
                </a:moveTo>
                <a:cubicBezTo>
                  <a:pt x="1286718" y="0"/>
                  <a:pt x="1871786" y="134582"/>
                  <a:pt x="1871786" y="300598"/>
                </a:cubicBezTo>
                <a:cubicBezTo>
                  <a:pt x="1871786" y="466614"/>
                  <a:pt x="1286718" y="601196"/>
                  <a:pt x="565001" y="601196"/>
                </a:cubicBezTo>
                <a:cubicBezTo>
                  <a:pt x="384572" y="601196"/>
                  <a:pt x="212683" y="592785"/>
                  <a:pt x="56341" y="577574"/>
                </a:cubicBezTo>
                <a:lnTo>
                  <a:pt x="0" y="570540"/>
                </a:lnTo>
                <a:lnTo>
                  <a:pt x="0" y="30657"/>
                </a:lnTo>
                <a:lnTo>
                  <a:pt x="56341" y="23622"/>
                </a:lnTo>
                <a:cubicBezTo>
                  <a:pt x="212683" y="8412"/>
                  <a:pt x="384572" y="0"/>
                  <a:pt x="565001" y="0"/>
                </a:cubicBezTo>
                <a:close/>
              </a:path>
            </a:pathLst>
          </a:custGeom>
          <a:gradFill flip="none" rotWithShape="1">
            <a:gsLst>
              <a:gs pos="14000">
                <a:sysClr val="windowText" lastClr="000000">
                  <a:alpha val="0"/>
                </a:sysClr>
              </a:gs>
              <a:gs pos="94000">
                <a:sysClr val="windowText" lastClr="000000">
                  <a:alpha val="32000"/>
                </a:sysClr>
              </a:gs>
            </a:gsLst>
            <a:lin ang="108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0742FD0-9051-4472-895C-46D7C2431B13}"/>
              </a:ext>
            </a:extLst>
          </p:cNvPr>
          <p:cNvSpPr>
            <a:spLocks noChangeArrowheads="1"/>
          </p:cNvSpPr>
          <p:nvPr/>
        </p:nvSpPr>
        <p:spPr bwMode="auto">
          <a:xfrm rot="4186998">
            <a:off x="2741609" y="5268947"/>
            <a:ext cx="1250383" cy="629575"/>
          </a:xfrm>
          <a:custGeom>
            <a:avLst/>
            <a:gdLst>
              <a:gd name="connsiteX0" fmla="*/ 565001 w 1871786"/>
              <a:gd name="connsiteY0" fmla="*/ 0 h 601196"/>
              <a:gd name="connsiteX1" fmla="*/ 1871786 w 1871786"/>
              <a:gd name="connsiteY1" fmla="*/ 300598 h 601196"/>
              <a:gd name="connsiteX2" fmla="*/ 565001 w 1871786"/>
              <a:gd name="connsiteY2" fmla="*/ 601196 h 601196"/>
              <a:gd name="connsiteX3" fmla="*/ 56341 w 1871786"/>
              <a:gd name="connsiteY3" fmla="*/ 577574 h 601196"/>
              <a:gd name="connsiteX4" fmla="*/ 0 w 1871786"/>
              <a:gd name="connsiteY4" fmla="*/ 570540 h 601196"/>
              <a:gd name="connsiteX5" fmla="*/ 0 w 1871786"/>
              <a:gd name="connsiteY5" fmla="*/ 30657 h 601196"/>
              <a:gd name="connsiteX6" fmla="*/ 56341 w 1871786"/>
              <a:gd name="connsiteY6" fmla="*/ 23622 h 601196"/>
              <a:gd name="connsiteX7" fmla="*/ 565001 w 1871786"/>
              <a:gd name="connsiteY7" fmla="*/ 0 h 60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1786" h="601196">
                <a:moveTo>
                  <a:pt x="565001" y="0"/>
                </a:moveTo>
                <a:cubicBezTo>
                  <a:pt x="1286718" y="0"/>
                  <a:pt x="1871786" y="134582"/>
                  <a:pt x="1871786" y="300598"/>
                </a:cubicBezTo>
                <a:cubicBezTo>
                  <a:pt x="1871786" y="466614"/>
                  <a:pt x="1286718" y="601196"/>
                  <a:pt x="565001" y="601196"/>
                </a:cubicBezTo>
                <a:cubicBezTo>
                  <a:pt x="384572" y="601196"/>
                  <a:pt x="212683" y="592785"/>
                  <a:pt x="56341" y="577574"/>
                </a:cubicBezTo>
                <a:lnTo>
                  <a:pt x="0" y="570540"/>
                </a:lnTo>
                <a:lnTo>
                  <a:pt x="0" y="30657"/>
                </a:lnTo>
                <a:lnTo>
                  <a:pt x="56341" y="23622"/>
                </a:lnTo>
                <a:cubicBezTo>
                  <a:pt x="212683" y="8412"/>
                  <a:pt x="384572" y="0"/>
                  <a:pt x="565001" y="0"/>
                </a:cubicBezTo>
                <a:close/>
              </a:path>
            </a:pathLst>
          </a:custGeom>
          <a:gradFill flip="none" rotWithShape="1">
            <a:gsLst>
              <a:gs pos="14000">
                <a:sysClr val="windowText" lastClr="000000">
                  <a:alpha val="0"/>
                </a:sysClr>
              </a:gs>
              <a:gs pos="94000">
                <a:sysClr val="windowText" lastClr="000000">
                  <a:alpha val="32000"/>
                </a:sysClr>
              </a:gs>
            </a:gsLst>
            <a:lin ang="108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B099AA3-B34E-43F5-AF73-C84B49F5EFCC}"/>
              </a:ext>
            </a:extLst>
          </p:cNvPr>
          <p:cNvSpPr/>
          <p:nvPr/>
        </p:nvSpPr>
        <p:spPr>
          <a:xfrm>
            <a:off x="2694471" y="4624080"/>
            <a:ext cx="948222" cy="948222"/>
          </a:xfrm>
          <a:prstGeom prst="ellipse">
            <a:avLst/>
          </a:pr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1EFF428-48D0-4DFD-9A08-D32922C2144D}"/>
              </a:ext>
            </a:extLst>
          </p:cNvPr>
          <p:cNvSpPr/>
          <p:nvPr/>
        </p:nvSpPr>
        <p:spPr>
          <a:xfrm>
            <a:off x="1683017" y="4200680"/>
            <a:ext cx="948222" cy="948222"/>
          </a:xfrm>
          <a:prstGeom prst="ellipse">
            <a:avLst/>
          </a:pr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BF3BD5-9531-4455-981D-A3766CE780DC}"/>
              </a:ext>
            </a:extLst>
          </p:cNvPr>
          <p:cNvSpPr/>
          <p:nvPr/>
        </p:nvSpPr>
        <p:spPr>
          <a:xfrm>
            <a:off x="1265496" y="3194287"/>
            <a:ext cx="948222" cy="948222"/>
          </a:xfrm>
          <a:prstGeom prst="ellipse">
            <a:avLst/>
          </a:pr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13F611-19AA-4F1B-A099-F487DB209FCA}"/>
              </a:ext>
            </a:extLst>
          </p:cNvPr>
          <p:cNvSpPr/>
          <p:nvPr/>
        </p:nvSpPr>
        <p:spPr>
          <a:xfrm>
            <a:off x="1691052" y="2174753"/>
            <a:ext cx="948222" cy="948222"/>
          </a:xfrm>
          <a:prstGeom prst="ellipse">
            <a:avLst/>
          </a:pr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0AB739F-8B36-4AA4-9D54-D6948830DA98}"/>
              </a:ext>
            </a:extLst>
          </p:cNvPr>
          <p:cNvSpPr/>
          <p:nvPr/>
        </p:nvSpPr>
        <p:spPr>
          <a:xfrm>
            <a:off x="2703294" y="1745067"/>
            <a:ext cx="948222" cy="948222"/>
          </a:xfrm>
          <a:prstGeom prst="ellipse">
            <a:avLst/>
          </a:pr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FB6B0B7-1AFD-466A-A5B1-1103D159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17" y="1894984"/>
            <a:ext cx="643375" cy="648388"/>
          </a:xfrm>
          <a:prstGeom prst="ellipse">
            <a:avLst/>
          </a:prstGeom>
          <a:solidFill>
            <a:srgbClr val="ECB448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078C3AFB-1B15-46C3-83BA-AE30203A8919}"/>
              </a:ext>
            </a:extLst>
          </p:cNvPr>
          <p:cNvSpPr>
            <a:spLocks/>
          </p:cNvSpPr>
          <p:nvPr/>
        </p:nvSpPr>
        <p:spPr bwMode="auto">
          <a:xfrm>
            <a:off x="2708153" y="1617706"/>
            <a:ext cx="936897" cy="644013"/>
          </a:xfrm>
          <a:custGeom>
            <a:avLst/>
            <a:gdLst>
              <a:gd name="T0" fmla="*/ 0 w 563"/>
              <a:gd name="T1" fmla="*/ 0 h 387"/>
              <a:gd name="T2" fmla="*/ 563 w 563"/>
              <a:gd name="T3" fmla="*/ 11 h 387"/>
              <a:gd name="T4" fmla="*/ 474 w 563"/>
              <a:gd name="T5" fmla="*/ 387 h 387"/>
              <a:gd name="T6" fmla="*/ 91 w 563"/>
              <a:gd name="T7" fmla="*/ 387 h 387"/>
              <a:gd name="T8" fmla="*/ 0 w 563"/>
              <a:gd name="T9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" h="387">
                <a:moveTo>
                  <a:pt x="0" y="0"/>
                </a:moveTo>
                <a:lnTo>
                  <a:pt x="563" y="11"/>
                </a:lnTo>
                <a:lnTo>
                  <a:pt x="474" y="387"/>
                </a:lnTo>
                <a:lnTo>
                  <a:pt x="91" y="387"/>
                </a:lnTo>
                <a:lnTo>
                  <a:pt x="0" y="0"/>
                </a:lnTo>
                <a:close/>
              </a:path>
            </a:pathLst>
          </a:custGeom>
          <a:solidFill>
            <a:srgbClr val="ECB448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39398B-2494-4BAF-A414-D35298A0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497" y="1043586"/>
            <a:ext cx="956866" cy="956866"/>
          </a:xfrm>
          <a:prstGeom prst="ellipse">
            <a:avLst/>
          </a:prstGeom>
          <a:solidFill>
            <a:srgbClr val="ECB44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5E7C1966-F514-4AB6-BE36-C5B804B24F24}"/>
              </a:ext>
            </a:extLst>
          </p:cNvPr>
          <p:cNvSpPr>
            <a:spLocks/>
          </p:cNvSpPr>
          <p:nvPr/>
        </p:nvSpPr>
        <p:spPr bwMode="auto">
          <a:xfrm>
            <a:off x="1811539" y="2295240"/>
            <a:ext cx="707249" cy="707249"/>
          </a:xfrm>
          <a:custGeom>
            <a:avLst/>
            <a:gdLst>
              <a:gd name="T0" fmla="*/ 167 w 202"/>
              <a:gd name="T1" fmla="*/ 37 h 202"/>
              <a:gd name="T2" fmla="*/ 165 w 202"/>
              <a:gd name="T3" fmla="*/ 166 h 202"/>
              <a:gd name="T4" fmla="*/ 36 w 202"/>
              <a:gd name="T5" fmla="*/ 165 h 202"/>
              <a:gd name="T6" fmla="*/ 37 w 202"/>
              <a:gd name="T7" fmla="*/ 35 h 202"/>
              <a:gd name="T8" fmla="*/ 167 w 202"/>
              <a:gd name="T9" fmla="*/ 3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02">
                <a:moveTo>
                  <a:pt x="167" y="37"/>
                </a:moveTo>
                <a:cubicBezTo>
                  <a:pt x="202" y="73"/>
                  <a:pt x="202" y="131"/>
                  <a:pt x="165" y="166"/>
                </a:cubicBezTo>
                <a:cubicBezTo>
                  <a:pt x="129" y="202"/>
                  <a:pt x="71" y="201"/>
                  <a:pt x="36" y="165"/>
                </a:cubicBezTo>
                <a:cubicBezTo>
                  <a:pt x="0" y="128"/>
                  <a:pt x="1" y="70"/>
                  <a:pt x="37" y="35"/>
                </a:cubicBezTo>
                <a:cubicBezTo>
                  <a:pt x="73" y="0"/>
                  <a:pt x="132" y="0"/>
                  <a:pt x="167" y="37"/>
                </a:cubicBezTo>
                <a:close/>
              </a:path>
            </a:pathLst>
          </a:custGeom>
          <a:solidFill>
            <a:srgbClr val="5FB7A2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020AA6AA-0164-4CBA-9D6F-5B7769616B40}"/>
              </a:ext>
            </a:extLst>
          </p:cNvPr>
          <p:cNvSpPr>
            <a:spLocks/>
          </p:cNvSpPr>
          <p:nvPr/>
        </p:nvSpPr>
        <p:spPr bwMode="auto">
          <a:xfrm>
            <a:off x="1401822" y="1902270"/>
            <a:ext cx="1011782" cy="993477"/>
          </a:xfrm>
          <a:custGeom>
            <a:avLst/>
            <a:gdLst>
              <a:gd name="T0" fmla="*/ 0 w 608"/>
              <a:gd name="T1" fmla="*/ 385 h 597"/>
              <a:gd name="T2" fmla="*/ 408 w 608"/>
              <a:gd name="T3" fmla="*/ 0 h 597"/>
              <a:gd name="T4" fmla="*/ 608 w 608"/>
              <a:gd name="T5" fmla="*/ 330 h 597"/>
              <a:gd name="T6" fmla="*/ 335 w 608"/>
              <a:gd name="T7" fmla="*/ 597 h 597"/>
              <a:gd name="T8" fmla="*/ 0 w 608"/>
              <a:gd name="T9" fmla="*/ 38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8" h="597">
                <a:moveTo>
                  <a:pt x="0" y="385"/>
                </a:moveTo>
                <a:lnTo>
                  <a:pt x="408" y="0"/>
                </a:lnTo>
                <a:lnTo>
                  <a:pt x="608" y="330"/>
                </a:lnTo>
                <a:lnTo>
                  <a:pt x="335" y="597"/>
                </a:lnTo>
                <a:lnTo>
                  <a:pt x="0" y="385"/>
                </a:lnTo>
                <a:close/>
              </a:path>
            </a:pathLst>
          </a:custGeom>
          <a:solidFill>
            <a:srgbClr val="5FB7A2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0856DD23-E629-422C-A462-04A5A9312004}"/>
              </a:ext>
            </a:extLst>
          </p:cNvPr>
          <p:cNvSpPr>
            <a:spLocks/>
          </p:cNvSpPr>
          <p:nvPr/>
        </p:nvSpPr>
        <p:spPr bwMode="auto">
          <a:xfrm>
            <a:off x="1142221" y="1617706"/>
            <a:ext cx="1055049" cy="1055049"/>
          </a:xfrm>
          <a:custGeom>
            <a:avLst/>
            <a:gdLst>
              <a:gd name="T0" fmla="*/ 249 w 301"/>
              <a:gd name="T1" fmla="*/ 55 h 301"/>
              <a:gd name="T2" fmla="*/ 246 w 301"/>
              <a:gd name="T3" fmla="*/ 249 h 301"/>
              <a:gd name="T4" fmla="*/ 53 w 301"/>
              <a:gd name="T5" fmla="*/ 246 h 301"/>
              <a:gd name="T6" fmla="*/ 55 w 301"/>
              <a:gd name="T7" fmla="*/ 53 h 301"/>
              <a:gd name="T8" fmla="*/ 249 w 301"/>
              <a:gd name="T9" fmla="*/ 5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301">
                <a:moveTo>
                  <a:pt x="249" y="55"/>
                </a:moveTo>
                <a:cubicBezTo>
                  <a:pt x="301" y="109"/>
                  <a:pt x="300" y="196"/>
                  <a:pt x="246" y="249"/>
                </a:cubicBezTo>
                <a:cubicBezTo>
                  <a:pt x="192" y="301"/>
                  <a:pt x="106" y="300"/>
                  <a:pt x="53" y="246"/>
                </a:cubicBezTo>
                <a:cubicBezTo>
                  <a:pt x="0" y="192"/>
                  <a:pt x="1" y="106"/>
                  <a:pt x="55" y="53"/>
                </a:cubicBezTo>
                <a:cubicBezTo>
                  <a:pt x="109" y="0"/>
                  <a:pt x="196" y="1"/>
                  <a:pt x="249" y="55"/>
                </a:cubicBezTo>
                <a:close/>
              </a:path>
            </a:pathLst>
          </a:custGeom>
          <a:solidFill>
            <a:srgbClr val="5FB7A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2" name="Freeform 14">
            <a:extLst>
              <a:ext uri="{FF2B5EF4-FFF2-40B4-BE49-F238E27FC236}">
                <a16:creationId xmlns:a16="http://schemas.microsoft.com/office/drawing/2014/main" id="{0C757D67-8C6C-4675-92A7-35B6C8847E87}"/>
              </a:ext>
            </a:extLst>
          </p:cNvPr>
          <p:cNvSpPr>
            <a:spLocks/>
          </p:cNvSpPr>
          <p:nvPr/>
        </p:nvSpPr>
        <p:spPr bwMode="auto">
          <a:xfrm>
            <a:off x="1803503" y="4321166"/>
            <a:ext cx="707249" cy="707249"/>
          </a:xfrm>
          <a:custGeom>
            <a:avLst/>
            <a:gdLst>
              <a:gd name="T0" fmla="*/ 37 w 202"/>
              <a:gd name="T1" fmla="*/ 36 h 202"/>
              <a:gd name="T2" fmla="*/ 166 w 202"/>
              <a:gd name="T3" fmla="*/ 37 h 202"/>
              <a:gd name="T4" fmla="*/ 165 w 202"/>
              <a:gd name="T5" fmla="*/ 166 h 202"/>
              <a:gd name="T6" fmla="*/ 36 w 202"/>
              <a:gd name="T7" fmla="*/ 165 h 202"/>
              <a:gd name="T8" fmla="*/ 37 w 202"/>
              <a:gd name="T9" fmla="*/ 3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02">
                <a:moveTo>
                  <a:pt x="37" y="36"/>
                </a:moveTo>
                <a:cubicBezTo>
                  <a:pt x="73" y="0"/>
                  <a:pt x="131" y="1"/>
                  <a:pt x="166" y="37"/>
                </a:cubicBezTo>
                <a:cubicBezTo>
                  <a:pt x="202" y="73"/>
                  <a:pt x="201" y="131"/>
                  <a:pt x="165" y="166"/>
                </a:cubicBezTo>
                <a:cubicBezTo>
                  <a:pt x="129" y="202"/>
                  <a:pt x="71" y="201"/>
                  <a:pt x="36" y="165"/>
                </a:cubicBezTo>
                <a:cubicBezTo>
                  <a:pt x="0" y="129"/>
                  <a:pt x="1" y="71"/>
                  <a:pt x="37" y="36"/>
                </a:cubicBezTo>
                <a:close/>
              </a:path>
            </a:pathLst>
          </a:custGeom>
          <a:solidFill>
            <a:srgbClr val="E35A35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3" name="Freeform 15">
            <a:extLst>
              <a:ext uri="{FF2B5EF4-FFF2-40B4-BE49-F238E27FC236}">
                <a16:creationId xmlns:a16="http://schemas.microsoft.com/office/drawing/2014/main" id="{B3E34232-5150-419F-B7D6-FA489431989B}"/>
              </a:ext>
            </a:extLst>
          </p:cNvPr>
          <p:cNvSpPr>
            <a:spLocks/>
          </p:cNvSpPr>
          <p:nvPr/>
        </p:nvSpPr>
        <p:spPr bwMode="auto">
          <a:xfrm>
            <a:off x="1415136" y="4416747"/>
            <a:ext cx="998469" cy="1015110"/>
          </a:xfrm>
          <a:custGeom>
            <a:avLst/>
            <a:gdLst>
              <a:gd name="T0" fmla="*/ 388 w 600"/>
              <a:gd name="T1" fmla="*/ 610 h 610"/>
              <a:gd name="T2" fmla="*/ 0 w 600"/>
              <a:gd name="T3" fmla="*/ 202 h 610"/>
              <a:gd name="T4" fmla="*/ 331 w 600"/>
              <a:gd name="T5" fmla="*/ 0 h 610"/>
              <a:gd name="T6" fmla="*/ 600 w 600"/>
              <a:gd name="T7" fmla="*/ 273 h 610"/>
              <a:gd name="T8" fmla="*/ 388 w 600"/>
              <a:gd name="T9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610">
                <a:moveTo>
                  <a:pt x="388" y="610"/>
                </a:moveTo>
                <a:lnTo>
                  <a:pt x="0" y="202"/>
                </a:lnTo>
                <a:lnTo>
                  <a:pt x="331" y="0"/>
                </a:lnTo>
                <a:lnTo>
                  <a:pt x="600" y="273"/>
                </a:lnTo>
                <a:lnTo>
                  <a:pt x="388" y="610"/>
                </a:lnTo>
                <a:close/>
              </a:path>
            </a:pathLst>
          </a:custGeom>
          <a:solidFill>
            <a:srgbClr val="E35A35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4" name="Freeform 16">
            <a:extLst>
              <a:ext uri="{FF2B5EF4-FFF2-40B4-BE49-F238E27FC236}">
                <a16:creationId xmlns:a16="http://schemas.microsoft.com/office/drawing/2014/main" id="{D0491E3E-A73F-4E0B-91BF-22BC1CB79262}"/>
              </a:ext>
            </a:extLst>
          </p:cNvPr>
          <p:cNvSpPr>
            <a:spLocks/>
          </p:cNvSpPr>
          <p:nvPr/>
        </p:nvSpPr>
        <p:spPr bwMode="auto">
          <a:xfrm>
            <a:off x="1138892" y="4636410"/>
            <a:ext cx="1051721" cy="1055049"/>
          </a:xfrm>
          <a:custGeom>
            <a:avLst/>
            <a:gdLst>
              <a:gd name="T0" fmla="*/ 54 w 300"/>
              <a:gd name="T1" fmla="*/ 53 h 301"/>
              <a:gd name="T2" fmla="*/ 247 w 300"/>
              <a:gd name="T3" fmla="*/ 54 h 301"/>
              <a:gd name="T4" fmla="*/ 246 w 300"/>
              <a:gd name="T5" fmla="*/ 248 h 301"/>
              <a:gd name="T6" fmla="*/ 53 w 300"/>
              <a:gd name="T7" fmla="*/ 246 h 301"/>
              <a:gd name="T8" fmla="*/ 54 w 300"/>
              <a:gd name="T9" fmla="*/ 53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301">
                <a:moveTo>
                  <a:pt x="54" y="53"/>
                </a:moveTo>
                <a:cubicBezTo>
                  <a:pt x="108" y="0"/>
                  <a:pt x="194" y="1"/>
                  <a:pt x="247" y="54"/>
                </a:cubicBezTo>
                <a:cubicBezTo>
                  <a:pt x="300" y="108"/>
                  <a:pt x="300" y="195"/>
                  <a:pt x="246" y="248"/>
                </a:cubicBezTo>
                <a:cubicBezTo>
                  <a:pt x="192" y="301"/>
                  <a:pt x="106" y="300"/>
                  <a:pt x="53" y="246"/>
                </a:cubicBezTo>
                <a:cubicBezTo>
                  <a:pt x="0" y="193"/>
                  <a:pt x="0" y="106"/>
                  <a:pt x="54" y="53"/>
                </a:cubicBezTo>
                <a:close/>
              </a:path>
            </a:pathLst>
          </a:custGeom>
          <a:solidFill>
            <a:srgbClr val="E35A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5" name="Freeform 17">
            <a:extLst>
              <a:ext uri="{FF2B5EF4-FFF2-40B4-BE49-F238E27FC236}">
                <a16:creationId xmlns:a16="http://schemas.microsoft.com/office/drawing/2014/main" id="{67003129-AEA6-4906-9825-267129DF3D86}"/>
              </a:ext>
            </a:extLst>
          </p:cNvPr>
          <p:cNvSpPr>
            <a:spLocks/>
          </p:cNvSpPr>
          <p:nvPr/>
        </p:nvSpPr>
        <p:spPr bwMode="auto">
          <a:xfrm>
            <a:off x="2844911" y="4775352"/>
            <a:ext cx="647341" cy="645676"/>
          </a:xfrm>
          <a:custGeom>
            <a:avLst/>
            <a:gdLst>
              <a:gd name="T0" fmla="*/ 1 w 185"/>
              <a:gd name="T1" fmla="*/ 93 h 184"/>
              <a:gd name="T2" fmla="*/ 91 w 185"/>
              <a:gd name="T3" fmla="*/ 0 h 184"/>
              <a:gd name="T4" fmla="*/ 184 w 185"/>
              <a:gd name="T5" fmla="*/ 91 h 184"/>
              <a:gd name="T6" fmla="*/ 93 w 185"/>
              <a:gd name="T7" fmla="*/ 183 h 184"/>
              <a:gd name="T8" fmla="*/ 1 w 185"/>
              <a:gd name="T9" fmla="*/ 9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184">
                <a:moveTo>
                  <a:pt x="1" y="93"/>
                </a:moveTo>
                <a:cubicBezTo>
                  <a:pt x="0" y="42"/>
                  <a:pt x="41" y="1"/>
                  <a:pt x="91" y="0"/>
                </a:cubicBezTo>
                <a:cubicBezTo>
                  <a:pt x="142" y="0"/>
                  <a:pt x="183" y="40"/>
                  <a:pt x="184" y="91"/>
                </a:cubicBezTo>
                <a:cubicBezTo>
                  <a:pt x="185" y="141"/>
                  <a:pt x="144" y="183"/>
                  <a:pt x="93" y="183"/>
                </a:cubicBezTo>
                <a:cubicBezTo>
                  <a:pt x="43" y="184"/>
                  <a:pt x="1" y="144"/>
                  <a:pt x="1" y="93"/>
                </a:cubicBezTo>
                <a:close/>
              </a:path>
            </a:pathLst>
          </a:custGeom>
          <a:solidFill>
            <a:srgbClr val="A5A5A5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6" name="Freeform 18">
            <a:extLst>
              <a:ext uri="{FF2B5EF4-FFF2-40B4-BE49-F238E27FC236}">
                <a16:creationId xmlns:a16="http://schemas.microsoft.com/office/drawing/2014/main" id="{6E21FBA4-8B7F-4C44-955F-5467E8A10E53}"/>
              </a:ext>
            </a:extLst>
          </p:cNvPr>
          <p:cNvSpPr>
            <a:spLocks/>
          </p:cNvSpPr>
          <p:nvPr/>
        </p:nvSpPr>
        <p:spPr bwMode="auto">
          <a:xfrm>
            <a:off x="2711481" y="5050774"/>
            <a:ext cx="936897" cy="640685"/>
          </a:xfrm>
          <a:custGeom>
            <a:avLst/>
            <a:gdLst>
              <a:gd name="T0" fmla="*/ 563 w 563"/>
              <a:gd name="T1" fmla="*/ 385 h 385"/>
              <a:gd name="T2" fmla="*/ 0 w 563"/>
              <a:gd name="T3" fmla="*/ 383 h 385"/>
              <a:gd name="T4" fmla="*/ 85 w 563"/>
              <a:gd name="T5" fmla="*/ 4 h 385"/>
              <a:gd name="T6" fmla="*/ 468 w 563"/>
              <a:gd name="T7" fmla="*/ 0 h 385"/>
              <a:gd name="T8" fmla="*/ 563 w 563"/>
              <a:gd name="T9" fmla="*/ 385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" h="385">
                <a:moveTo>
                  <a:pt x="563" y="385"/>
                </a:moveTo>
                <a:lnTo>
                  <a:pt x="0" y="383"/>
                </a:lnTo>
                <a:lnTo>
                  <a:pt x="85" y="4"/>
                </a:lnTo>
                <a:lnTo>
                  <a:pt x="468" y="0"/>
                </a:lnTo>
                <a:lnTo>
                  <a:pt x="563" y="385"/>
                </a:lnTo>
                <a:close/>
              </a:path>
            </a:pathLst>
          </a:custGeom>
          <a:solidFill>
            <a:srgbClr val="A5A5A5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7" name="Freeform 19">
            <a:extLst>
              <a:ext uri="{FF2B5EF4-FFF2-40B4-BE49-F238E27FC236}">
                <a16:creationId xmlns:a16="http://schemas.microsoft.com/office/drawing/2014/main" id="{4A9BEA00-72A7-460E-B117-32CA4785A283}"/>
              </a:ext>
            </a:extLst>
          </p:cNvPr>
          <p:cNvSpPr>
            <a:spLocks/>
          </p:cNvSpPr>
          <p:nvPr/>
        </p:nvSpPr>
        <p:spPr bwMode="auto">
          <a:xfrm>
            <a:off x="2698169" y="5312041"/>
            <a:ext cx="963523" cy="963523"/>
          </a:xfrm>
          <a:custGeom>
            <a:avLst/>
            <a:gdLst>
              <a:gd name="T0" fmla="*/ 1 w 275"/>
              <a:gd name="T1" fmla="*/ 139 h 275"/>
              <a:gd name="T2" fmla="*/ 136 w 275"/>
              <a:gd name="T3" fmla="*/ 0 h 275"/>
              <a:gd name="T4" fmla="*/ 274 w 275"/>
              <a:gd name="T5" fmla="*/ 135 h 275"/>
              <a:gd name="T6" fmla="*/ 139 w 275"/>
              <a:gd name="T7" fmla="*/ 274 h 275"/>
              <a:gd name="T8" fmla="*/ 1 w 275"/>
              <a:gd name="T9" fmla="*/ 139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75">
                <a:moveTo>
                  <a:pt x="1" y="139"/>
                </a:moveTo>
                <a:cubicBezTo>
                  <a:pt x="0" y="63"/>
                  <a:pt x="61" y="1"/>
                  <a:pt x="136" y="0"/>
                </a:cubicBezTo>
                <a:cubicBezTo>
                  <a:pt x="212" y="0"/>
                  <a:pt x="273" y="60"/>
                  <a:pt x="274" y="135"/>
                </a:cubicBezTo>
                <a:cubicBezTo>
                  <a:pt x="275" y="211"/>
                  <a:pt x="215" y="273"/>
                  <a:pt x="139" y="274"/>
                </a:cubicBezTo>
                <a:cubicBezTo>
                  <a:pt x="64" y="275"/>
                  <a:pt x="2" y="214"/>
                  <a:pt x="1" y="139"/>
                </a:cubicBezTo>
                <a:close/>
              </a:path>
            </a:pathLst>
          </a:custGeom>
          <a:solidFill>
            <a:srgbClr val="A5A5A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8" name="Freeform 10">
            <a:extLst>
              <a:ext uri="{FF2B5EF4-FFF2-40B4-BE49-F238E27FC236}">
                <a16:creationId xmlns:a16="http://schemas.microsoft.com/office/drawing/2014/main" id="{EE0CC0BE-7027-426D-83F9-196F88F0C0EA}"/>
              </a:ext>
            </a:extLst>
          </p:cNvPr>
          <p:cNvSpPr>
            <a:spLocks/>
          </p:cNvSpPr>
          <p:nvPr/>
        </p:nvSpPr>
        <p:spPr bwMode="auto">
          <a:xfrm>
            <a:off x="1266068" y="1752940"/>
            <a:ext cx="797842" cy="797840"/>
          </a:xfrm>
          <a:custGeom>
            <a:avLst/>
            <a:gdLst>
              <a:gd name="T0" fmla="*/ 249 w 301"/>
              <a:gd name="T1" fmla="*/ 55 h 301"/>
              <a:gd name="T2" fmla="*/ 246 w 301"/>
              <a:gd name="T3" fmla="*/ 249 h 301"/>
              <a:gd name="T4" fmla="*/ 53 w 301"/>
              <a:gd name="T5" fmla="*/ 246 h 301"/>
              <a:gd name="T6" fmla="*/ 55 w 301"/>
              <a:gd name="T7" fmla="*/ 53 h 301"/>
              <a:gd name="T8" fmla="*/ 249 w 301"/>
              <a:gd name="T9" fmla="*/ 5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301">
                <a:moveTo>
                  <a:pt x="249" y="55"/>
                </a:moveTo>
                <a:cubicBezTo>
                  <a:pt x="301" y="109"/>
                  <a:pt x="300" y="196"/>
                  <a:pt x="246" y="249"/>
                </a:cubicBezTo>
                <a:cubicBezTo>
                  <a:pt x="192" y="301"/>
                  <a:pt x="106" y="300"/>
                  <a:pt x="53" y="246"/>
                </a:cubicBezTo>
                <a:cubicBezTo>
                  <a:pt x="0" y="192"/>
                  <a:pt x="1" y="106"/>
                  <a:pt x="55" y="53"/>
                </a:cubicBezTo>
                <a:cubicBezTo>
                  <a:pt x="109" y="0"/>
                  <a:pt x="196" y="1"/>
                  <a:pt x="249" y="55"/>
                </a:cubicBezTo>
                <a:close/>
              </a:path>
            </a:pathLst>
          </a:custGeom>
          <a:solidFill>
            <a:srgbClr val="5FB7A2"/>
          </a:solidFill>
          <a:ln w="9525">
            <a:noFill/>
            <a:round/>
            <a:headEnd/>
            <a:tailEnd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F631ED-1C54-4A55-8B3E-225A9067C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376" y="1166851"/>
            <a:ext cx="723596" cy="723594"/>
          </a:xfrm>
          <a:prstGeom prst="ellipse">
            <a:avLst/>
          </a:prstGeom>
          <a:solidFill>
            <a:srgbClr val="ECB448"/>
          </a:solidFill>
          <a:ln w="9525">
            <a:noFill/>
            <a:round/>
            <a:headEnd/>
            <a:tailEnd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00" name="Freeform 16">
            <a:extLst>
              <a:ext uri="{FF2B5EF4-FFF2-40B4-BE49-F238E27FC236}">
                <a16:creationId xmlns:a16="http://schemas.microsoft.com/office/drawing/2014/main" id="{BDBB839F-7314-4215-83F0-2D76FFD10C19}"/>
              </a:ext>
            </a:extLst>
          </p:cNvPr>
          <p:cNvSpPr>
            <a:spLocks/>
          </p:cNvSpPr>
          <p:nvPr/>
        </p:nvSpPr>
        <p:spPr bwMode="auto">
          <a:xfrm>
            <a:off x="1262332" y="4771642"/>
            <a:ext cx="795326" cy="797842"/>
          </a:xfrm>
          <a:custGeom>
            <a:avLst/>
            <a:gdLst>
              <a:gd name="T0" fmla="*/ 54 w 300"/>
              <a:gd name="T1" fmla="*/ 53 h 301"/>
              <a:gd name="T2" fmla="*/ 247 w 300"/>
              <a:gd name="T3" fmla="*/ 54 h 301"/>
              <a:gd name="T4" fmla="*/ 246 w 300"/>
              <a:gd name="T5" fmla="*/ 248 h 301"/>
              <a:gd name="T6" fmla="*/ 53 w 300"/>
              <a:gd name="T7" fmla="*/ 246 h 301"/>
              <a:gd name="T8" fmla="*/ 54 w 300"/>
              <a:gd name="T9" fmla="*/ 53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301">
                <a:moveTo>
                  <a:pt x="54" y="53"/>
                </a:moveTo>
                <a:cubicBezTo>
                  <a:pt x="108" y="0"/>
                  <a:pt x="194" y="1"/>
                  <a:pt x="247" y="54"/>
                </a:cubicBezTo>
                <a:cubicBezTo>
                  <a:pt x="300" y="108"/>
                  <a:pt x="300" y="195"/>
                  <a:pt x="246" y="248"/>
                </a:cubicBezTo>
                <a:cubicBezTo>
                  <a:pt x="192" y="301"/>
                  <a:pt x="106" y="300"/>
                  <a:pt x="53" y="246"/>
                </a:cubicBezTo>
                <a:cubicBezTo>
                  <a:pt x="0" y="193"/>
                  <a:pt x="0" y="106"/>
                  <a:pt x="54" y="53"/>
                </a:cubicBezTo>
                <a:close/>
              </a:path>
            </a:pathLst>
          </a:custGeom>
          <a:solidFill>
            <a:srgbClr val="E35A35"/>
          </a:solidFill>
          <a:ln w="9525">
            <a:noFill/>
            <a:round/>
            <a:headEnd/>
            <a:tailEnd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01" name="Freeform 19">
            <a:extLst>
              <a:ext uri="{FF2B5EF4-FFF2-40B4-BE49-F238E27FC236}">
                <a16:creationId xmlns:a16="http://schemas.microsoft.com/office/drawing/2014/main" id="{468B516C-5B7E-445E-9865-E6FA9EDCD0EA}"/>
              </a:ext>
            </a:extLst>
          </p:cNvPr>
          <p:cNvSpPr>
            <a:spLocks/>
          </p:cNvSpPr>
          <p:nvPr/>
        </p:nvSpPr>
        <p:spPr bwMode="auto">
          <a:xfrm>
            <a:off x="2810859" y="5436118"/>
            <a:ext cx="728630" cy="728627"/>
          </a:xfrm>
          <a:custGeom>
            <a:avLst/>
            <a:gdLst>
              <a:gd name="T0" fmla="*/ 1 w 275"/>
              <a:gd name="T1" fmla="*/ 139 h 275"/>
              <a:gd name="T2" fmla="*/ 136 w 275"/>
              <a:gd name="T3" fmla="*/ 0 h 275"/>
              <a:gd name="T4" fmla="*/ 274 w 275"/>
              <a:gd name="T5" fmla="*/ 135 h 275"/>
              <a:gd name="T6" fmla="*/ 139 w 275"/>
              <a:gd name="T7" fmla="*/ 274 h 275"/>
              <a:gd name="T8" fmla="*/ 1 w 275"/>
              <a:gd name="T9" fmla="*/ 139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275">
                <a:moveTo>
                  <a:pt x="1" y="139"/>
                </a:moveTo>
                <a:cubicBezTo>
                  <a:pt x="0" y="63"/>
                  <a:pt x="61" y="1"/>
                  <a:pt x="136" y="0"/>
                </a:cubicBezTo>
                <a:cubicBezTo>
                  <a:pt x="212" y="0"/>
                  <a:pt x="273" y="60"/>
                  <a:pt x="274" y="135"/>
                </a:cubicBezTo>
                <a:cubicBezTo>
                  <a:pt x="275" y="211"/>
                  <a:pt x="215" y="273"/>
                  <a:pt x="139" y="274"/>
                </a:cubicBezTo>
                <a:cubicBezTo>
                  <a:pt x="64" y="275"/>
                  <a:pt x="2" y="214"/>
                  <a:pt x="1" y="139"/>
                </a:cubicBezTo>
                <a:close/>
              </a:path>
            </a:pathLst>
          </a:custGeom>
          <a:solidFill>
            <a:srgbClr val="A5A5A5"/>
          </a:solidFill>
          <a:ln w="9525">
            <a:noFill/>
            <a:round/>
            <a:headEnd/>
            <a:tailEnd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4DAD26-A5BF-4361-BD87-050D06C92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904" y="1243381"/>
            <a:ext cx="570539" cy="570535"/>
          </a:xfrm>
          <a:prstGeom prst="ellipse">
            <a:avLst/>
          </a:prstGeom>
          <a:solidFill>
            <a:sysClr val="window" lastClr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E638ACB-AA04-4AF3-B634-098E17FD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26" y="4885296"/>
            <a:ext cx="570539" cy="570535"/>
          </a:xfrm>
          <a:prstGeom prst="ellipse">
            <a:avLst/>
          </a:prstGeom>
          <a:solidFill>
            <a:sysClr val="window" lastClr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D4E45A1-3FF1-49C5-8B30-99551020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904" y="5515164"/>
            <a:ext cx="570539" cy="570535"/>
          </a:xfrm>
          <a:prstGeom prst="ellipse">
            <a:avLst/>
          </a:prstGeom>
          <a:solidFill>
            <a:sysClr val="window" lastClr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B5D707D-ACFA-45B1-9F77-38B4E7EAD996}"/>
              </a:ext>
            </a:extLst>
          </p:cNvPr>
          <p:cNvCxnSpPr>
            <a:cxnSpLocks/>
          </p:cNvCxnSpPr>
          <p:nvPr/>
        </p:nvCxnSpPr>
        <p:spPr>
          <a:xfrm>
            <a:off x="2215741" y="3668398"/>
            <a:ext cx="5335044" cy="0"/>
          </a:xfrm>
          <a:prstGeom prst="line">
            <a:avLst/>
          </a:pr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</p:cxnSp>
      <p:sp>
        <p:nvSpPr>
          <p:cNvPr id="107" name="Rectangle 64">
            <a:extLst>
              <a:ext uri="{FF2B5EF4-FFF2-40B4-BE49-F238E27FC236}">
                <a16:creationId xmlns:a16="http://schemas.microsoft.com/office/drawing/2014/main" id="{CF6C16DF-2740-4C8C-82C4-B710C1D1EF09}"/>
              </a:ext>
            </a:extLst>
          </p:cNvPr>
          <p:cNvSpPr/>
          <p:nvPr/>
        </p:nvSpPr>
        <p:spPr>
          <a:xfrm>
            <a:off x="2526245" y="2270692"/>
            <a:ext cx="4586333" cy="1006081"/>
          </a:xfrm>
          <a:custGeom>
            <a:avLst/>
            <a:gdLst>
              <a:gd name="connsiteX0" fmla="*/ 0 w 4932071"/>
              <a:gd name="connsiteY0" fmla="*/ 0 h 875462"/>
              <a:gd name="connsiteX1" fmla="*/ 4932071 w 4932071"/>
              <a:gd name="connsiteY1" fmla="*/ 0 h 875462"/>
              <a:gd name="connsiteX2" fmla="*/ 4932071 w 4932071"/>
              <a:gd name="connsiteY2" fmla="*/ 875462 h 875462"/>
              <a:gd name="connsiteX3" fmla="*/ 0 w 4932071"/>
              <a:gd name="connsiteY3" fmla="*/ 875462 h 875462"/>
              <a:gd name="connsiteX4" fmla="*/ 0 w 4932071"/>
              <a:gd name="connsiteY4" fmla="*/ 0 h 875462"/>
              <a:gd name="connsiteX0" fmla="*/ 4932071 w 5023511"/>
              <a:gd name="connsiteY0" fmla="*/ 0 h 875462"/>
              <a:gd name="connsiteX1" fmla="*/ 4932071 w 5023511"/>
              <a:gd name="connsiteY1" fmla="*/ 875462 h 875462"/>
              <a:gd name="connsiteX2" fmla="*/ 0 w 5023511"/>
              <a:gd name="connsiteY2" fmla="*/ 875462 h 875462"/>
              <a:gd name="connsiteX3" fmla="*/ 0 w 5023511"/>
              <a:gd name="connsiteY3" fmla="*/ 0 h 875462"/>
              <a:gd name="connsiteX4" fmla="*/ 5023511 w 5023511"/>
              <a:gd name="connsiteY4" fmla="*/ 91440 h 875462"/>
              <a:gd name="connsiteX0" fmla="*/ 4932071 w 4932071"/>
              <a:gd name="connsiteY0" fmla="*/ 0 h 875462"/>
              <a:gd name="connsiteX1" fmla="*/ 4932071 w 4932071"/>
              <a:gd name="connsiteY1" fmla="*/ 875462 h 875462"/>
              <a:gd name="connsiteX2" fmla="*/ 0 w 4932071"/>
              <a:gd name="connsiteY2" fmla="*/ 875462 h 875462"/>
              <a:gd name="connsiteX3" fmla="*/ 0 w 4932071"/>
              <a:gd name="connsiteY3" fmla="*/ 0 h 875462"/>
              <a:gd name="connsiteX0" fmla="*/ 5468098 w 5468098"/>
              <a:gd name="connsiteY0" fmla="*/ 0 h 875462"/>
              <a:gd name="connsiteX1" fmla="*/ 5468098 w 5468098"/>
              <a:gd name="connsiteY1" fmla="*/ 875462 h 875462"/>
              <a:gd name="connsiteX2" fmla="*/ 536027 w 5468098"/>
              <a:gd name="connsiteY2" fmla="*/ 875462 h 875462"/>
              <a:gd name="connsiteX3" fmla="*/ 0 w 5468098"/>
              <a:gd name="connsiteY3" fmla="*/ 504497 h 875462"/>
              <a:gd name="connsiteX0" fmla="*/ 6203822 w 6203822"/>
              <a:gd name="connsiteY0" fmla="*/ 0 h 1106689"/>
              <a:gd name="connsiteX1" fmla="*/ 5468098 w 6203822"/>
              <a:gd name="connsiteY1" fmla="*/ 1106689 h 1106689"/>
              <a:gd name="connsiteX2" fmla="*/ 536027 w 6203822"/>
              <a:gd name="connsiteY2" fmla="*/ 1106689 h 1106689"/>
              <a:gd name="connsiteX3" fmla="*/ 0 w 6203822"/>
              <a:gd name="connsiteY3" fmla="*/ 735724 h 110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822" h="1106689">
                <a:moveTo>
                  <a:pt x="6203822" y="0"/>
                </a:moveTo>
                <a:lnTo>
                  <a:pt x="5468098" y="1106689"/>
                </a:lnTo>
                <a:lnTo>
                  <a:pt x="536027" y="1106689"/>
                </a:lnTo>
                <a:lnTo>
                  <a:pt x="0" y="735724"/>
                </a:lnTo>
              </a:path>
            </a:pathLst>
          </a:cu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Rectangle 64">
            <a:extLst>
              <a:ext uri="{FF2B5EF4-FFF2-40B4-BE49-F238E27FC236}">
                <a16:creationId xmlns:a16="http://schemas.microsoft.com/office/drawing/2014/main" id="{385F8E45-C821-4247-B9F1-07B6FDB1F952}"/>
              </a:ext>
            </a:extLst>
          </p:cNvPr>
          <p:cNvSpPr/>
          <p:nvPr/>
        </p:nvSpPr>
        <p:spPr>
          <a:xfrm flipV="1">
            <a:off x="2526245" y="4064570"/>
            <a:ext cx="4586333" cy="1006081"/>
          </a:xfrm>
          <a:custGeom>
            <a:avLst/>
            <a:gdLst>
              <a:gd name="connsiteX0" fmla="*/ 0 w 4932071"/>
              <a:gd name="connsiteY0" fmla="*/ 0 h 875462"/>
              <a:gd name="connsiteX1" fmla="*/ 4932071 w 4932071"/>
              <a:gd name="connsiteY1" fmla="*/ 0 h 875462"/>
              <a:gd name="connsiteX2" fmla="*/ 4932071 w 4932071"/>
              <a:gd name="connsiteY2" fmla="*/ 875462 h 875462"/>
              <a:gd name="connsiteX3" fmla="*/ 0 w 4932071"/>
              <a:gd name="connsiteY3" fmla="*/ 875462 h 875462"/>
              <a:gd name="connsiteX4" fmla="*/ 0 w 4932071"/>
              <a:gd name="connsiteY4" fmla="*/ 0 h 875462"/>
              <a:gd name="connsiteX0" fmla="*/ 4932071 w 5023511"/>
              <a:gd name="connsiteY0" fmla="*/ 0 h 875462"/>
              <a:gd name="connsiteX1" fmla="*/ 4932071 w 5023511"/>
              <a:gd name="connsiteY1" fmla="*/ 875462 h 875462"/>
              <a:gd name="connsiteX2" fmla="*/ 0 w 5023511"/>
              <a:gd name="connsiteY2" fmla="*/ 875462 h 875462"/>
              <a:gd name="connsiteX3" fmla="*/ 0 w 5023511"/>
              <a:gd name="connsiteY3" fmla="*/ 0 h 875462"/>
              <a:gd name="connsiteX4" fmla="*/ 5023511 w 5023511"/>
              <a:gd name="connsiteY4" fmla="*/ 91440 h 875462"/>
              <a:gd name="connsiteX0" fmla="*/ 4932071 w 4932071"/>
              <a:gd name="connsiteY0" fmla="*/ 0 h 875462"/>
              <a:gd name="connsiteX1" fmla="*/ 4932071 w 4932071"/>
              <a:gd name="connsiteY1" fmla="*/ 875462 h 875462"/>
              <a:gd name="connsiteX2" fmla="*/ 0 w 4932071"/>
              <a:gd name="connsiteY2" fmla="*/ 875462 h 875462"/>
              <a:gd name="connsiteX3" fmla="*/ 0 w 4932071"/>
              <a:gd name="connsiteY3" fmla="*/ 0 h 875462"/>
              <a:gd name="connsiteX0" fmla="*/ 5468098 w 5468098"/>
              <a:gd name="connsiteY0" fmla="*/ 0 h 875462"/>
              <a:gd name="connsiteX1" fmla="*/ 5468098 w 5468098"/>
              <a:gd name="connsiteY1" fmla="*/ 875462 h 875462"/>
              <a:gd name="connsiteX2" fmla="*/ 536027 w 5468098"/>
              <a:gd name="connsiteY2" fmla="*/ 875462 h 875462"/>
              <a:gd name="connsiteX3" fmla="*/ 0 w 5468098"/>
              <a:gd name="connsiteY3" fmla="*/ 504497 h 875462"/>
              <a:gd name="connsiteX0" fmla="*/ 6203822 w 6203822"/>
              <a:gd name="connsiteY0" fmla="*/ 0 h 1106689"/>
              <a:gd name="connsiteX1" fmla="*/ 5468098 w 6203822"/>
              <a:gd name="connsiteY1" fmla="*/ 1106689 h 1106689"/>
              <a:gd name="connsiteX2" fmla="*/ 536027 w 6203822"/>
              <a:gd name="connsiteY2" fmla="*/ 1106689 h 1106689"/>
              <a:gd name="connsiteX3" fmla="*/ 0 w 6203822"/>
              <a:gd name="connsiteY3" fmla="*/ 735724 h 110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822" h="1106689">
                <a:moveTo>
                  <a:pt x="6203822" y="0"/>
                </a:moveTo>
                <a:lnTo>
                  <a:pt x="5468098" y="1106689"/>
                </a:lnTo>
                <a:lnTo>
                  <a:pt x="536027" y="1106689"/>
                </a:lnTo>
                <a:lnTo>
                  <a:pt x="0" y="735724"/>
                </a:lnTo>
              </a:path>
            </a:pathLst>
          </a:cu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Freeform 11">
            <a:extLst>
              <a:ext uri="{FF2B5EF4-FFF2-40B4-BE49-F238E27FC236}">
                <a16:creationId xmlns:a16="http://schemas.microsoft.com/office/drawing/2014/main" id="{74D3A539-A8CA-40A7-9798-DAF939C47B3B}"/>
              </a:ext>
            </a:extLst>
          </p:cNvPr>
          <p:cNvSpPr>
            <a:spLocks/>
          </p:cNvSpPr>
          <p:nvPr/>
        </p:nvSpPr>
        <p:spPr bwMode="auto">
          <a:xfrm>
            <a:off x="1411777" y="3310710"/>
            <a:ext cx="655661" cy="655661"/>
          </a:xfrm>
          <a:custGeom>
            <a:avLst/>
            <a:gdLst>
              <a:gd name="T0" fmla="*/ 89 w 187"/>
              <a:gd name="T1" fmla="*/ 2 h 187"/>
              <a:gd name="T2" fmla="*/ 185 w 187"/>
              <a:gd name="T3" fmla="*/ 89 h 187"/>
              <a:gd name="T4" fmla="*/ 97 w 187"/>
              <a:gd name="T5" fmla="*/ 185 h 187"/>
              <a:gd name="T6" fmla="*/ 2 w 187"/>
              <a:gd name="T7" fmla="*/ 97 h 187"/>
              <a:gd name="T8" fmla="*/ 89 w 187"/>
              <a:gd name="T9" fmla="*/ 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187">
                <a:moveTo>
                  <a:pt x="89" y="2"/>
                </a:moveTo>
                <a:cubicBezTo>
                  <a:pt x="140" y="0"/>
                  <a:pt x="183" y="39"/>
                  <a:pt x="185" y="89"/>
                </a:cubicBezTo>
                <a:cubicBezTo>
                  <a:pt x="187" y="140"/>
                  <a:pt x="148" y="183"/>
                  <a:pt x="97" y="185"/>
                </a:cubicBezTo>
                <a:cubicBezTo>
                  <a:pt x="47" y="187"/>
                  <a:pt x="4" y="148"/>
                  <a:pt x="2" y="97"/>
                </a:cubicBezTo>
                <a:cubicBezTo>
                  <a:pt x="0" y="47"/>
                  <a:pt x="39" y="4"/>
                  <a:pt x="89" y="2"/>
                </a:cubicBezTo>
                <a:close/>
              </a:path>
            </a:pathLst>
          </a:custGeom>
          <a:solidFill>
            <a:srgbClr val="3081AC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0" name="Freeform 12">
            <a:extLst>
              <a:ext uri="{FF2B5EF4-FFF2-40B4-BE49-F238E27FC236}">
                <a16:creationId xmlns:a16="http://schemas.microsoft.com/office/drawing/2014/main" id="{D612FA80-F21B-40B5-85E2-2F74E568A275}"/>
              </a:ext>
            </a:extLst>
          </p:cNvPr>
          <p:cNvSpPr>
            <a:spLocks/>
          </p:cNvSpPr>
          <p:nvPr/>
        </p:nvSpPr>
        <p:spPr bwMode="auto">
          <a:xfrm>
            <a:off x="1132236" y="3200781"/>
            <a:ext cx="657325" cy="935233"/>
          </a:xfrm>
          <a:custGeom>
            <a:avLst/>
            <a:gdLst>
              <a:gd name="T0" fmla="*/ 12 w 395"/>
              <a:gd name="T1" fmla="*/ 562 h 562"/>
              <a:gd name="T2" fmla="*/ 0 w 395"/>
              <a:gd name="T3" fmla="*/ 0 h 562"/>
              <a:gd name="T4" fmla="*/ 379 w 395"/>
              <a:gd name="T5" fmla="*/ 72 h 562"/>
              <a:gd name="T6" fmla="*/ 395 w 395"/>
              <a:gd name="T7" fmla="*/ 455 h 562"/>
              <a:gd name="T8" fmla="*/ 12 w 395"/>
              <a:gd name="T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" h="562">
                <a:moveTo>
                  <a:pt x="12" y="562"/>
                </a:moveTo>
                <a:lnTo>
                  <a:pt x="0" y="0"/>
                </a:lnTo>
                <a:lnTo>
                  <a:pt x="379" y="72"/>
                </a:lnTo>
                <a:lnTo>
                  <a:pt x="395" y="455"/>
                </a:lnTo>
                <a:lnTo>
                  <a:pt x="12" y="562"/>
                </a:lnTo>
                <a:close/>
              </a:path>
            </a:pathLst>
          </a:custGeom>
          <a:solidFill>
            <a:srgbClr val="3081AC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1" name="Freeform 13">
            <a:extLst>
              <a:ext uri="{FF2B5EF4-FFF2-40B4-BE49-F238E27FC236}">
                <a16:creationId xmlns:a16="http://schemas.microsoft.com/office/drawing/2014/main" id="{B93C1A20-AD1E-4628-88FA-78E739F80426}"/>
              </a:ext>
            </a:extLst>
          </p:cNvPr>
          <p:cNvSpPr>
            <a:spLocks/>
          </p:cNvSpPr>
          <p:nvPr/>
        </p:nvSpPr>
        <p:spPr bwMode="auto">
          <a:xfrm>
            <a:off x="549796" y="3178861"/>
            <a:ext cx="978499" cy="981828"/>
          </a:xfrm>
          <a:custGeom>
            <a:avLst/>
            <a:gdLst>
              <a:gd name="T0" fmla="*/ 133 w 279"/>
              <a:gd name="T1" fmla="*/ 3 h 280"/>
              <a:gd name="T2" fmla="*/ 276 w 279"/>
              <a:gd name="T3" fmla="*/ 134 h 280"/>
              <a:gd name="T4" fmla="*/ 145 w 279"/>
              <a:gd name="T5" fmla="*/ 276 h 280"/>
              <a:gd name="T6" fmla="*/ 3 w 279"/>
              <a:gd name="T7" fmla="*/ 146 h 280"/>
              <a:gd name="T8" fmla="*/ 133 w 279"/>
              <a:gd name="T9" fmla="*/ 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" h="280">
                <a:moveTo>
                  <a:pt x="133" y="3"/>
                </a:moveTo>
                <a:cubicBezTo>
                  <a:pt x="209" y="0"/>
                  <a:pt x="273" y="59"/>
                  <a:pt x="276" y="134"/>
                </a:cubicBezTo>
                <a:cubicBezTo>
                  <a:pt x="279" y="209"/>
                  <a:pt x="221" y="273"/>
                  <a:pt x="145" y="276"/>
                </a:cubicBezTo>
                <a:cubicBezTo>
                  <a:pt x="70" y="280"/>
                  <a:pt x="6" y="221"/>
                  <a:pt x="3" y="146"/>
                </a:cubicBezTo>
                <a:cubicBezTo>
                  <a:pt x="0" y="70"/>
                  <a:pt x="58" y="6"/>
                  <a:pt x="133" y="3"/>
                </a:cubicBezTo>
                <a:close/>
              </a:path>
            </a:pathLst>
          </a:custGeom>
          <a:solidFill>
            <a:srgbClr val="3081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2" name="Freeform 13">
            <a:extLst>
              <a:ext uri="{FF2B5EF4-FFF2-40B4-BE49-F238E27FC236}">
                <a16:creationId xmlns:a16="http://schemas.microsoft.com/office/drawing/2014/main" id="{3414CEF6-65F0-4A76-A45D-CD0117C7E0D0}"/>
              </a:ext>
            </a:extLst>
          </p:cNvPr>
          <p:cNvSpPr>
            <a:spLocks/>
          </p:cNvSpPr>
          <p:nvPr/>
        </p:nvSpPr>
        <p:spPr bwMode="auto">
          <a:xfrm>
            <a:off x="669069" y="3298540"/>
            <a:ext cx="739953" cy="742469"/>
          </a:xfrm>
          <a:custGeom>
            <a:avLst/>
            <a:gdLst>
              <a:gd name="T0" fmla="*/ 133 w 279"/>
              <a:gd name="T1" fmla="*/ 3 h 280"/>
              <a:gd name="T2" fmla="*/ 276 w 279"/>
              <a:gd name="T3" fmla="*/ 134 h 280"/>
              <a:gd name="T4" fmla="*/ 145 w 279"/>
              <a:gd name="T5" fmla="*/ 276 h 280"/>
              <a:gd name="T6" fmla="*/ 3 w 279"/>
              <a:gd name="T7" fmla="*/ 146 h 280"/>
              <a:gd name="T8" fmla="*/ 133 w 279"/>
              <a:gd name="T9" fmla="*/ 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" h="280">
                <a:moveTo>
                  <a:pt x="133" y="3"/>
                </a:moveTo>
                <a:cubicBezTo>
                  <a:pt x="209" y="0"/>
                  <a:pt x="273" y="59"/>
                  <a:pt x="276" y="134"/>
                </a:cubicBezTo>
                <a:cubicBezTo>
                  <a:pt x="279" y="209"/>
                  <a:pt x="221" y="273"/>
                  <a:pt x="145" y="276"/>
                </a:cubicBezTo>
                <a:cubicBezTo>
                  <a:pt x="70" y="280"/>
                  <a:pt x="6" y="221"/>
                  <a:pt x="3" y="146"/>
                </a:cubicBezTo>
                <a:cubicBezTo>
                  <a:pt x="0" y="70"/>
                  <a:pt x="58" y="6"/>
                  <a:pt x="133" y="3"/>
                </a:cubicBezTo>
                <a:close/>
              </a:path>
            </a:pathLst>
          </a:custGeom>
          <a:solidFill>
            <a:srgbClr val="3081AC"/>
          </a:solidFill>
          <a:ln w="9525">
            <a:noFill/>
            <a:round/>
            <a:headEnd/>
            <a:tailEnd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17878E1-111A-425A-8E76-8D7B731A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76" y="3384508"/>
            <a:ext cx="570539" cy="570535"/>
          </a:xfrm>
          <a:prstGeom prst="ellipse">
            <a:avLst/>
          </a:prstGeom>
          <a:solidFill>
            <a:sysClr val="window" lastClr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96F946-F6FB-4AD9-8646-8D1009689712}"/>
              </a:ext>
            </a:extLst>
          </p:cNvPr>
          <p:cNvCxnSpPr>
            <a:cxnSpLocks/>
          </p:cNvCxnSpPr>
          <p:nvPr/>
        </p:nvCxnSpPr>
        <p:spPr>
          <a:xfrm>
            <a:off x="3665205" y="2213644"/>
            <a:ext cx="774225" cy="0"/>
          </a:xfrm>
          <a:prstGeom prst="line">
            <a:avLst/>
          </a:pr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0ECBB31-B13E-442A-94BC-486D0255B636}"/>
              </a:ext>
            </a:extLst>
          </p:cNvPr>
          <p:cNvCxnSpPr>
            <a:cxnSpLocks/>
          </p:cNvCxnSpPr>
          <p:nvPr/>
        </p:nvCxnSpPr>
        <p:spPr>
          <a:xfrm>
            <a:off x="3650213" y="5098190"/>
            <a:ext cx="774225" cy="0"/>
          </a:xfrm>
          <a:prstGeom prst="line">
            <a:avLst/>
          </a:prstGeom>
          <a:noFill/>
          <a:ln w="19050" cap="flat" cmpd="sng" algn="ctr">
            <a:solidFill>
              <a:srgbClr val="3081AC"/>
            </a:solidFill>
            <a:prstDash val="solid"/>
          </a:ln>
          <a:effectLst/>
        </p:spPr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A48128B3-25DA-4904-A643-33A259E1D459}"/>
              </a:ext>
            </a:extLst>
          </p:cNvPr>
          <p:cNvSpPr/>
          <p:nvPr/>
        </p:nvSpPr>
        <p:spPr>
          <a:xfrm>
            <a:off x="3592487" y="2156596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3E1F9F7-9A88-4798-A09A-309EF73B4D8B}"/>
              </a:ext>
            </a:extLst>
          </p:cNvPr>
          <p:cNvSpPr/>
          <p:nvPr/>
        </p:nvSpPr>
        <p:spPr>
          <a:xfrm>
            <a:off x="2484123" y="2878400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DFB90C0-F4D1-4E0D-92C5-EF0EFB4D7377}"/>
              </a:ext>
            </a:extLst>
          </p:cNvPr>
          <p:cNvSpPr/>
          <p:nvPr/>
        </p:nvSpPr>
        <p:spPr>
          <a:xfrm>
            <a:off x="2152299" y="3610468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2DEA97C-D5D0-4A40-B92A-F433618B1FF5}"/>
              </a:ext>
            </a:extLst>
          </p:cNvPr>
          <p:cNvSpPr/>
          <p:nvPr/>
        </p:nvSpPr>
        <p:spPr>
          <a:xfrm>
            <a:off x="2484123" y="4339114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596D9C5-A27F-43EC-82C8-677D60A9C7EF}"/>
              </a:ext>
            </a:extLst>
          </p:cNvPr>
          <p:cNvSpPr/>
          <p:nvPr/>
        </p:nvSpPr>
        <p:spPr>
          <a:xfrm>
            <a:off x="3592487" y="5036972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5801411-77CC-481F-90D3-F343A6C2ABF7}"/>
              </a:ext>
            </a:extLst>
          </p:cNvPr>
          <p:cNvSpPr/>
          <p:nvPr/>
        </p:nvSpPr>
        <p:spPr>
          <a:xfrm>
            <a:off x="4745304" y="2072451"/>
            <a:ext cx="1983236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Neighborhood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Segoe UI Light" panose="020B0502040204020203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kern="0" dirty="0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Local Conditions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816613B-01B9-4940-A85B-09DAFC4172AF}"/>
              </a:ext>
            </a:extLst>
          </p:cNvPr>
          <p:cNvSpPr/>
          <p:nvPr/>
        </p:nvSpPr>
        <p:spPr>
          <a:xfrm>
            <a:off x="4745304" y="1663182"/>
            <a:ext cx="1983236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Location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D2DDC8F-4D2D-4960-994D-49489BC61B94}"/>
              </a:ext>
            </a:extLst>
          </p:cNvPr>
          <p:cNvSpPr/>
          <p:nvPr/>
        </p:nvSpPr>
        <p:spPr>
          <a:xfrm>
            <a:off x="4375985" y="2156596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78220F9-818D-4AE6-984A-97BF101FF609}"/>
              </a:ext>
            </a:extLst>
          </p:cNvPr>
          <p:cNvSpPr/>
          <p:nvPr/>
        </p:nvSpPr>
        <p:spPr>
          <a:xfrm>
            <a:off x="7060901" y="2204371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D19CF46-D313-4FD6-A80C-3B638E4867E5}"/>
              </a:ext>
            </a:extLst>
          </p:cNvPr>
          <p:cNvSpPr/>
          <p:nvPr/>
        </p:nvSpPr>
        <p:spPr>
          <a:xfrm>
            <a:off x="7060901" y="5042163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53703F6-45A7-4190-8156-78EE707AE404}"/>
              </a:ext>
            </a:extLst>
          </p:cNvPr>
          <p:cNvSpPr/>
          <p:nvPr/>
        </p:nvSpPr>
        <p:spPr>
          <a:xfrm>
            <a:off x="7531684" y="3610468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7703557-6597-4519-97C5-4DB113F18ED7}"/>
              </a:ext>
            </a:extLst>
          </p:cNvPr>
          <p:cNvSpPr/>
          <p:nvPr/>
        </p:nvSpPr>
        <p:spPr>
          <a:xfrm>
            <a:off x="4375985" y="5042163"/>
            <a:ext cx="114096" cy="114096"/>
          </a:xfrm>
          <a:prstGeom prst="ellipse">
            <a:avLst/>
          </a:prstGeom>
          <a:solidFill>
            <a:srgbClr val="3081AC">
              <a:lumMod val="50000"/>
            </a:srgbClr>
          </a:solidFill>
          <a:ln w="19050" cap="flat" cmpd="sng" algn="ctr">
            <a:solidFill>
              <a:srgbClr val="3081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681434B-3673-4DB3-9A5F-8F16B3F462AF}"/>
              </a:ext>
            </a:extLst>
          </p:cNvPr>
          <p:cNvSpPr/>
          <p:nvPr/>
        </p:nvSpPr>
        <p:spPr>
          <a:xfrm>
            <a:off x="4689510" y="5078214"/>
            <a:ext cx="2157863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Area of lot connected to the street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600" kern="0" dirty="0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Total lot area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600" kern="0" dirty="0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Heating quality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Room size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11B137-0792-4C60-8D12-50242909DEBA}"/>
              </a:ext>
            </a:extLst>
          </p:cNvPr>
          <p:cNvSpPr/>
          <p:nvPr/>
        </p:nvSpPr>
        <p:spPr>
          <a:xfrm>
            <a:off x="4689511" y="4668945"/>
            <a:ext cx="1983236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Others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C004D8-7FA4-4D23-876D-A668F9E1840E}"/>
              </a:ext>
            </a:extLst>
          </p:cNvPr>
          <p:cNvSpPr/>
          <p:nvPr/>
        </p:nvSpPr>
        <p:spPr>
          <a:xfrm>
            <a:off x="7630870" y="1565631"/>
            <a:ext cx="4061641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Type of house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600" kern="0" dirty="0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If the house was </a:t>
            </a:r>
            <a:r>
              <a:rPr lang="en-IN" sz="1600" kern="0" dirty="0" err="1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remodeled</a:t>
            </a:r>
            <a:endParaRPr lang="en-IN" sz="1600" kern="0" dirty="0">
              <a:solidFill>
                <a:prstClr val="white"/>
              </a:solidFill>
              <a:latin typeface="+mj-lt"/>
              <a:ea typeface="Open Sans" panose="020B0606030504020204" pitchFamily="34" charset="0"/>
              <a:cs typeface="Segoe UI Light" panose="020B0502040204020203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New houses cost more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600" kern="0" dirty="0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10 Overall Quality bins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Value added if no deductions from damage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8FEBFF-6125-401F-84D2-03AFACFA0148}"/>
              </a:ext>
            </a:extLst>
          </p:cNvPr>
          <p:cNvSpPr/>
          <p:nvPr/>
        </p:nvSpPr>
        <p:spPr>
          <a:xfrm>
            <a:off x="7630871" y="1156362"/>
            <a:ext cx="2212554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Home Type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F86BBA4-0D3C-4613-BF2A-3886F1A213DE}"/>
              </a:ext>
            </a:extLst>
          </p:cNvPr>
          <p:cNvSpPr/>
          <p:nvPr/>
        </p:nvSpPr>
        <p:spPr>
          <a:xfrm>
            <a:off x="7630870" y="5294238"/>
            <a:ext cx="4061639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Basement Outdoor Exposure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600" kern="0" dirty="0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Kitchen Quality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Fireplace Quality</a:t>
            </a:r>
            <a:endParaRPr lang="en-IN" sz="1600" kern="0" dirty="0">
              <a:solidFill>
                <a:prstClr val="white"/>
              </a:solidFill>
              <a:latin typeface="+mj-lt"/>
              <a:ea typeface="Open Sans" panose="020B0606030504020204" pitchFamily="34" charset="0"/>
              <a:cs typeface="Segoe UI Light" panose="020B0502040204020203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Additional Room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64A567-1DF1-432F-8E16-BCAA3DB794B4}"/>
              </a:ext>
            </a:extLst>
          </p:cNvPr>
          <p:cNvSpPr/>
          <p:nvPr/>
        </p:nvSpPr>
        <p:spPr>
          <a:xfrm>
            <a:off x="7630871" y="4884969"/>
            <a:ext cx="2212554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Interior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648F96A-9EE2-408D-B9C3-D40FBBCA4D82}"/>
              </a:ext>
            </a:extLst>
          </p:cNvPr>
          <p:cNvSpPr/>
          <p:nvPr/>
        </p:nvSpPr>
        <p:spPr>
          <a:xfrm>
            <a:off x="7995483" y="3528453"/>
            <a:ext cx="3697027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Roof Style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600" kern="0" dirty="0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Paved Driveway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600" kern="0" dirty="0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5 Overall External Quality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Garage Vehicle Space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E8B38D-95EB-41DF-B950-DE6649764F05}"/>
              </a:ext>
            </a:extLst>
          </p:cNvPr>
          <p:cNvSpPr/>
          <p:nvPr/>
        </p:nvSpPr>
        <p:spPr>
          <a:xfrm>
            <a:off x="7995484" y="3119184"/>
            <a:ext cx="2212554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Segoe UI Light" panose="020B0502040204020203" pitchFamily="34" charset="0"/>
              </a:rPr>
              <a:t>Exterior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CB44A3F-C94C-4266-9993-61683280EC20}"/>
              </a:ext>
            </a:extLst>
          </p:cNvPr>
          <p:cNvGrpSpPr/>
          <p:nvPr/>
        </p:nvGrpSpPr>
        <p:grpSpPr>
          <a:xfrm>
            <a:off x="1509354" y="1999877"/>
            <a:ext cx="318756" cy="317680"/>
            <a:chOff x="5835125" y="1574800"/>
            <a:chExt cx="2347912" cy="2339975"/>
          </a:xfrm>
          <a:solidFill>
            <a:srgbClr val="5FB7A2"/>
          </a:solidFill>
        </p:grpSpPr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0C75C7CA-556C-483C-B02E-17181D31C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5125" y="2159000"/>
              <a:ext cx="885825" cy="1755775"/>
            </a:xfrm>
            <a:custGeom>
              <a:avLst/>
              <a:gdLst>
                <a:gd name="T0" fmla="*/ 558 w 775"/>
                <a:gd name="T1" fmla="*/ 1534 h 1534"/>
                <a:gd name="T2" fmla="*/ 217 w 775"/>
                <a:gd name="T3" fmla="*/ 1534 h 1534"/>
                <a:gd name="T4" fmla="*/ 174 w 775"/>
                <a:gd name="T5" fmla="*/ 1495 h 1534"/>
                <a:gd name="T6" fmla="*/ 127 w 775"/>
                <a:gd name="T7" fmla="*/ 858 h 1534"/>
                <a:gd name="T8" fmla="*/ 40 w 775"/>
                <a:gd name="T9" fmla="*/ 815 h 1534"/>
                <a:gd name="T10" fmla="*/ 5 w 775"/>
                <a:gd name="T11" fmla="*/ 702 h 1534"/>
                <a:gd name="T12" fmla="*/ 61 w 775"/>
                <a:gd name="T13" fmla="*/ 207 h 1534"/>
                <a:gd name="T14" fmla="*/ 279 w 775"/>
                <a:gd name="T15" fmla="*/ 0 h 1534"/>
                <a:gd name="T16" fmla="*/ 496 w 775"/>
                <a:gd name="T17" fmla="*/ 0 h 1534"/>
                <a:gd name="T18" fmla="*/ 713 w 775"/>
                <a:gd name="T19" fmla="*/ 207 h 1534"/>
                <a:gd name="T20" fmla="*/ 770 w 775"/>
                <a:gd name="T21" fmla="*/ 702 h 1534"/>
                <a:gd name="T22" fmla="*/ 735 w 775"/>
                <a:gd name="T23" fmla="*/ 815 h 1534"/>
                <a:gd name="T24" fmla="*/ 647 w 775"/>
                <a:gd name="T25" fmla="*/ 858 h 1534"/>
                <a:gd name="T26" fmla="*/ 600 w 775"/>
                <a:gd name="T27" fmla="*/ 1495 h 1534"/>
                <a:gd name="T28" fmla="*/ 558 w 775"/>
                <a:gd name="T29" fmla="*/ 1534 h 1534"/>
                <a:gd name="T30" fmla="*/ 257 w 775"/>
                <a:gd name="T31" fmla="*/ 1449 h 1534"/>
                <a:gd name="T32" fmla="*/ 518 w 775"/>
                <a:gd name="T33" fmla="*/ 1449 h 1534"/>
                <a:gd name="T34" fmla="*/ 565 w 775"/>
                <a:gd name="T35" fmla="*/ 812 h 1534"/>
                <a:gd name="T36" fmla="*/ 608 w 775"/>
                <a:gd name="T37" fmla="*/ 773 h 1534"/>
                <a:gd name="T38" fmla="*/ 640 w 775"/>
                <a:gd name="T39" fmla="*/ 773 h 1534"/>
                <a:gd name="T40" fmla="*/ 671 w 775"/>
                <a:gd name="T41" fmla="*/ 758 h 1534"/>
                <a:gd name="T42" fmla="*/ 685 w 775"/>
                <a:gd name="T43" fmla="*/ 712 h 1534"/>
                <a:gd name="T44" fmla="*/ 629 w 775"/>
                <a:gd name="T45" fmla="*/ 217 h 1534"/>
                <a:gd name="T46" fmla="*/ 496 w 775"/>
                <a:gd name="T47" fmla="*/ 86 h 1534"/>
                <a:gd name="T48" fmla="*/ 279 w 775"/>
                <a:gd name="T49" fmla="*/ 86 h 1534"/>
                <a:gd name="T50" fmla="*/ 146 w 775"/>
                <a:gd name="T51" fmla="*/ 217 h 1534"/>
                <a:gd name="T52" fmla="*/ 90 w 775"/>
                <a:gd name="T53" fmla="*/ 712 h 1534"/>
                <a:gd name="T54" fmla="*/ 104 w 775"/>
                <a:gd name="T55" fmla="*/ 758 h 1534"/>
                <a:gd name="T56" fmla="*/ 135 w 775"/>
                <a:gd name="T57" fmla="*/ 773 h 1534"/>
                <a:gd name="T58" fmla="*/ 167 w 775"/>
                <a:gd name="T59" fmla="*/ 773 h 1534"/>
                <a:gd name="T60" fmla="*/ 210 w 775"/>
                <a:gd name="T61" fmla="*/ 812 h 1534"/>
                <a:gd name="T62" fmla="*/ 257 w 775"/>
                <a:gd name="T63" fmla="*/ 1449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5" h="1534">
                  <a:moveTo>
                    <a:pt x="558" y="1534"/>
                  </a:moveTo>
                  <a:cubicBezTo>
                    <a:pt x="217" y="1534"/>
                    <a:pt x="217" y="1534"/>
                    <a:pt x="217" y="1534"/>
                  </a:cubicBezTo>
                  <a:cubicBezTo>
                    <a:pt x="195" y="1534"/>
                    <a:pt x="176" y="1517"/>
                    <a:pt x="174" y="1495"/>
                  </a:cubicBezTo>
                  <a:cubicBezTo>
                    <a:pt x="127" y="858"/>
                    <a:pt x="127" y="858"/>
                    <a:pt x="127" y="858"/>
                  </a:cubicBezTo>
                  <a:cubicBezTo>
                    <a:pt x="94" y="856"/>
                    <a:pt x="63" y="841"/>
                    <a:pt x="40" y="815"/>
                  </a:cubicBezTo>
                  <a:cubicBezTo>
                    <a:pt x="13" y="785"/>
                    <a:pt x="0" y="744"/>
                    <a:pt x="5" y="702"/>
                  </a:cubicBezTo>
                  <a:cubicBezTo>
                    <a:pt x="61" y="207"/>
                    <a:pt x="61" y="207"/>
                    <a:pt x="61" y="207"/>
                  </a:cubicBezTo>
                  <a:cubicBezTo>
                    <a:pt x="75" y="89"/>
                    <a:pt x="168" y="0"/>
                    <a:pt x="279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607" y="0"/>
                    <a:pt x="700" y="89"/>
                    <a:pt x="713" y="207"/>
                  </a:cubicBezTo>
                  <a:cubicBezTo>
                    <a:pt x="770" y="702"/>
                    <a:pt x="770" y="702"/>
                    <a:pt x="770" y="702"/>
                  </a:cubicBezTo>
                  <a:cubicBezTo>
                    <a:pt x="775" y="744"/>
                    <a:pt x="762" y="785"/>
                    <a:pt x="735" y="815"/>
                  </a:cubicBezTo>
                  <a:cubicBezTo>
                    <a:pt x="712" y="841"/>
                    <a:pt x="681" y="856"/>
                    <a:pt x="647" y="858"/>
                  </a:cubicBezTo>
                  <a:cubicBezTo>
                    <a:pt x="600" y="1495"/>
                    <a:pt x="600" y="1495"/>
                    <a:pt x="600" y="1495"/>
                  </a:cubicBezTo>
                  <a:cubicBezTo>
                    <a:pt x="599" y="1517"/>
                    <a:pt x="580" y="1534"/>
                    <a:pt x="558" y="1534"/>
                  </a:cubicBezTo>
                  <a:close/>
                  <a:moveTo>
                    <a:pt x="257" y="1449"/>
                  </a:moveTo>
                  <a:cubicBezTo>
                    <a:pt x="518" y="1449"/>
                    <a:pt x="518" y="1449"/>
                    <a:pt x="518" y="1449"/>
                  </a:cubicBezTo>
                  <a:cubicBezTo>
                    <a:pt x="565" y="812"/>
                    <a:pt x="565" y="812"/>
                    <a:pt x="565" y="812"/>
                  </a:cubicBezTo>
                  <a:cubicBezTo>
                    <a:pt x="567" y="790"/>
                    <a:pt x="585" y="773"/>
                    <a:pt x="608" y="773"/>
                  </a:cubicBezTo>
                  <a:cubicBezTo>
                    <a:pt x="640" y="773"/>
                    <a:pt x="640" y="773"/>
                    <a:pt x="640" y="773"/>
                  </a:cubicBezTo>
                  <a:cubicBezTo>
                    <a:pt x="656" y="773"/>
                    <a:pt x="666" y="764"/>
                    <a:pt x="671" y="758"/>
                  </a:cubicBezTo>
                  <a:cubicBezTo>
                    <a:pt x="682" y="746"/>
                    <a:pt x="687" y="729"/>
                    <a:pt x="685" y="712"/>
                  </a:cubicBezTo>
                  <a:cubicBezTo>
                    <a:pt x="629" y="217"/>
                    <a:pt x="629" y="217"/>
                    <a:pt x="629" y="217"/>
                  </a:cubicBezTo>
                  <a:cubicBezTo>
                    <a:pt x="620" y="142"/>
                    <a:pt x="563" y="86"/>
                    <a:pt x="496" y="86"/>
                  </a:cubicBezTo>
                  <a:cubicBezTo>
                    <a:pt x="279" y="86"/>
                    <a:pt x="279" y="86"/>
                    <a:pt x="279" y="86"/>
                  </a:cubicBezTo>
                  <a:cubicBezTo>
                    <a:pt x="212" y="86"/>
                    <a:pt x="155" y="142"/>
                    <a:pt x="146" y="217"/>
                  </a:cubicBezTo>
                  <a:cubicBezTo>
                    <a:pt x="90" y="712"/>
                    <a:pt x="90" y="712"/>
                    <a:pt x="90" y="712"/>
                  </a:cubicBezTo>
                  <a:cubicBezTo>
                    <a:pt x="88" y="729"/>
                    <a:pt x="93" y="746"/>
                    <a:pt x="104" y="758"/>
                  </a:cubicBezTo>
                  <a:cubicBezTo>
                    <a:pt x="108" y="764"/>
                    <a:pt x="119" y="773"/>
                    <a:pt x="135" y="773"/>
                  </a:cubicBezTo>
                  <a:cubicBezTo>
                    <a:pt x="167" y="773"/>
                    <a:pt x="167" y="773"/>
                    <a:pt x="167" y="773"/>
                  </a:cubicBezTo>
                  <a:cubicBezTo>
                    <a:pt x="189" y="773"/>
                    <a:pt x="208" y="790"/>
                    <a:pt x="210" y="812"/>
                  </a:cubicBezTo>
                  <a:lnTo>
                    <a:pt x="257" y="14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475D1860-C1FB-48B9-91D1-D8163648D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3562" y="1574800"/>
              <a:ext cx="487362" cy="487363"/>
            </a:xfrm>
            <a:custGeom>
              <a:avLst/>
              <a:gdLst>
                <a:gd name="T0" fmla="*/ 213 w 426"/>
                <a:gd name="T1" fmla="*/ 426 h 426"/>
                <a:gd name="T2" fmla="*/ 0 w 426"/>
                <a:gd name="T3" fmla="*/ 213 h 426"/>
                <a:gd name="T4" fmla="*/ 213 w 426"/>
                <a:gd name="T5" fmla="*/ 0 h 426"/>
                <a:gd name="T6" fmla="*/ 426 w 426"/>
                <a:gd name="T7" fmla="*/ 213 h 426"/>
                <a:gd name="T8" fmla="*/ 213 w 426"/>
                <a:gd name="T9" fmla="*/ 426 h 426"/>
                <a:gd name="T10" fmla="*/ 213 w 426"/>
                <a:gd name="T11" fmla="*/ 85 h 426"/>
                <a:gd name="T12" fmla="*/ 86 w 426"/>
                <a:gd name="T13" fmla="*/ 213 h 426"/>
                <a:gd name="T14" fmla="*/ 213 w 426"/>
                <a:gd name="T15" fmla="*/ 341 h 426"/>
                <a:gd name="T16" fmla="*/ 341 w 426"/>
                <a:gd name="T17" fmla="*/ 213 h 426"/>
                <a:gd name="T18" fmla="*/ 213 w 426"/>
                <a:gd name="T19" fmla="*/ 8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6" h="426">
                  <a:moveTo>
                    <a:pt x="213" y="426"/>
                  </a:moveTo>
                  <a:cubicBezTo>
                    <a:pt x="96" y="426"/>
                    <a:pt x="0" y="331"/>
                    <a:pt x="0" y="213"/>
                  </a:cubicBezTo>
                  <a:cubicBezTo>
                    <a:pt x="0" y="96"/>
                    <a:pt x="96" y="0"/>
                    <a:pt x="213" y="0"/>
                  </a:cubicBezTo>
                  <a:cubicBezTo>
                    <a:pt x="331" y="0"/>
                    <a:pt x="426" y="96"/>
                    <a:pt x="426" y="213"/>
                  </a:cubicBezTo>
                  <a:cubicBezTo>
                    <a:pt x="426" y="331"/>
                    <a:pt x="331" y="426"/>
                    <a:pt x="213" y="426"/>
                  </a:cubicBezTo>
                  <a:close/>
                  <a:moveTo>
                    <a:pt x="213" y="85"/>
                  </a:moveTo>
                  <a:cubicBezTo>
                    <a:pt x="143" y="85"/>
                    <a:pt x="86" y="143"/>
                    <a:pt x="86" y="213"/>
                  </a:cubicBezTo>
                  <a:cubicBezTo>
                    <a:pt x="86" y="284"/>
                    <a:pt x="143" y="341"/>
                    <a:pt x="213" y="341"/>
                  </a:cubicBezTo>
                  <a:cubicBezTo>
                    <a:pt x="284" y="341"/>
                    <a:pt x="341" y="284"/>
                    <a:pt x="341" y="213"/>
                  </a:cubicBezTo>
                  <a:cubicBezTo>
                    <a:pt x="341" y="143"/>
                    <a:pt x="284" y="85"/>
                    <a:pt x="213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029F23AE-8423-4914-A76E-5289B6DE0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300" y="1662113"/>
              <a:ext cx="1582737" cy="2159000"/>
            </a:xfrm>
            <a:custGeom>
              <a:avLst/>
              <a:gdLst>
                <a:gd name="T0" fmla="*/ 59 w 1383"/>
                <a:gd name="T1" fmla="*/ 1878 h 1887"/>
                <a:gd name="T2" fmla="*/ 74 w 1383"/>
                <a:gd name="T3" fmla="*/ 1794 h 1887"/>
                <a:gd name="T4" fmla="*/ 161 w 1383"/>
                <a:gd name="T5" fmla="*/ 1731 h 1887"/>
                <a:gd name="T6" fmla="*/ 467 w 1383"/>
                <a:gd name="T7" fmla="*/ 1596 h 1887"/>
                <a:gd name="T8" fmla="*/ 684 w 1383"/>
                <a:gd name="T9" fmla="*/ 1786 h 1887"/>
                <a:gd name="T10" fmla="*/ 943 w 1383"/>
                <a:gd name="T11" fmla="*/ 1675 h 1887"/>
                <a:gd name="T12" fmla="*/ 947 w 1383"/>
                <a:gd name="T13" fmla="*/ 1551 h 1887"/>
                <a:gd name="T14" fmla="*/ 985 w 1383"/>
                <a:gd name="T15" fmla="*/ 1213 h 1887"/>
                <a:gd name="T16" fmla="*/ 1253 w 1383"/>
                <a:gd name="T17" fmla="*/ 1118 h 1887"/>
                <a:gd name="T18" fmla="*/ 1298 w 1383"/>
                <a:gd name="T19" fmla="*/ 943 h 1887"/>
                <a:gd name="T20" fmla="*/ 1253 w 1383"/>
                <a:gd name="T21" fmla="*/ 769 h 1887"/>
                <a:gd name="T22" fmla="*/ 985 w 1383"/>
                <a:gd name="T23" fmla="*/ 674 h 1887"/>
                <a:gd name="T24" fmla="*/ 947 w 1383"/>
                <a:gd name="T25" fmla="*/ 336 h 1887"/>
                <a:gd name="T26" fmla="*/ 943 w 1383"/>
                <a:gd name="T27" fmla="*/ 212 h 1887"/>
                <a:gd name="T28" fmla="*/ 684 w 1383"/>
                <a:gd name="T29" fmla="*/ 101 h 1887"/>
                <a:gd name="T30" fmla="*/ 467 w 1383"/>
                <a:gd name="T31" fmla="*/ 291 h 1887"/>
                <a:gd name="T32" fmla="*/ 161 w 1383"/>
                <a:gd name="T33" fmla="*/ 156 h 1887"/>
                <a:gd name="T34" fmla="*/ 62 w 1383"/>
                <a:gd name="T35" fmla="*/ 96 h 1887"/>
                <a:gd name="T36" fmla="*/ 34 w 1383"/>
                <a:gd name="T37" fmla="*/ 16 h 1887"/>
                <a:gd name="T38" fmla="*/ 245 w 1383"/>
                <a:gd name="T39" fmla="*/ 142 h 1887"/>
                <a:gd name="T40" fmla="*/ 476 w 1383"/>
                <a:gd name="T41" fmla="*/ 206 h 1887"/>
                <a:gd name="T42" fmla="*/ 643 w 1383"/>
                <a:gd name="T43" fmla="*/ 26 h 1887"/>
                <a:gd name="T44" fmla="*/ 995 w 1383"/>
                <a:gd name="T45" fmla="*/ 145 h 1887"/>
                <a:gd name="T46" fmla="*/ 1001 w 1383"/>
                <a:gd name="T47" fmla="*/ 401 h 1887"/>
                <a:gd name="T48" fmla="*/ 1063 w 1383"/>
                <a:gd name="T49" fmla="*/ 640 h 1887"/>
                <a:gd name="T50" fmla="*/ 1296 w 1383"/>
                <a:gd name="T51" fmla="*/ 696 h 1887"/>
                <a:gd name="T52" fmla="*/ 1383 w 1383"/>
                <a:gd name="T53" fmla="*/ 943 h 1887"/>
                <a:gd name="T54" fmla="*/ 1296 w 1383"/>
                <a:gd name="T55" fmla="*/ 1191 h 1887"/>
                <a:gd name="T56" fmla="*/ 1063 w 1383"/>
                <a:gd name="T57" fmla="*/ 1247 h 1887"/>
                <a:gd name="T58" fmla="*/ 1001 w 1383"/>
                <a:gd name="T59" fmla="*/ 1486 h 1887"/>
                <a:gd name="T60" fmla="*/ 995 w 1383"/>
                <a:gd name="T61" fmla="*/ 1742 h 1887"/>
                <a:gd name="T62" fmla="*/ 643 w 1383"/>
                <a:gd name="T63" fmla="*/ 1861 h 1887"/>
                <a:gd name="T64" fmla="*/ 476 w 1383"/>
                <a:gd name="T65" fmla="*/ 1681 h 1887"/>
                <a:gd name="T66" fmla="*/ 245 w 1383"/>
                <a:gd name="T67" fmla="*/ 1745 h 1887"/>
                <a:gd name="T68" fmla="*/ 87 w 1383"/>
                <a:gd name="T69" fmla="*/ 1881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3" h="1887">
                  <a:moveTo>
                    <a:pt x="87" y="1881"/>
                  </a:moveTo>
                  <a:cubicBezTo>
                    <a:pt x="78" y="1881"/>
                    <a:pt x="68" y="1880"/>
                    <a:pt x="59" y="1878"/>
                  </a:cubicBezTo>
                  <a:cubicBezTo>
                    <a:pt x="36" y="1874"/>
                    <a:pt x="20" y="1852"/>
                    <a:pt x="24" y="1829"/>
                  </a:cubicBezTo>
                  <a:cubicBezTo>
                    <a:pt x="29" y="1806"/>
                    <a:pt x="51" y="1790"/>
                    <a:pt x="74" y="1794"/>
                  </a:cubicBezTo>
                  <a:cubicBezTo>
                    <a:pt x="93" y="1798"/>
                    <a:pt x="114" y="1793"/>
                    <a:pt x="130" y="1781"/>
                  </a:cubicBezTo>
                  <a:cubicBezTo>
                    <a:pt x="147" y="1770"/>
                    <a:pt x="158" y="1752"/>
                    <a:pt x="161" y="1731"/>
                  </a:cubicBezTo>
                  <a:cubicBezTo>
                    <a:pt x="175" y="1646"/>
                    <a:pt x="253" y="1586"/>
                    <a:pt x="340" y="1596"/>
                  </a:cubicBezTo>
                  <a:cubicBezTo>
                    <a:pt x="381" y="1601"/>
                    <a:pt x="425" y="1601"/>
                    <a:pt x="467" y="1596"/>
                  </a:cubicBezTo>
                  <a:cubicBezTo>
                    <a:pt x="555" y="1586"/>
                    <a:pt x="631" y="1645"/>
                    <a:pt x="645" y="1731"/>
                  </a:cubicBezTo>
                  <a:cubicBezTo>
                    <a:pt x="649" y="1755"/>
                    <a:pt x="663" y="1775"/>
                    <a:pt x="684" y="1786"/>
                  </a:cubicBezTo>
                  <a:cubicBezTo>
                    <a:pt x="704" y="1797"/>
                    <a:pt x="728" y="1798"/>
                    <a:pt x="750" y="1789"/>
                  </a:cubicBezTo>
                  <a:cubicBezTo>
                    <a:pt x="819" y="1759"/>
                    <a:pt x="883" y="1721"/>
                    <a:pt x="943" y="1675"/>
                  </a:cubicBezTo>
                  <a:cubicBezTo>
                    <a:pt x="962" y="1660"/>
                    <a:pt x="974" y="1637"/>
                    <a:pt x="974" y="1612"/>
                  </a:cubicBezTo>
                  <a:cubicBezTo>
                    <a:pt x="975" y="1588"/>
                    <a:pt x="965" y="1566"/>
                    <a:pt x="947" y="1551"/>
                  </a:cubicBezTo>
                  <a:cubicBezTo>
                    <a:pt x="881" y="1496"/>
                    <a:pt x="870" y="1400"/>
                    <a:pt x="921" y="1327"/>
                  </a:cubicBezTo>
                  <a:cubicBezTo>
                    <a:pt x="946" y="1292"/>
                    <a:pt x="968" y="1253"/>
                    <a:pt x="985" y="1213"/>
                  </a:cubicBezTo>
                  <a:cubicBezTo>
                    <a:pt x="1021" y="1132"/>
                    <a:pt x="1110" y="1093"/>
                    <a:pt x="1189" y="1123"/>
                  </a:cubicBezTo>
                  <a:cubicBezTo>
                    <a:pt x="1211" y="1131"/>
                    <a:pt x="1233" y="1129"/>
                    <a:pt x="1253" y="1118"/>
                  </a:cubicBezTo>
                  <a:cubicBezTo>
                    <a:pt x="1274" y="1105"/>
                    <a:pt x="1287" y="1084"/>
                    <a:pt x="1291" y="1058"/>
                  </a:cubicBezTo>
                  <a:cubicBezTo>
                    <a:pt x="1296" y="1020"/>
                    <a:pt x="1298" y="981"/>
                    <a:pt x="1298" y="943"/>
                  </a:cubicBezTo>
                  <a:cubicBezTo>
                    <a:pt x="1298" y="906"/>
                    <a:pt x="1296" y="867"/>
                    <a:pt x="1291" y="828"/>
                  </a:cubicBezTo>
                  <a:cubicBezTo>
                    <a:pt x="1287" y="803"/>
                    <a:pt x="1274" y="782"/>
                    <a:pt x="1253" y="769"/>
                  </a:cubicBezTo>
                  <a:cubicBezTo>
                    <a:pt x="1233" y="757"/>
                    <a:pt x="1211" y="755"/>
                    <a:pt x="1190" y="764"/>
                  </a:cubicBezTo>
                  <a:cubicBezTo>
                    <a:pt x="1110" y="794"/>
                    <a:pt x="1021" y="755"/>
                    <a:pt x="985" y="674"/>
                  </a:cubicBezTo>
                  <a:cubicBezTo>
                    <a:pt x="968" y="634"/>
                    <a:pt x="946" y="595"/>
                    <a:pt x="921" y="559"/>
                  </a:cubicBezTo>
                  <a:cubicBezTo>
                    <a:pt x="870" y="487"/>
                    <a:pt x="881" y="391"/>
                    <a:pt x="947" y="336"/>
                  </a:cubicBezTo>
                  <a:cubicBezTo>
                    <a:pt x="965" y="321"/>
                    <a:pt x="975" y="298"/>
                    <a:pt x="974" y="274"/>
                  </a:cubicBezTo>
                  <a:cubicBezTo>
                    <a:pt x="974" y="250"/>
                    <a:pt x="962" y="227"/>
                    <a:pt x="943" y="212"/>
                  </a:cubicBezTo>
                  <a:cubicBezTo>
                    <a:pt x="884" y="166"/>
                    <a:pt x="819" y="127"/>
                    <a:pt x="750" y="98"/>
                  </a:cubicBezTo>
                  <a:cubicBezTo>
                    <a:pt x="729" y="89"/>
                    <a:pt x="704" y="89"/>
                    <a:pt x="684" y="101"/>
                  </a:cubicBezTo>
                  <a:cubicBezTo>
                    <a:pt x="663" y="112"/>
                    <a:pt x="649" y="132"/>
                    <a:pt x="645" y="156"/>
                  </a:cubicBezTo>
                  <a:cubicBezTo>
                    <a:pt x="631" y="242"/>
                    <a:pt x="555" y="300"/>
                    <a:pt x="467" y="291"/>
                  </a:cubicBezTo>
                  <a:cubicBezTo>
                    <a:pt x="425" y="286"/>
                    <a:pt x="381" y="286"/>
                    <a:pt x="340" y="291"/>
                  </a:cubicBezTo>
                  <a:cubicBezTo>
                    <a:pt x="253" y="301"/>
                    <a:pt x="175" y="241"/>
                    <a:pt x="161" y="156"/>
                  </a:cubicBezTo>
                  <a:cubicBezTo>
                    <a:pt x="157" y="133"/>
                    <a:pt x="145" y="114"/>
                    <a:pt x="126" y="103"/>
                  </a:cubicBezTo>
                  <a:cubicBezTo>
                    <a:pt x="106" y="91"/>
                    <a:pt x="83" y="89"/>
                    <a:pt x="62" y="96"/>
                  </a:cubicBezTo>
                  <a:cubicBezTo>
                    <a:pt x="40" y="104"/>
                    <a:pt x="16" y="92"/>
                    <a:pt x="8" y="70"/>
                  </a:cubicBezTo>
                  <a:cubicBezTo>
                    <a:pt x="0" y="48"/>
                    <a:pt x="12" y="23"/>
                    <a:pt x="34" y="16"/>
                  </a:cubicBezTo>
                  <a:cubicBezTo>
                    <a:pt x="80" y="0"/>
                    <a:pt x="129" y="5"/>
                    <a:pt x="169" y="30"/>
                  </a:cubicBezTo>
                  <a:cubicBezTo>
                    <a:pt x="210" y="54"/>
                    <a:pt x="237" y="95"/>
                    <a:pt x="245" y="142"/>
                  </a:cubicBezTo>
                  <a:cubicBezTo>
                    <a:pt x="252" y="183"/>
                    <a:pt x="288" y="210"/>
                    <a:pt x="331" y="206"/>
                  </a:cubicBezTo>
                  <a:cubicBezTo>
                    <a:pt x="378" y="201"/>
                    <a:pt x="428" y="201"/>
                    <a:pt x="476" y="206"/>
                  </a:cubicBezTo>
                  <a:cubicBezTo>
                    <a:pt x="518" y="211"/>
                    <a:pt x="555" y="183"/>
                    <a:pt x="561" y="142"/>
                  </a:cubicBezTo>
                  <a:cubicBezTo>
                    <a:pt x="569" y="92"/>
                    <a:pt x="599" y="50"/>
                    <a:pt x="643" y="26"/>
                  </a:cubicBezTo>
                  <a:cubicBezTo>
                    <a:pt x="686" y="2"/>
                    <a:pt x="738" y="0"/>
                    <a:pt x="784" y="20"/>
                  </a:cubicBezTo>
                  <a:cubicBezTo>
                    <a:pt x="859" y="52"/>
                    <a:pt x="930" y="94"/>
                    <a:pt x="995" y="145"/>
                  </a:cubicBezTo>
                  <a:cubicBezTo>
                    <a:pt x="1035" y="176"/>
                    <a:pt x="1058" y="222"/>
                    <a:pt x="1059" y="273"/>
                  </a:cubicBezTo>
                  <a:cubicBezTo>
                    <a:pt x="1060" y="322"/>
                    <a:pt x="1039" y="369"/>
                    <a:pt x="1001" y="401"/>
                  </a:cubicBezTo>
                  <a:cubicBezTo>
                    <a:pt x="970" y="428"/>
                    <a:pt x="965" y="474"/>
                    <a:pt x="991" y="510"/>
                  </a:cubicBezTo>
                  <a:cubicBezTo>
                    <a:pt x="1019" y="551"/>
                    <a:pt x="1043" y="594"/>
                    <a:pt x="1063" y="640"/>
                  </a:cubicBezTo>
                  <a:cubicBezTo>
                    <a:pt x="1080" y="679"/>
                    <a:pt x="1122" y="698"/>
                    <a:pt x="1158" y="684"/>
                  </a:cubicBezTo>
                  <a:cubicBezTo>
                    <a:pt x="1205" y="666"/>
                    <a:pt x="1255" y="671"/>
                    <a:pt x="1296" y="696"/>
                  </a:cubicBezTo>
                  <a:cubicBezTo>
                    <a:pt x="1340" y="722"/>
                    <a:pt x="1369" y="766"/>
                    <a:pt x="1375" y="818"/>
                  </a:cubicBezTo>
                  <a:cubicBezTo>
                    <a:pt x="1380" y="860"/>
                    <a:pt x="1383" y="902"/>
                    <a:pt x="1383" y="943"/>
                  </a:cubicBezTo>
                  <a:cubicBezTo>
                    <a:pt x="1383" y="985"/>
                    <a:pt x="1380" y="1027"/>
                    <a:pt x="1375" y="1069"/>
                  </a:cubicBezTo>
                  <a:cubicBezTo>
                    <a:pt x="1369" y="1121"/>
                    <a:pt x="1340" y="1165"/>
                    <a:pt x="1296" y="1191"/>
                  </a:cubicBezTo>
                  <a:cubicBezTo>
                    <a:pt x="1255" y="1216"/>
                    <a:pt x="1205" y="1220"/>
                    <a:pt x="1159" y="1203"/>
                  </a:cubicBezTo>
                  <a:cubicBezTo>
                    <a:pt x="1122" y="1189"/>
                    <a:pt x="1080" y="1208"/>
                    <a:pt x="1063" y="1247"/>
                  </a:cubicBezTo>
                  <a:cubicBezTo>
                    <a:pt x="1043" y="1293"/>
                    <a:pt x="1019" y="1336"/>
                    <a:pt x="991" y="1376"/>
                  </a:cubicBezTo>
                  <a:cubicBezTo>
                    <a:pt x="965" y="1412"/>
                    <a:pt x="970" y="1459"/>
                    <a:pt x="1001" y="1486"/>
                  </a:cubicBezTo>
                  <a:cubicBezTo>
                    <a:pt x="1039" y="1518"/>
                    <a:pt x="1060" y="1564"/>
                    <a:pt x="1059" y="1614"/>
                  </a:cubicBezTo>
                  <a:cubicBezTo>
                    <a:pt x="1058" y="1665"/>
                    <a:pt x="1035" y="1711"/>
                    <a:pt x="995" y="1742"/>
                  </a:cubicBezTo>
                  <a:cubicBezTo>
                    <a:pt x="930" y="1793"/>
                    <a:pt x="859" y="1835"/>
                    <a:pt x="784" y="1867"/>
                  </a:cubicBezTo>
                  <a:cubicBezTo>
                    <a:pt x="738" y="1887"/>
                    <a:pt x="686" y="1885"/>
                    <a:pt x="643" y="1861"/>
                  </a:cubicBezTo>
                  <a:cubicBezTo>
                    <a:pt x="599" y="1837"/>
                    <a:pt x="569" y="1795"/>
                    <a:pt x="561" y="1745"/>
                  </a:cubicBezTo>
                  <a:cubicBezTo>
                    <a:pt x="555" y="1704"/>
                    <a:pt x="518" y="1676"/>
                    <a:pt x="476" y="1681"/>
                  </a:cubicBezTo>
                  <a:cubicBezTo>
                    <a:pt x="428" y="1686"/>
                    <a:pt x="378" y="1686"/>
                    <a:pt x="331" y="1681"/>
                  </a:cubicBezTo>
                  <a:cubicBezTo>
                    <a:pt x="288" y="1676"/>
                    <a:pt x="252" y="1704"/>
                    <a:pt x="245" y="1745"/>
                  </a:cubicBezTo>
                  <a:cubicBezTo>
                    <a:pt x="238" y="1788"/>
                    <a:pt x="215" y="1826"/>
                    <a:pt x="179" y="1851"/>
                  </a:cubicBezTo>
                  <a:cubicBezTo>
                    <a:pt x="152" y="1870"/>
                    <a:pt x="120" y="1881"/>
                    <a:pt x="87" y="18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868FA812-B64B-47B2-8FDF-5103A72BC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7937" y="2257425"/>
              <a:ext cx="846137" cy="976313"/>
            </a:xfrm>
            <a:custGeom>
              <a:avLst/>
              <a:gdLst>
                <a:gd name="T0" fmla="*/ 314 w 739"/>
                <a:gd name="T1" fmla="*/ 852 h 852"/>
                <a:gd name="T2" fmla="*/ 56 w 739"/>
                <a:gd name="T3" fmla="*/ 763 h 852"/>
                <a:gd name="T4" fmla="*/ 48 w 739"/>
                <a:gd name="T5" fmla="*/ 703 h 852"/>
                <a:gd name="T6" fmla="*/ 108 w 739"/>
                <a:gd name="T7" fmla="*/ 696 h 852"/>
                <a:gd name="T8" fmla="*/ 314 w 739"/>
                <a:gd name="T9" fmla="*/ 766 h 852"/>
                <a:gd name="T10" fmla="*/ 654 w 739"/>
                <a:gd name="T11" fmla="*/ 426 h 852"/>
                <a:gd name="T12" fmla="*/ 314 w 739"/>
                <a:gd name="T13" fmla="*/ 85 h 852"/>
                <a:gd name="T14" fmla="*/ 77 w 739"/>
                <a:gd name="T15" fmla="*/ 181 h 852"/>
                <a:gd name="T16" fmla="*/ 17 w 739"/>
                <a:gd name="T17" fmla="*/ 180 h 852"/>
                <a:gd name="T18" fmla="*/ 18 w 739"/>
                <a:gd name="T19" fmla="*/ 120 h 852"/>
                <a:gd name="T20" fmla="*/ 314 w 739"/>
                <a:gd name="T21" fmla="*/ 0 h 852"/>
                <a:gd name="T22" fmla="*/ 739 w 739"/>
                <a:gd name="T23" fmla="*/ 426 h 852"/>
                <a:gd name="T24" fmla="*/ 314 w 739"/>
                <a:gd name="T25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852">
                  <a:moveTo>
                    <a:pt x="314" y="852"/>
                  </a:moveTo>
                  <a:cubicBezTo>
                    <a:pt x="221" y="852"/>
                    <a:pt x="132" y="821"/>
                    <a:pt x="56" y="763"/>
                  </a:cubicBezTo>
                  <a:cubicBezTo>
                    <a:pt x="37" y="749"/>
                    <a:pt x="34" y="722"/>
                    <a:pt x="48" y="703"/>
                  </a:cubicBezTo>
                  <a:cubicBezTo>
                    <a:pt x="62" y="685"/>
                    <a:pt x="89" y="681"/>
                    <a:pt x="108" y="696"/>
                  </a:cubicBezTo>
                  <a:cubicBezTo>
                    <a:pt x="169" y="742"/>
                    <a:pt x="240" y="766"/>
                    <a:pt x="314" y="766"/>
                  </a:cubicBezTo>
                  <a:cubicBezTo>
                    <a:pt x="501" y="766"/>
                    <a:pt x="654" y="614"/>
                    <a:pt x="654" y="426"/>
                  </a:cubicBezTo>
                  <a:cubicBezTo>
                    <a:pt x="654" y="238"/>
                    <a:pt x="501" y="85"/>
                    <a:pt x="314" y="85"/>
                  </a:cubicBezTo>
                  <a:cubicBezTo>
                    <a:pt x="225" y="85"/>
                    <a:pt x="141" y="119"/>
                    <a:pt x="77" y="181"/>
                  </a:cubicBezTo>
                  <a:cubicBezTo>
                    <a:pt x="60" y="197"/>
                    <a:pt x="33" y="197"/>
                    <a:pt x="17" y="180"/>
                  </a:cubicBezTo>
                  <a:cubicBezTo>
                    <a:pt x="0" y="163"/>
                    <a:pt x="1" y="136"/>
                    <a:pt x="18" y="120"/>
                  </a:cubicBezTo>
                  <a:cubicBezTo>
                    <a:pt x="98" y="42"/>
                    <a:pt x="203" y="0"/>
                    <a:pt x="314" y="0"/>
                  </a:cubicBezTo>
                  <a:cubicBezTo>
                    <a:pt x="548" y="0"/>
                    <a:pt x="739" y="191"/>
                    <a:pt x="739" y="426"/>
                  </a:cubicBezTo>
                  <a:cubicBezTo>
                    <a:pt x="739" y="661"/>
                    <a:pt x="548" y="852"/>
                    <a:pt x="314" y="8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FEB7FE7-F4DA-4021-AD30-AD4BE2993822}"/>
              </a:ext>
            </a:extLst>
          </p:cNvPr>
          <p:cNvGrpSpPr/>
          <p:nvPr/>
        </p:nvGrpSpPr>
        <p:grpSpPr>
          <a:xfrm flipH="1" flipV="1">
            <a:off x="3005882" y="5624826"/>
            <a:ext cx="320753" cy="320755"/>
            <a:chOff x="-6181725" y="-147638"/>
            <a:chExt cx="7718425" cy="7718426"/>
          </a:xfrm>
          <a:solidFill>
            <a:srgbClr val="3081AC"/>
          </a:solidFill>
        </p:grpSpPr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DECB8CCE-7B9B-46DF-AE1D-0F9F021306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622925" y="2098675"/>
              <a:ext cx="7159625" cy="5472113"/>
            </a:xfrm>
            <a:custGeom>
              <a:avLst/>
              <a:gdLst>
                <a:gd name="T0" fmla="*/ 1802 w 1900"/>
                <a:gd name="T1" fmla="*/ 0 h 1452"/>
                <a:gd name="T2" fmla="*/ 1693 w 1900"/>
                <a:gd name="T3" fmla="*/ 50 h 1452"/>
                <a:gd name="T4" fmla="*/ 1780 w 1900"/>
                <a:gd name="T5" fmla="*/ 428 h 1452"/>
                <a:gd name="T6" fmla="*/ 876 w 1900"/>
                <a:gd name="T7" fmla="*/ 1332 h 1452"/>
                <a:gd name="T8" fmla="*/ 366 w 1900"/>
                <a:gd name="T9" fmla="*/ 1170 h 1452"/>
                <a:gd name="T10" fmla="*/ 324 w 1900"/>
                <a:gd name="T11" fmla="*/ 980 h 1452"/>
                <a:gd name="T12" fmla="*/ 70 w 1900"/>
                <a:gd name="T13" fmla="*/ 980 h 1452"/>
                <a:gd name="T14" fmla="*/ 70 w 1900"/>
                <a:gd name="T15" fmla="*/ 1234 h 1452"/>
                <a:gd name="T16" fmla="*/ 288 w 1900"/>
                <a:gd name="T17" fmla="*/ 1262 h 1452"/>
                <a:gd name="T18" fmla="*/ 876 w 1900"/>
                <a:gd name="T19" fmla="*/ 1452 h 1452"/>
                <a:gd name="T20" fmla="*/ 1900 w 1900"/>
                <a:gd name="T21" fmla="*/ 428 h 1452"/>
                <a:gd name="T22" fmla="*/ 1802 w 1900"/>
                <a:gd name="T23" fmla="*/ 0 h 1452"/>
                <a:gd name="T24" fmla="*/ 240 w 1900"/>
                <a:gd name="T25" fmla="*/ 1149 h 1452"/>
                <a:gd name="T26" fmla="*/ 155 w 1900"/>
                <a:gd name="T27" fmla="*/ 1149 h 1452"/>
                <a:gd name="T28" fmla="*/ 155 w 1900"/>
                <a:gd name="T29" fmla="*/ 1064 h 1452"/>
                <a:gd name="T30" fmla="*/ 240 w 1900"/>
                <a:gd name="T31" fmla="*/ 1064 h 1452"/>
                <a:gd name="T32" fmla="*/ 240 w 1900"/>
                <a:gd name="T33" fmla="*/ 1149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0" h="1452">
                  <a:moveTo>
                    <a:pt x="1802" y="0"/>
                  </a:moveTo>
                  <a:cubicBezTo>
                    <a:pt x="1693" y="50"/>
                    <a:pt x="1693" y="50"/>
                    <a:pt x="1693" y="50"/>
                  </a:cubicBezTo>
                  <a:cubicBezTo>
                    <a:pt x="1751" y="175"/>
                    <a:pt x="1780" y="302"/>
                    <a:pt x="1780" y="428"/>
                  </a:cubicBezTo>
                  <a:cubicBezTo>
                    <a:pt x="1780" y="926"/>
                    <a:pt x="1374" y="1332"/>
                    <a:pt x="876" y="1332"/>
                  </a:cubicBezTo>
                  <a:cubicBezTo>
                    <a:pt x="694" y="1332"/>
                    <a:pt x="519" y="1276"/>
                    <a:pt x="366" y="1170"/>
                  </a:cubicBezTo>
                  <a:cubicBezTo>
                    <a:pt x="390" y="1106"/>
                    <a:pt x="376" y="1031"/>
                    <a:pt x="324" y="980"/>
                  </a:cubicBezTo>
                  <a:cubicBezTo>
                    <a:pt x="254" y="909"/>
                    <a:pt x="140" y="909"/>
                    <a:pt x="70" y="980"/>
                  </a:cubicBezTo>
                  <a:cubicBezTo>
                    <a:pt x="0" y="1050"/>
                    <a:pt x="0" y="1164"/>
                    <a:pt x="70" y="1234"/>
                  </a:cubicBezTo>
                  <a:cubicBezTo>
                    <a:pt x="129" y="1293"/>
                    <a:pt x="219" y="1303"/>
                    <a:pt x="288" y="1262"/>
                  </a:cubicBezTo>
                  <a:cubicBezTo>
                    <a:pt x="464" y="1386"/>
                    <a:pt x="666" y="1452"/>
                    <a:pt x="876" y="1452"/>
                  </a:cubicBezTo>
                  <a:cubicBezTo>
                    <a:pt x="1440" y="1452"/>
                    <a:pt x="1900" y="992"/>
                    <a:pt x="1900" y="428"/>
                  </a:cubicBezTo>
                  <a:cubicBezTo>
                    <a:pt x="1900" y="284"/>
                    <a:pt x="1867" y="140"/>
                    <a:pt x="1802" y="0"/>
                  </a:cubicBezTo>
                  <a:close/>
                  <a:moveTo>
                    <a:pt x="240" y="1149"/>
                  </a:moveTo>
                  <a:cubicBezTo>
                    <a:pt x="216" y="1173"/>
                    <a:pt x="178" y="1173"/>
                    <a:pt x="155" y="1149"/>
                  </a:cubicBezTo>
                  <a:cubicBezTo>
                    <a:pt x="131" y="1126"/>
                    <a:pt x="131" y="1088"/>
                    <a:pt x="155" y="1064"/>
                  </a:cubicBezTo>
                  <a:cubicBezTo>
                    <a:pt x="178" y="1041"/>
                    <a:pt x="216" y="1041"/>
                    <a:pt x="240" y="1064"/>
                  </a:cubicBezTo>
                  <a:cubicBezTo>
                    <a:pt x="263" y="1088"/>
                    <a:pt x="263" y="1126"/>
                    <a:pt x="240" y="114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58092AEF-29BF-40EF-A143-877745697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905250" y="1676400"/>
              <a:ext cx="3165475" cy="4070351"/>
            </a:xfrm>
            <a:custGeom>
              <a:avLst/>
              <a:gdLst>
                <a:gd name="T0" fmla="*/ 720 w 840"/>
                <a:gd name="T1" fmla="*/ 300 h 1080"/>
                <a:gd name="T2" fmla="*/ 720 w 840"/>
                <a:gd name="T3" fmla="*/ 120 h 1080"/>
                <a:gd name="T4" fmla="*/ 840 w 840"/>
                <a:gd name="T5" fmla="*/ 120 h 1080"/>
                <a:gd name="T6" fmla="*/ 840 w 840"/>
                <a:gd name="T7" fmla="*/ 0 h 1080"/>
                <a:gd name="T8" fmla="*/ 0 w 840"/>
                <a:gd name="T9" fmla="*/ 0 h 1080"/>
                <a:gd name="T10" fmla="*/ 0 w 840"/>
                <a:gd name="T11" fmla="*/ 120 h 1080"/>
                <a:gd name="T12" fmla="*/ 120 w 840"/>
                <a:gd name="T13" fmla="*/ 120 h 1080"/>
                <a:gd name="T14" fmla="*/ 120 w 840"/>
                <a:gd name="T15" fmla="*/ 300 h 1080"/>
                <a:gd name="T16" fmla="*/ 240 w 840"/>
                <a:gd name="T17" fmla="*/ 540 h 1080"/>
                <a:gd name="T18" fmla="*/ 120 w 840"/>
                <a:gd name="T19" fmla="*/ 780 h 1080"/>
                <a:gd name="T20" fmla="*/ 120 w 840"/>
                <a:gd name="T21" fmla="*/ 960 h 1080"/>
                <a:gd name="T22" fmla="*/ 0 w 840"/>
                <a:gd name="T23" fmla="*/ 960 h 1080"/>
                <a:gd name="T24" fmla="*/ 0 w 840"/>
                <a:gd name="T25" fmla="*/ 1080 h 1080"/>
                <a:gd name="T26" fmla="*/ 840 w 840"/>
                <a:gd name="T27" fmla="*/ 1080 h 1080"/>
                <a:gd name="T28" fmla="*/ 840 w 840"/>
                <a:gd name="T29" fmla="*/ 960 h 1080"/>
                <a:gd name="T30" fmla="*/ 720 w 840"/>
                <a:gd name="T31" fmla="*/ 960 h 1080"/>
                <a:gd name="T32" fmla="*/ 720 w 840"/>
                <a:gd name="T33" fmla="*/ 780 h 1080"/>
                <a:gd name="T34" fmla="*/ 600 w 840"/>
                <a:gd name="T35" fmla="*/ 540 h 1080"/>
                <a:gd name="T36" fmla="*/ 720 w 840"/>
                <a:gd name="T37" fmla="*/ 300 h 1080"/>
                <a:gd name="T38" fmla="*/ 600 w 840"/>
                <a:gd name="T39" fmla="*/ 780 h 1080"/>
                <a:gd name="T40" fmla="*/ 600 w 840"/>
                <a:gd name="T41" fmla="*/ 960 h 1080"/>
                <a:gd name="T42" fmla="*/ 240 w 840"/>
                <a:gd name="T43" fmla="*/ 960 h 1080"/>
                <a:gd name="T44" fmla="*/ 240 w 840"/>
                <a:gd name="T45" fmla="*/ 780 h 1080"/>
                <a:gd name="T46" fmla="*/ 420 w 840"/>
                <a:gd name="T47" fmla="*/ 600 h 1080"/>
                <a:gd name="T48" fmla="*/ 600 w 840"/>
                <a:gd name="T49" fmla="*/ 780 h 1080"/>
                <a:gd name="T50" fmla="*/ 600 w 840"/>
                <a:gd name="T51" fmla="*/ 300 h 1080"/>
                <a:gd name="T52" fmla="*/ 420 w 840"/>
                <a:gd name="T53" fmla="*/ 480 h 1080"/>
                <a:gd name="T54" fmla="*/ 240 w 840"/>
                <a:gd name="T55" fmla="*/ 300 h 1080"/>
                <a:gd name="T56" fmla="*/ 240 w 840"/>
                <a:gd name="T57" fmla="*/ 120 h 1080"/>
                <a:gd name="T58" fmla="*/ 600 w 840"/>
                <a:gd name="T59" fmla="*/ 120 h 1080"/>
                <a:gd name="T60" fmla="*/ 600 w 840"/>
                <a:gd name="T61" fmla="*/ 30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40" h="1080">
                  <a:moveTo>
                    <a:pt x="720" y="300"/>
                  </a:moveTo>
                  <a:cubicBezTo>
                    <a:pt x="720" y="120"/>
                    <a:pt x="720" y="120"/>
                    <a:pt x="720" y="120"/>
                  </a:cubicBezTo>
                  <a:cubicBezTo>
                    <a:pt x="840" y="120"/>
                    <a:pt x="840" y="120"/>
                    <a:pt x="840" y="12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120" y="300"/>
                    <a:pt x="120" y="300"/>
                    <a:pt x="120" y="300"/>
                  </a:cubicBezTo>
                  <a:cubicBezTo>
                    <a:pt x="120" y="398"/>
                    <a:pt x="167" y="485"/>
                    <a:pt x="240" y="540"/>
                  </a:cubicBezTo>
                  <a:cubicBezTo>
                    <a:pt x="167" y="595"/>
                    <a:pt x="120" y="682"/>
                    <a:pt x="120" y="780"/>
                  </a:cubicBezTo>
                  <a:cubicBezTo>
                    <a:pt x="120" y="960"/>
                    <a:pt x="120" y="960"/>
                    <a:pt x="120" y="960"/>
                  </a:cubicBezTo>
                  <a:cubicBezTo>
                    <a:pt x="0" y="960"/>
                    <a:pt x="0" y="960"/>
                    <a:pt x="0" y="960"/>
                  </a:cubicBezTo>
                  <a:cubicBezTo>
                    <a:pt x="0" y="1080"/>
                    <a:pt x="0" y="1080"/>
                    <a:pt x="0" y="1080"/>
                  </a:cubicBezTo>
                  <a:cubicBezTo>
                    <a:pt x="840" y="1080"/>
                    <a:pt x="840" y="1080"/>
                    <a:pt x="840" y="1080"/>
                  </a:cubicBezTo>
                  <a:cubicBezTo>
                    <a:pt x="840" y="960"/>
                    <a:pt x="840" y="960"/>
                    <a:pt x="840" y="960"/>
                  </a:cubicBezTo>
                  <a:cubicBezTo>
                    <a:pt x="720" y="960"/>
                    <a:pt x="720" y="960"/>
                    <a:pt x="720" y="960"/>
                  </a:cubicBezTo>
                  <a:cubicBezTo>
                    <a:pt x="720" y="780"/>
                    <a:pt x="720" y="780"/>
                    <a:pt x="720" y="780"/>
                  </a:cubicBezTo>
                  <a:cubicBezTo>
                    <a:pt x="720" y="682"/>
                    <a:pt x="673" y="595"/>
                    <a:pt x="600" y="540"/>
                  </a:cubicBezTo>
                  <a:cubicBezTo>
                    <a:pt x="673" y="485"/>
                    <a:pt x="720" y="398"/>
                    <a:pt x="720" y="300"/>
                  </a:cubicBezTo>
                  <a:close/>
                  <a:moveTo>
                    <a:pt x="600" y="780"/>
                  </a:moveTo>
                  <a:cubicBezTo>
                    <a:pt x="600" y="960"/>
                    <a:pt x="600" y="960"/>
                    <a:pt x="600" y="960"/>
                  </a:cubicBezTo>
                  <a:cubicBezTo>
                    <a:pt x="240" y="960"/>
                    <a:pt x="240" y="960"/>
                    <a:pt x="240" y="960"/>
                  </a:cubicBezTo>
                  <a:cubicBezTo>
                    <a:pt x="240" y="780"/>
                    <a:pt x="240" y="780"/>
                    <a:pt x="240" y="780"/>
                  </a:cubicBezTo>
                  <a:cubicBezTo>
                    <a:pt x="240" y="681"/>
                    <a:pt x="321" y="600"/>
                    <a:pt x="420" y="600"/>
                  </a:cubicBezTo>
                  <a:cubicBezTo>
                    <a:pt x="519" y="600"/>
                    <a:pt x="600" y="681"/>
                    <a:pt x="600" y="780"/>
                  </a:cubicBezTo>
                  <a:close/>
                  <a:moveTo>
                    <a:pt x="600" y="300"/>
                  </a:move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600" y="120"/>
                    <a:pt x="600" y="120"/>
                    <a:pt x="600" y="120"/>
                  </a:cubicBezTo>
                  <a:lnTo>
                    <a:pt x="600" y="30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19102A1A-F141-4278-A774-2C009787F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181725" y="-147638"/>
              <a:ext cx="7161213" cy="5472113"/>
            </a:xfrm>
            <a:custGeom>
              <a:avLst/>
              <a:gdLst>
                <a:gd name="T0" fmla="*/ 1576 w 1900"/>
                <a:gd name="T1" fmla="*/ 472 h 1452"/>
                <a:gd name="T2" fmla="*/ 1830 w 1900"/>
                <a:gd name="T3" fmla="*/ 472 h 1452"/>
                <a:gd name="T4" fmla="*/ 1830 w 1900"/>
                <a:gd name="T5" fmla="*/ 218 h 1452"/>
                <a:gd name="T6" fmla="*/ 1612 w 1900"/>
                <a:gd name="T7" fmla="*/ 190 h 1452"/>
                <a:gd name="T8" fmla="*/ 1024 w 1900"/>
                <a:gd name="T9" fmla="*/ 0 h 1452"/>
                <a:gd name="T10" fmla="*/ 0 w 1900"/>
                <a:gd name="T11" fmla="*/ 1024 h 1452"/>
                <a:gd name="T12" fmla="*/ 98 w 1900"/>
                <a:gd name="T13" fmla="*/ 1452 h 1452"/>
                <a:gd name="T14" fmla="*/ 207 w 1900"/>
                <a:gd name="T15" fmla="*/ 1402 h 1452"/>
                <a:gd name="T16" fmla="*/ 120 w 1900"/>
                <a:gd name="T17" fmla="*/ 1024 h 1452"/>
                <a:gd name="T18" fmla="*/ 1024 w 1900"/>
                <a:gd name="T19" fmla="*/ 120 h 1452"/>
                <a:gd name="T20" fmla="*/ 1534 w 1900"/>
                <a:gd name="T21" fmla="*/ 282 h 1452"/>
                <a:gd name="T22" fmla="*/ 1576 w 1900"/>
                <a:gd name="T23" fmla="*/ 472 h 1452"/>
                <a:gd name="T24" fmla="*/ 1660 w 1900"/>
                <a:gd name="T25" fmla="*/ 303 h 1452"/>
                <a:gd name="T26" fmla="*/ 1745 w 1900"/>
                <a:gd name="T27" fmla="*/ 303 h 1452"/>
                <a:gd name="T28" fmla="*/ 1745 w 1900"/>
                <a:gd name="T29" fmla="*/ 388 h 1452"/>
                <a:gd name="T30" fmla="*/ 1660 w 1900"/>
                <a:gd name="T31" fmla="*/ 388 h 1452"/>
                <a:gd name="T32" fmla="*/ 1660 w 1900"/>
                <a:gd name="T33" fmla="*/ 303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0" h="1452">
                  <a:moveTo>
                    <a:pt x="1576" y="472"/>
                  </a:moveTo>
                  <a:cubicBezTo>
                    <a:pt x="1646" y="543"/>
                    <a:pt x="1760" y="543"/>
                    <a:pt x="1830" y="472"/>
                  </a:cubicBezTo>
                  <a:cubicBezTo>
                    <a:pt x="1900" y="402"/>
                    <a:pt x="1900" y="288"/>
                    <a:pt x="1830" y="218"/>
                  </a:cubicBezTo>
                  <a:cubicBezTo>
                    <a:pt x="1771" y="159"/>
                    <a:pt x="1680" y="149"/>
                    <a:pt x="1612" y="190"/>
                  </a:cubicBezTo>
                  <a:cubicBezTo>
                    <a:pt x="1436" y="66"/>
                    <a:pt x="1234" y="0"/>
                    <a:pt x="1024" y="0"/>
                  </a:cubicBezTo>
                  <a:cubicBezTo>
                    <a:pt x="460" y="0"/>
                    <a:pt x="0" y="460"/>
                    <a:pt x="0" y="1024"/>
                  </a:cubicBezTo>
                  <a:cubicBezTo>
                    <a:pt x="0" y="1168"/>
                    <a:pt x="33" y="1312"/>
                    <a:pt x="98" y="1452"/>
                  </a:cubicBezTo>
                  <a:cubicBezTo>
                    <a:pt x="207" y="1402"/>
                    <a:pt x="207" y="1402"/>
                    <a:pt x="207" y="1402"/>
                  </a:cubicBezTo>
                  <a:cubicBezTo>
                    <a:pt x="149" y="1277"/>
                    <a:pt x="120" y="1150"/>
                    <a:pt x="120" y="1024"/>
                  </a:cubicBezTo>
                  <a:cubicBezTo>
                    <a:pt x="120" y="526"/>
                    <a:pt x="526" y="120"/>
                    <a:pt x="1024" y="120"/>
                  </a:cubicBezTo>
                  <a:cubicBezTo>
                    <a:pt x="1206" y="120"/>
                    <a:pt x="1381" y="176"/>
                    <a:pt x="1534" y="282"/>
                  </a:cubicBezTo>
                  <a:cubicBezTo>
                    <a:pt x="1510" y="346"/>
                    <a:pt x="1524" y="421"/>
                    <a:pt x="1576" y="472"/>
                  </a:cubicBezTo>
                  <a:close/>
                  <a:moveTo>
                    <a:pt x="1660" y="303"/>
                  </a:moveTo>
                  <a:cubicBezTo>
                    <a:pt x="1684" y="279"/>
                    <a:pt x="1722" y="279"/>
                    <a:pt x="1745" y="303"/>
                  </a:cubicBezTo>
                  <a:cubicBezTo>
                    <a:pt x="1769" y="326"/>
                    <a:pt x="1769" y="364"/>
                    <a:pt x="1745" y="388"/>
                  </a:cubicBezTo>
                  <a:cubicBezTo>
                    <a:pt x="1722" y="411"/>
                    <a:pt x="1684" y="411"/>
                    <a:pt x="1660" y="388"/>
                  </a:cubicBezTo>
                  <a:cubicBezTo>
                    <a:pt x="1637" y="364"/>
                    <a:pt x="1637" y="326"/>
                    <a:pt x="1660" y="30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139" name="Freeform 33">
            <a:extLst>
              <a:ext uri="{FF2B5EF4-FFF2-40B4-BE49-F238E27FC236}">
                <a16:creationId xmlns:a16="http://schemas.microsoft.com/office/drawing/2014/main" id="{E42BDFC8-6235-4BD9-A955-30FA4FEA548D}"/>
              </a:ext>
            </a:extLst>
          </p:cNvPr>
          <p:cNvSpPr>
            <a:spLocks noEditPoints="1"/>
          </p:cNvSpPr>
          <p:nvPr/>
        </p:nvSpPr>
        <p:spPr bwMode="auto">
          <a:xfrm>
            <a:off x="1513268" y="5035474"/>
            <a:ext cx="307400" cy="270178"/>
          </a:xfrm>
          <a:custGeom>
            <a:avLst/>
            <a:gdLst>
              <a:gd name="T0" fmla="*/ 1674 w 2382"/>
              <a:gd name="T1" fmla="*/ 0 h 2093"/>
              <a:gd name="T2" fmla="*/ 708 w 2382"/>
              <a:gd name="T3" fmla="*/ 0 h 2093"/>
              <a:gd name="T4" fmla="*/ 167 w 2382"/>
              <a:gd name="T5" fmla="*/ 1234 h 2093"/>
              <a:gd name="T6" fmla="*/ 147 w 2382"/>
              <a:gd name="T7" fmla="*/ 1601 h 2093"/>
              <a:gd name="T8" fmla="*/ 333 w 2382"/>
              <a:gd name="T9" fmla="*/ 1640 h 2093"/>
              <a:gd name="T10" fmla="*/ 535 w 2382"/>
              <a:gd name="T11" fmla="*/ 1785 h 2093"/>
              <a:gd name="T12" fmla="*/ 561 w 2382"/>
              <a:gd name="T13" fmla="*/ 1784 h 2093"/>
              <a:gd name="T14" fmla="*/ 768 w 2382"/>
              <a:gd name="T15" fmla="*/ 1951 h 2093"/>
              <a:gd name="T16" fmla="*/ 889 w 2382"/>
              <a:gd name="T17" fmla="*/ 2047 h 2093"/>
              <a:gd name="T18" fmla="*/ 1045 w 2382"/>
              <a:gd name="T19" fmla="*/ 2092 h 2093"/>
              <a:gd name="T20" fmla="*/ 1210 w 2382"/>
              <a:gd name="T21" fmla="*/ 1986 h 2093"/>
              <a:gd name="T22" fmla="*/ 1216 w 2382"/>
              <a:gd name="T23" fmla="*/ 1984 h 2093"/>
              <a:gd name="T24" fmla="*/ 1216 w 2382"/>
              <a:gd name="T25" fmla="*/ 1984 h 2093"/>
              <a:gd name="T26" fmla="*/ 1793 w 2382"/>
              <a:gd name="T27" fmla="*/ 1662 h 2093"/>
              <a:gd name="T28" fmla="*/ 2382 w 2382"/>
              <a:gd name="T29" fmla="*/ 708 h 2093"/>
              <a:gd name="T30" fmla="*/ 976 w 2382"/>
              <a:gd name="T31" fmla="*/ 1937 h 2093"/>
              <a:gd name="T32" fmla="*/ 965 w 2382"/>
              <a:gd name="T33" fmla="*/ 1835 h 2093"/>
              <a:gd name="T34" fmla="*/ 1145 w 2382"/>
              <a:gd name="T35" fmla="*/ 1652 h 2093"/>
              <a:gd name="T36" fmla="*/ 1218 w 2382"/>
              <a:gd name="T37" fmla="*/ 1716 h 2093"/>
              <a:gd name="T38" fmla="*/ 1078 w 2382"/>
              <a:gd name="T39" fmla="*/ 1925 h 2093"/>
              <a:gd name="T40" fmla="*/ 723 w 2382"/>
              <a:gd name="T41" fmla="*/ 1795 h 2093"/>
              <a:gd name="T42" fmla="*/ 836 w 2382"/>
              <a:gd name="T43" fmla="*/ 1538 h 2093"/>
              <a:gd name="T44" fmla="*/ 893 w 2382"/>
              <a:gd name="T45" fmla="*/ 1510 h 2093"/>
              <a:gd name="T46" fmla="*/ 965 w 2382"/>
              <a:gd name="T47" fmla="*/ 1575 h 2093"/>
              <a:gd name="T48" fmla="*/ 826 w 2382"/>
              <a:gd name="T49" fmla="*/ 1784 h 2093"/>
              <a:gd name="T50" fmla="*/ 234 w 2382"/>
              <a:gd name="T51" fmla="*/ 1491 h 2093"/>
              <a:gd name="T52" fmla="*/ 347 w 2382"/>
              <a:gd name="T53" fmla="*/ 1233 h 2093"/>
              <a:gd name="T54" fmla="*/ 404 w 2382"/>
              <a:gd name="T55" fmla="*/ 1206 h 2093"/>
              <a:gd name="T56" fmla="*/ 476 w 2382"/>
              <a:gd name="T57" fmla="*/ 1270 h 2093"/>
              <a:gd name="T58" fmla="*/ 337 w 2382"/>
              <a:gd name="T59" fmla="*/ 1479 h 2093"/>
              <a:gd name="T60" fmla="*/ 490 w 2382"/>
              <a:gd name="T61" fmla="*/ 1629 h 2093"/>
              <a:gd name="T62" fmla="*/ 478 w 2382"/>
              <a:gd name="T63" fmla="*/ 1527 h 2093"/>
              <a:gd name="T64" fmla="*/ 659 w 2382"/>
              <a:gd name="T65" fmla="*/ 1344 h 2093"/>
              <a:gd name="T66" fmla="*/ 716 w 2382"/>
              <a:gd name="T67" fmla="*/ 1462 h 2093"/>
              <a:gd name="T68" fmla="*/ 544 w 2382"/>
              <a:gd name="T69" fmla="*/ 1645 h 2093"/>
              <a:gd name="T70" fmla="*/ 1712 w 2382"/>
              <a:gd name="T71" fmla="*/ 1547 h 2093"/>
              <a:gd name="T72" fmla="*/ 1357 w 2382"/>
              <a:gd name="T73" fmla="*/ 1701 h 2093"/>
              <a:gd name="T74" fmla="*/ 1095 w 2382"/>
              <a:gd name="T75" fmla="*/ 1518 h 2093"/>
              <a:gd name="T76" fmla="*/ 869 w 2382"/>
              <a:gd name="T77" fmla="*/ 1371 h 2093"/>
              <a:gd name="T78" fmla="*/ 792 w 2382"/>
              <a:gd name="T79" fmla="*/ 1250 h 2093"/>
              <a:gd name="T80" fmla="*/ 537 w 2382"/>
              <a:gd name="T81" fmla="*/ 1112 h 2093"/>
              <a:gd name="T82" fmla="*/ 262 w 2382"/>
              <a:gd name="T83" fmla="*/ 1120 h 2093"/>
              <a:gd name="T84" fmla="*/ 141 w 2382"/>
              <a:gd name="T85" fmla="*/ 725 h 2093"/>
              <a:gd name="T86" fmla="*/ 708 w 2382"/>
              <a:gd name="T87" fmla="*/ 140 h 2093"/>
              <a:gd name="T88" fmla="*/ 778 w 2382"/>
              <a:gd name="T89" fmla="*/ 640 h 2093"/>
              <a:gd name="T90" fmla="*/ 963 w 2382"/>
              <a:gd name="T91" fmla="*/ 977 h 2093"/>
              <a:gd name="T92" fmla="*/ 2049 w 2382"/>
              <a:gd name="T93" fmla="*/ 1224 h 2093"/>
              <a:gd name="T94" fmla="*/ 2129 w 2382"/>
              <a:gd name="T95" fmla="*/ 1105 h 2093"/>
              <a:gd name="T96" fmla="*/ 1470 w 2382"/>
              <a:gd name="T97" fmla="*/ 545 h 2093"/>
              <a:gd name="T98" fmla="*/ 873 w 2382"/>
              <a:gd name="T99" fmla="*/ 807 h 2093"/>
              <a:gd name="T100" fmla="*/ 1243 w 2382"/>
              <a:gd name="T101" fmla="*/ 339 h 2093"/>
              <a:gd name="T102" fmla="*/ 1244 w 2382"/>
              <a:gd name="T103" fmla="*/ 337 h 2093"/>
              <a:gd name="T104" fmla="*/ 2241 w 2382"/>
              <a:gd name="T105" fmla="*/ 707 h 2093"/>
              <a:gd name="T106" fmla="*/ 2129 w 2382"/>
              <a:gd name="T107" fmla="*/ 1105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82" h="2093">
                <a:moveTo>
                  <a:pt x="2382" y="707"/>
                </a:moveTo>
                <a:cubicBezTo>
                  <a:pt x="2382" y="317"/>
                  <a:pt x="2064" y="0"/>
                  <a:pt x="1674" y="0"/>
                </a:cubicBezTo>
                <a:cubicBezTo>
                  <a:pt x="1494" y="0"/>
                  <a:pt x="1321" y="68"/>
                  <a:pt x="1191" y="190"/>
                </a:cubicBezTo>
                <a:cubicBezTo>
                  <a:pt x="1061" y="68"/>
                  <a:pt x="888" y="0"/>
                  <a:pt x="708" y="0"/>
                </a:cubicBezTo>
                <a:cubicBezTo>
                  <a:pt x="318" y="0"/>
                  <a:pt x="0" y="317"/>
                  <a:pt x="0" y="707"/>
                </a:cubicBezTo>
                <a:cubicBezTo>
                  <a:pt x="0" y="888"/>
                  <a:pt x="56" y="1065"/>
                  <a:pt x="167" y="1234"/>
                </a:cubicBezTo>
                <a:cubicBezTo>
                  <a:pt x="113" y="1301"/>
                  <a:pt x="113" y="1301"/>
                  <a:pt x="113" y="1301"/>
                </a:cubicBezTo>
                <a:cubicBezTo>
                  <a:pt x="40" y="1393"/>
                  <a:pt x="55" y="1527"/>
                  <a:pt x="147" y="1601"/>
                </a:cubicBezTo>
                <a:cubicBezTo>
                  <a:pt x="186" y="1632"/>
                  <a:pt x="233" y="1647"/>
                  <a:pt x="280" y="1647"/>
                </a:cubicBezTo>
                <a:cubicBezTo>
                  <a:pt x="298" y="1647"/>
                  <a:pt x="316" y="1645"/>
                  <a:pt x="333" y="1640"/>
                </a:cubicBezTo>
                <a:cubicBezTo>
                  <a:pt x="346" y="1679"/>
                  <a:pt x="370" y="1713"/>
                  <a:pt x="403" y="1739"/>
                </a:cubicBezTo>
                <a:cubicBezTo>
                  <a:pt x="441" y="1769"/>
                  <a:pt x="487" y="1785"/>
                  <a:pt x="535" y="1785"/>
                </a:cubicBezTo>
                <a:cubicBezTo>
                  <a:pt x="543" y="1785"/>
                  <a:pt x="551" y="1785"/>
                  <a:pt x="559" y="1784"/>
                </a:cubicBezTo>
                <a:cubicBezTo>
                  <a:pt x="560" y="1784"/>
                  <a:pt x="560" y="1784"/>
                  <a:pt x="561" y="1784"/>
                </a:cubicBezTo>
                <a:cubicBezTo>
                  <a:pt x="571" y="1830"/>
                  <a:pt x="596" y="1873"/>
                  <a:pt x="636" y="1905"/>
                </a:cubicBezTo>
                <a:cubicBezTo>
                  <a:pt x="675" y="1936"/>
                  <a:pt x="722" y="1951"/>
                  <a:pt x="768" y="1951"/>
                </a:cubicBezTo>
                <a:cubicBezTo>
                  <a:pt x="785" y="1951"/>
                  <a:pt x="802" y="1949"/>
                  <a:pt x="819" y="1945"/>
                </a:cubicBezTo>
                <a:cubicBezTo>
                  <a:pt x="831" y="1984"/>
                  <a:pt x="854" y="2020"/>
                  <a:pt x="889" y="2047"/>
                </a:cubicBezTo>
                <a:cubicBezTo>
                  <a:pt x="927" y="2077"/>
                  <a:pt x="973" y="2093"/>
                  <a:pt x="1021" y="2093"/>
                </a:cubicBezTo>
                <a:cubicBezTo>
                  <a:pt x="1029" y="2093"/>
                  <a:pt x="1037" y="2093"/>
                  <a:pt x="1045" y="2092"/>
                </a:cubicBezTo>
                <a:cubicBezTo>
                  <a:pt x="1102" y="2086"/>
                  <a:pt x="1153" y="2057"/>
                  <a:pt x="1188" y="2013"/>
                </a:cubicBezTo>
                <a:cubicBezTo>
                  <a:pt x="1210" y="1986"/>
                  <a:pt x="1210" y="1986"/>
                  <a:pt x="1210" y="1986"/>
                </a:cubicBezTo>
                <a:cubicBezTo>
                  <a:pt x="1210" y="1986"/>
                  <a:pt x="1210" y="1986"/>
                  <a:pt x="1211" y="1986"/>
                </a:cubicBezTo>
                <a:cubicBezTo>
                  <a:pt x="1212" y="1985"/>
                  <a:pt x="1214" y="1985"/>
                  <a:pt x="1216" y="1984"/>
                </a:cubicBezTo>
                <a:cubicBezTo>
                  <a:pt x="1216" y="1984"/>
                  <a:pt x="1216" y="1984"/>
                  <a:pt x="1216" y="1984"/>
                </a:cubicBezTo>
                <a:cubicBezTo>
                  <a:pt x="1216" y="1984"/>
                  <a:pt x="1216" y="1984"/>
                  <a:pt x="1216" y="1984"/>
                </a:cubicBezTo>
                <a:cubicBezTo>
                  <a:pt x="1216" y="1984"/>
                  <a:pt x="1217" y="1984"/>
                  <a:pt x="1217" y="1984"/>
                </a:cubicBezTo>
                <a:cubicBezTo>
                  <a:pt x="1232" y="1978"/>
                  <a:pt x="1511" y="1869"/>
                  <a:pt x="1793" y="1662"/>
                </a:cubicBezTo>
                <a:cubicBezTo>
                  <a:pt x="1962" y="1538"/>
                  <a:pt x="2096" y="1405"/>
                  <a:pt x="2194" y="1266"/>
                </a:cubicBezTo>
                <a:cubicBezTo>
                  <a:pt x="2318" y="1088"/>
                  <a:pt x="2381" y="900"/>
                  <a:pt x="2382" y="708"/>
                </a:cubicBezTo>
                <a:cubicBezTo>
                  <a:pt x="2382" y="707"/>
                  <a:pt x="2382" y="707"/>
                  <a:pt x="2382" y="707"/>
                </a:cubicBezTo>
                <a:close/>
                <a:moveTo>
                  <a:pt x="976" y="1937"/>
                </a:moveTo>
                <a:cubicBezTo>
                  <a:pt x="961" y="1925"/>
                  <a:pt x="951" y="1908"/>
                  <a:pt x="949" y="1888"/>
                </a:cubicBezTo>
                <a:cubicBezTo>
                  <a:pt x="947" y="1869"/>
                  <a:pt x="952" y="1850"/>
                  <a:pt x="965" y="1835"/>
                </a:cubicBezTo>
                <a:cubicBezTo>
                  <a:pt x="1088" y="1679"/>
                  <a:pt x="1088" y="1679"/>
                  <a:pt x="1088" y="1679"/>
                </a:cubicBezTo>
                <a:cubicBezTo>
                  <a:pt x="1103" y="1661"/>
                  <a:pt x="1124" y="1652"/>
                  <a:pt x="1145" y="1652"/>
                </a:cubicBezTo>
                <a:cubicBezTo>
                  <a:pt x="1161" y="1652"/>
                  <a:pt x="1177" y="1657"/>
                  <a:pt x="1191" y="1668"/>
                </a:cubicBezTo>
                <a:cubicBezTo>
                  <a:pt x="1206" y="1680"/>
                  <a:pt x="1216" y="1697"/>
                  <a:pt x="1218" y="1716"/>
                </a:cubicBezTo>
                <a:cubicBezTo>
                  <a:pt x="1220" y="1736"/>
                  <a:pt x="1214" y="1755"/>
                  <a:pt x="1202" y="1770"/>
                </a:cubicBezTo>
                <a:cubicBezTo>
                  <a:pt x="1078" y="1925"/>
                  <a:pt x="1078" y="1925"/>
                  <a:pt x="1078" y="1925"/>
                </a:cubicBezTo>
                <a:cubicBezTo>
                  <a:pt x="1053" y="1957"/>
                  <a:pt x="1007" y="1962"/>
                  <a:pt x="976" y="1937"/>
                </a:cubicBezTo>
                <a:close/>
                <a:moveTo>
                  <a:pt x="723" y="1795"/>
                </a:moveTo>
                <a:cubicBezTo>
                  <a:pt x="692" y="1770"/>
                  <a:pt x="687" y="1724"/>
                  <a:pt x="712" y="1693"/>
                </a:cubicBezTo>
                <a:cubicBezTo>
                  <a:pt x="836" y="1538"/>
                  <a:pt x="836" y="1538"/>
                  <a:pt x="836" y="1538"/>
                </a:cubicBezTo>
                <a:cubicBezTo>
                  <a:pt x="848" y="1522"/>
                  <a:pt x="865" y="1513"/>
                  <a:pt x="884" y="1511"/>
                </a:cubicBezTo>
                <a:cubicBezTo>
                  <a:pt x="887" y="1510"/>
                  <a:pt x="890" y="1510"/>
                  <a:pt x="893" y="1510"/>
                </a:cubicBezTo>
                <a:cubicBezTo>
                  <a:pt x="909" y="1510"/>
                  <a:pt x="925" y="1516"/>
                  <a:pt x="938" y="1526"/>
                </a:cubicBezTo>
                <a:cubicBezTo>
                  <a:pt x="953" y="1538"/>
                  <a:pt x="963" y="1555"/>
                  <a:pt x="965" y="1575"/>
                </a:cubicBezTo>
                <a:cubicBezTo>
                  <a:pt x="967" y="1594"/>
                  <a:pt x="962" y="1613"/>
                  <a:pt x="950" y="1628"/>
                </a:cubicBezTo>
                <a:cubicBezTo>
                  <a:pt x="826" y="1784"/>
                  <a:pt x="826" y="1784"/>
                  <a:pt x="826" y="1784"/>
                </a:cubicBezTo>
                <a:cubicBezTo>
                  <a:pt x="801" y="1815"/>
                  <a:pt x="755" y="1820"/>
                  <a:pt x="723" y="1795"/>
                </a:cubicBezTo>
                <a:close/>
                <a:moveTo>
                  <a:pt x="234" y="1491"/>
                </a:moveTo>
                <a:cubicBezTo>
                  <a:pt x="203" y="1466"/>
                  <a:pt x="198" y="1420"/>
                  <a:pt x="223" y="1389"/>
                </a:cubicBezTo>
                <a:cubicBezTo>
                  <a:pt x="347" y="1233"/>
                  <a:pt x="347" y="1233"/>
                  <a:pt x="347" y="1233"/>
                </a:cubicBezTo>
                <a:cubicBezTo>
                  <a:pt x="359" y="1218"/>
                  <a:pt x="376" y="1208"/>
                  <a:pt x="396" y="1206"/>
                </a:cubicBezTo>
                <a:cubicBezTo>
                  <a:pt x="398" y="1206"/>
                  <a:pt x="401" y="1206"/>
                  <a:pt x="404" y="1206"/>
                </a:cubicBezTo>
                <a:cubicBezTo>
                  <a:pt x="420" y="1206"/>
                  <a:pt x="436" y="1211"/>
                  <a:pt x="449" y="1222"/>
                </a:cubicBezTo>
                <a:cubicBezTo>
                  <a:pt x="464" y="1234"/>
                  <a:pt x="474" y="1251"/>
                  <a:pt x="476" y="1270"/>
                </a:cubicBezTo>
                <a:cubicBezTo>
                  <a:pt x="478" y="1290"/>
                  <a:pt x="473" y="1309"/>
                  <a:pt x="461" y="1324"/>
                </a:cubicBezTo>
                <a:cubicBezTo>
                  <a:pt x="337" y="1479"/>
                  <a:pt x="337" y="1479"/>
                  <a:pt x="337" y="1479"/>
                </a:cubicBezTo>
                <a:cubicBezTo>
                  <a:pt x="312" y="1511"/>
                  <a:pt x="266" y="1516"/>
                  <a:pt x="234" y="1491"/>
                </a:cubicBezTo>
                <a:close/>
                <a:moveTo>
                  <a:pt x="490" y="1629"/>
                </a:moveTo>
                <a:cubicBezTo>
                  <a:pt x="475" y="1617"/>
                  <a:pt x="465" y="1600"/>
                  <a:pt x="463" y="1580"/>
                </a:cubicBezTo>
                <a:cubicBezTo>
                  <a:pt x="461" y="1561"/>
                  <a:pt x="466" y="1542"/>
                  <a:pt x="478" y="1527"/>
                </a:cubicBezTo>
                <a:cubicBezTo>
                  <a:pt x="602" y="1371"/>
                  <a:pt x="602" y="1371"/>
                  <a:pt x="602" y="1371"/>
                </a:cubicBezTo>
                <a:cubicBezTo>
                  <a:pt x="617" y="1353"/>
                  <a:pt x="638" y="1344"/>
                  <a:pt x="659" y="1344"/>
                </a:cubicBezTo>
                <a:cubicBezTo>
                  <a:pt x="675" y="1344"/>
                  <a:pt x="691" y="1349"/>
                  <a:pt x="705" y="1360"/>
                </a:cubicBezTo>
                <a:cubicBezTo>
                  <a:pt x="736" y="1385"/>
                  <a:pt x="741" y="1431"/>
                  <a:pt x="716" y="1462"/>
                </a:cubicBezTo>
                <a:cubicBezTo>
                  <a:pt x="592" y="1618"/>
                  <a:pt x="592" y="1618"/>
                  <a:pt x="592" y="1618"/>
                </a:cubicBezTo>
                <a:cubicBezTo>
                  <a:pt x="580" y="1633"/>
                  <a:pt x="563" y="1642"/>
                  <a:pt x="544" y="1645"/>
                </a:cubicBezTo>
                <a:cubicBezTo>
                  <a:pt x="524" y="1647"/>
                  <a:pt x="505" y="1641"/>
                  <a:pt x="490" y="1629"/>
                </a:cubicBezTo>
                <a:close/>
                <a:moveTo>
                  <a:pt x="1712" y="1547"/>
                </a:moveTo>
                <a:cubicBezTo>
                  <a:pt x="1584" y="1641"/>
                  <a:pt x="1455" y="1714"/>
                  <a:pt x="1355" y="1766"/>
                </a:cubicBezTo>
                <a:cubicBezTo>
                  <a:pt x="1359" y="1745"/>
                  <a:pt x="1360" y="1723"/>
                  <a:pt x="1357" y="1701"/>
                </a:cubicBezTo>
                <a:cubicBezTo>
                  <a:pt x="1351" y="1644"/>
                  <a:pt x="1323" y="1593"/>
                  <a:pt x="1278" y="1558"/>
                </a:cubicBezTo>
                <a:cubicBezTo>
                  <a:pt x="1225" y="1515"/>
                  <a:pt x="1157" y="1503"/>
                  <a:pt x="1095" y="1518"/>
                </a:cubicBezTo>
                <a:cubicBezTo>
                  <a:pt x="1083" y="1478"/>
                  <a:pt x="1059" y="1443"/>
                  <a:pt x="1025" y="1416"/>
                </a:cubicBezTo>
                <a:cubicBezTo>
                  <a:pt x="981" y="1381"/>
                  <a:pt x="925" y="1365"/>
                  <a:pt x="869" y="1371"/>
                </a:cubicBezTo>
                <a:cubicBezTo>
                  <a:pt x="868" y="1371"/>
                  <a:pt x="868" y="1371"/>
                  <a:pt x="867" y="1371"/>
                </a:cubicBezTo>
                <a:cubicBezTo>
                  <a:pt x="857" y="1325"/>
                  <a:pt x="832" y="1282"/>
                  <a:pt x="792" y="1250"/>
                </a:cubicBezTo>
                <a:cubicBezTo>
                  <a:pt x="738" y="1207"/>
                  <a:pt x="669" y="1194"/>
                  <a:pt x="606" y="1211"/>
                </a:cubicBezTo>
                <a:cubicBezTo>
                  <a:pt x="593" y="1172"/>
                  <a:pt x="569" y="1138"/>
                  <a:pt x="537" y="1112"/>
                </a:cubicBezTo>
                <a:cubicBezTo>
                  <a:pt x="492" y="1076"/>
                  <a:pt x="437" y="1060"/>
                  <a:pt x="380" y="1067"/>
                </a:cubicBezTo>
                <a:cubicBezTo>
                  <a:pt x="335" y="1072"/>
                  <a:pt x="294" y="1090"/>
                  <a:pt x="262" y="1120"/>
                </a:cubicBezTo>
                <a:cubicBezTo>
                  <a:pt x="192" y="1002"/>
                  <a:pt x="145" y="870"/>
                  <a:pt x="141" y="726"/>
                </a:cubicBezTo>
                <a:cubicBezTo>
                  <a:pt x="141" y="725"/>
                  <a:pt x="141" y="725"/>
                  <a:pt x="141" y="725"/>
                </a:cubicBezTo>
                <a:cubicBezTo>
                  <a:pt x="141" y="719"/>
                  <a:pt x="141" y="713"/>
                  <a:pt x="141" y="707"/>
                </a:cubicBezTo>
                <a:cubicBezTo>
                  <a:pt x="141" y="394"/>
                  <a:pt x="395" y="140"/>
                  <a:pt x="708" y="140"/>
                </a:cubicBezTo>
                <a:cubicBezTo>
                  <a:pt x="852" y="140"/>
                  <a:pt x="990" y="195"/>
                  <a:pt x="1095" y="292"/>
                </a:cubicBezTo>
                <a:cubicBezTo>
                  <a:pt x="778" y="640"/>
                  <a:pt x="778" y="640"/>
                  <a:pt x="778" y="640"/>
                </a:cubicBezTo>
                <a:cubicBezTo>
                  <a:pt x="719" y="705"/>
                  <a:pt x="708" y="797"/>
                  <a:pt x="750" y="874"/>
                </a:cubicBezTo>
                <a:cubicBezTo>
                  <a:pt x="792" y="952"/>
                  <a:pt x="876" y="992"/>
                  <a:pt x="963" y="977"/>
                </a:cubicBezTo>
                <a:cubicBezTo>
                  <a:pt x="1162" y="943"/>
                  <a:pt x="1348" y="848"/>
                  <a:pt x="1518" y="693"/>
                </a:cubicBezTo>
                <a:cubicBezTo>
                  <a:pt x="2049" y="1224"/>
                  <a:pt x="2049" y="1224"/>
                  <a:pt x="2049" y="1224"/>
                </a:cubicBezTo>
                <a:cubicBezTo>
                  <a:pt x="1950" y="1354"/>
                  <a:pt x="1826" y="1463"/>
                  <a:pt x="1712" y="1547"/>
                </a:cubicBezTo>
                <a:close/>
                <a:moveTo>
                  <a:pt x="2129" y="1105"/>
                </a:moveTo>
                <a:cubicBezTo>
                  <a:pt x="1569" y="545"/>
                  <a:pt x="1569" y="545"/>
                  <a:pt x="1569" y="545"/>
                </a:cubicBezTo>
                <a:cubicBezTo>
                  <a:pt x="1542" y="518"/>
                  <a:pt x="1497" y="518"/>
                  <a:pt x="1470" y="545"/>
                </a:cubicBezTo>
                <a:cubicBezTo>
                  <a:pt x="1307" y="708"/>
                  <a:pt x="1129" y="807"/>
                  <a:pt x="940" y="839"/>
                </a:cubicBezTo>
                <a:cubicBezTo>
                  <a:pt x="898" y="846"/>
                  <a:pt x="878" y="816"/>
                  <a:pt x="873" y="807"/>
                </a:cubicBezTo>
                <a:cubicBezTo>
                  <a:pt x="868" y="798"/>
                  <a:pt x="854" y="765"/>
                  <a:pt x="882" y="734"/>
                </a:cubicBezTo>
                <a:cubicBezTo>
                  <a:pt x="1243" y="339"/>
                  <a:pt x="1243" y="339"/>
                  <a:pt x="1243" y="339"/>
                </a:cubicBezTo>
                <a:cubicBezTo>
                  <a:pt x="1243" y="338"/>
                  <a:pt x="1243" y="338"/>
                  <a:pt x="1243" y="338"/>
                </a:cubicBezTo>
                <a:cubicBezTo>
                  <a:pt x="1244" y="337"/>
                  <a:pt x="1244" y="337"/>
                  <a:pt x="1244" y="337"/>
                </a:cubicBezTo>
                <a:cubicBezTo>
                  <a:pt x="1352" y="212"/>
                  <a:pt x="1509" y="140"/>
                  <a:pt x="1674" y="140"/>
                </a:cubicBezTo>
                <a:cubicBezTo>
                  <a:pt x="1987" y="140"/>
                  <a:pt x="2241" y="394"/>
                  <a:pt x="2241" y="707"/>
                </a:cubicBezTo>
                <a:cubicBezTo>
                  <a:pt x="2241" y="707"/>
                  <a:pt x="2241" y="707"/>
                  <a:pt x="2241" y="707"/>
                </a:cubicBezTo>
                <a:cubicBezTo>
                  <a:pt x="2241" y="853"/>
                  <a:pt x="2197" y="986"/>
                  <a:pt x="2129" y="1105"/>
                </a:cubicBezTo>
                <a:close/>
              </a:path>
            </a:pathLst>
          </a:custGeom>
          <a:solidFill>
            <a:srgbClr val="ECB448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148" name="Group 86">
            <a:extLst>
              <a:ext uri="{FF2B5EF4-FFF2-40B4-BE49-F238E27FC236}">
                <a16:creationId xmlns:a16="http://schemas.microsoft.com/office/drawing/2014/main" id="{2DA9E764-F3CD-4B7B-92E5-9BDCF45CC124}"/>
              </a:ext>
            </a:extLst>
          </p:cNvPr>
          <p:cNvGrpSpPr/>
          <p:nvPr/>
        </p:nvGrpSpPr>
        <p:grpSpPr>
          <a:xfrm flipH="1">
            <a:off x="3076424" y="1304993"/>
            <a:ext cx="184313" cy="184312"/>
            <a:chOff x="2964141" y="1040092"/>
            <a:chExt cx="1066800" cy="1066800"/>
          </a:xfrm>
        </p:grpSpPr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CEA56EA8-5E3D-4E7A-A079-6135CA1F4B1F}"/>
                </a:ext>
              </a:extLst>
            </p:cNvPr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 cap="flat" cmpd="sng" algn="ctr">
              <a:solidFill>
                <a:srgbClr val="FFC000"/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57A0565-C2A0-4EE7-936D-04260F7CCD5C}"/>
                </a:ext>
              </a:extLst>
            </p:cNvPr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44AF6191-0885-47E7-8D68-8F2CB60C8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093" y="1848937"/>
            <a:ext cx="570539" cy="570535"/>
          </a:xfrm>
          <a:prstGeom prst="ellipse">
            <a:avLst/>
          </a:prstGeom>
          <a:solidFill>
            <a:sysClr val="window" lastClr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D58782E-3846-4A97-8281-926C9479FE2D}"/>
              </a:ext>
            </a:extLst>
          </p:cNvPr>
          <p:cNvGrpSpPr/>
          <p:nvPr/>
        </p:nvGrpSpPr>
        <p:grpSpPr>
          <a:xfrm>
            <a:off x="1502318" y="1944675"/>
            <a:ext cx="363773" cy="321597"/>
            <a:chOff x="4100513" y="4070350"/>
            <a:chExt cx="1752600" cy="1549401"/>
          </a:xfrm>
          <a:solidFill>
            <a:schemeClr val="accent2"/>
          </a:solidFill>
        </p:grpSpPr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822CE40A-37F9-42A0-9357-EBE03A8A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4360863"/>
              <a:ext cx="1257300" cy="1258888"/>
            </a:xfrm>
            <a:custGeom>
              <a:avLst/>
              <a:gdLst>
                <a:gd name="T0" fmla="*/ 408 w 792"/>
                <a:gd name="T1" fmla="*/ 0 h 793"/>
                <a:gd name="T2" fmla="*/ 792 w 792"/>
                <a:gd name="T3" fmla="*/ 342 h 793"/>
                <a:gd name="T4" fmla="*/ 792 w 792"/>
                <a:gd name="T5" fmla="*/ 762 h 793"/>
                <a:gd name="T6" fmla="*/ 792 w 792"/>
                <a:gd name="T7" fmla="*/ 764 h 793"/>
                <a:gd name="T8" fmla="*/ 790 w 792"/>
                <a:gd name="T9" fmla="*/ 769 h 793"/>
                <a:gd name="T10" fmla="*/ 788 w 792"/>
                <a:gd name="T11" fmla="*/ 777 h 793"/>
                <a:gd name="T12" fmla="*/ 783 w 792"/>
                <a:gd name="T13" fmla="*/ 784 h 793"/>
                <a:gd name="T14" fmla="*/ 775 w 792"/>
                <a:gd name="T15" fmla="*/ 790 h 793"/>
                <a:gd name="T16" fmla="*/ 762 w 792"/>
                <a:gd name="T17" fmla="*/ 793 h 793"/>
                <a:gd name="T18" fmla="*/ 489 w 792"/>
                <a:gd name="T19" fmla="*/ 793 h 793"/>
                <a:gd name="T20" fmla="*/ 491 w 792"/>
                <a:gd name="T21" fmla="*/ 566 h 793"/>
                <a:gd name="T22" fmla="*/ 491 w 792"/>
                <a:gd name="T23" fmla="*/ 562 h 793"/>
                <a:gd name="T24" fmla="*/ 489 w 792"/>
                <a:gd name="T25" fmla="*/ 557 h 793"/>
                <a:gd name="T26" fmla="*/ 487 w 792"/>
                <a:gd name="T27" fmla="*/ 547 h 793"/>
                <a:gd name="T28" fmla="*/ 480 w 792"/>
                <a:gd name="T29" fmla="*/ 538 h 793"/>
                <a:gd name="T30" fmla="*/ 467 w 792"/>
                <a:gd name="T31" fmla="*/ 531 h 793"/>
                <a:gd name="T32" fmla="*/ 450 w 792"/>
                <a:gd name="T33" fmla="*/ 527 h 793"/>
                <a:gd name="T34" fmla="*/ 334 w 792"/>
                <a:gd name="T35" fmla="*/ 527 h 793"/>
                <a:gd name="T36" fmla="*/ 320 w 792"/>
                <a:gd name="T37" fmla="*/ 531 h 793"/>
                <a:gd name="T38" fmla="*/ 309 w 792"/>
                <a:gd name="T39" fmla="*/ 538 h 793"/>
                <a:gd name="T40" fmla="*/ 305 w 792"/>
                <a:gd name="T41" fmla="*/ 547 h 793"/>
                <a:gd name="T42" fmla="*/ 301 w 792"/>
                <a:gd name="T43" fmla="*/ 557 h 793"/>
                <a:gd name="T44" fmla="*/ 301 w 792"/>
                <a:gd name="T45" fmla="*/ 562 h 793"/>
                <a:gd name="T46" fmla="*/ 301 w 792"/>
                <a:gd name="T47" fmla="*/ 566 h 793"/>
                <a:gd name="T48" fmla="*/ 301 w 792"/>
                <a:gd name="T49" fmla="*/ 793 h 793"/>
                <a:gd name="T50" fmla="*/ 296 w 792"/>
                <a:gd name="T51" fmla="*/ 793 h 793"/>
                <a:gd name="T52" fmla="*/ 279 w 792"/>
                <a:gd name="T53" fmla="*/ 793 h 793"/>
                <a:gd name="T54" fmla="*/ 255 w 792"/>
                <a:gd name="T55" fmla="*/ 793 h 793"/>
                <a:gd name="T56" fmla="*/ 226 w 792"/>
                <a:gd name="T57" fmla="*/ 793 h 793"/>
                <a:gd name="T58" fmla="*/ 191 w 792"/>
                <a:gd name="T59" fmla="*/ 793 h 793"/>
                <a:gd name="T60" fmla="*/ 156 w 792"/>
                <a:gd name="T61" fmla="*/ 793 h 793"/>
                <a:gd name="T62" fmla="*/ 120 w 792"/>
                <a:gd name="T63" fmla="*/ 793 h 793"/>
                <a:gd name="T64" fmla="*/ 86 w 792"/>
                <a:gd name="T65" fmla="*/ 793 h 793"/>
                <a:gd name="T66" fmla="*/ 59 w 792"/>
                <a:gd name="T67" fmla="*/ 793 h 793"/>
                <a:gd name="T68" fmla="*/ 37 w 792"/>
                <a:gd name="T69" fmla="*/ 793 h 793"/>
                <a:gd name="T70" fmla="*/ 24 w 792"/>
                <a:gd name="T71" fmla="*/ 793 h 793"/>
                <a:gd name="T72" fmla="*/ 17 w 792"/>
                <a:gd name="T73" fmla="*/ 793 h 793"/>
                <a:gd name="T74" fmla="*/ 11 w 792"/>
                <a:gd name="T75" fmla="*/ 790 h 793"/>
                <a:gd name="T76" fmla="*/ 6 w 792"/>
                <a:gd name="T77" fmla="*/ 788 h 793"/>
                <a:gd name="T78" fmla="*/ 4 w 792"/>
                <a:gd name="T79" fmla="*/ 782 h 793"/>
                <a:gd name="T80" fmla="*/ 2 w 792"/>
                <a:gd name="T81" fmla="*/ 779 h 793"/>
                <a:gd name="T82" fmla="*/ 0 w 792"/>
                <a:gd name="T83" fmla="*/ 775 h 793"/>
                <a:gd name="T84" fmla="*/ 0 w 792"/>
                <a:gd name="T85" fmla="*/ 771 h 793"/>
                <a:gd name="T86" fmla="*/ 0 w 792"/>
                <a:gd name="T87" fmla="*/ 769 h 793"/>
                <a:gd name="T88" fmla="*/ 0 w 792"/>
                <a:gd name="T89" fmla="*/ 769 h 793"/>
                <a:gd name="T90" fmla="*/ 0 w 792"/>
                <a:gd name="T91" fmla="*/ 342 h 793"/>
                <a:gd name="T92" fmla="*/ 408 w 792"/>
                <a:gd name="T9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2" h="793">
                  <a:moveTo>
                    <a:pt x="408" y="0"/>
                  </a:moveTo>
                  <a:lnTo>
                    <a:pt x="792" y="342"/>
                  </a:lnTo>
                  <a:lnTo>
                    <a:pt x="792" y="762"/>
                  </a:lnTo>
                  <a:lnTo>
                    <a:pt x="792" y="764"/>
                  </a:lnTo>
                  <a:lnTo>
                    <a:pt x="790" y="769"/>
                  </a:lnTo>
                  <a:lnTo>
                    <a:pt x="788" y="777"/>
                  </a:lnTo>
                  <a:lnTo>
                    <a:pt x="783" y="784"/>
                  </a:lnTo>
                  <a:lnTo>
                    <a:pt x="775" y="790"/>
                  </a:lnTo>
                  <a:lnTo>
                    <a:pt x="762" y="793"/>
                  </a:lnTo>
                  <a:lnTo>
                    <a:pt x="489" y="793"/>
                  </a:lnTo>
                  <a:lnTo>
                    <a:pt x="491" y="566"/>
                  </a:lnTo>
                  <a:lnTo>
                    <a:pt x="491" y="562"/>
                  </a:lnTo>
                  <a:lnTo>
                    <a:pt x="489" y="557"/>
                  </a:lnTo>
                  <a:lnTo>
                    <a:pt x="487" y="547"/>
                  </a:lnTo>
                  <a:lnTo>
                    <a:pt x="480" y="538"/>
                  </a:lnTo>
                  <a:lnTo>
                    <a:pt x="467" y="531"/>
                  </a:lnTo>
                  <a:lnTo>
                    <a:pt x="450" y="527"/>
                  </a:lnTo>
                  <a:lnTo>
                    <a:pt x="334" y="527"/>
                  </a:lnTo>
                  <a:lnTo>
                    <a:pt x="320" y="531"/>
                  </a:lnTo>
                  <a:lnTo>
                    <a:pt x="309" y="538"/>
                  </a:lnTo>
                  <a:lnTo>
                    <a:pt x="305" y="547"/>
                  </a:lnTo>
                  <a:lnTo>
                    <a:pt x="301" y="557"/>
                  </a:lnTo>
                  <a:lnTo>
                    <a:pt x="301" y="562"/>
                  </a:lnTo>
                  <a:lnTo>
                    <a:pt x="301" y="566"/>
                  </a:lnTo>
                  <a:lnTo>
                    <a:pt x="301" y="793"/>
                  </a:lnTo>
                  <a:lnTo>
                    <a:pt x="296" y="793"/>
                  </a:lnTo>
                  <a:lnTo>
                    <a:pt x="279" y="793"/>
                  </a:lnTo>
                  <a:lnTo>
                    <a:pt x="255" y="793"/>
                  </a:lnTo>
                  <a:lnTo>
                    <a:pt x="226" y="793"/>
                  </a:lnTo>
                  <a:lnTo>
                    <a:pt x="191" y="793"/>
                  </a:lnTo>
                  <a:lnTo>
                    <a:pt x="156" y="793"/>
                  </a:lnTo>
                  <a:lnTo>
                    <a:pt x="120" y="793"/>
                  </a:lnTo>
                  <a:lnTo>
                    <a:pt x="86" y="793"/>
                  </a:lnTo>
                  <a:lnTo>
                    <a:pt x="59" y="793"/>
                  </a:lnTo>
                  <a:lnTo>
                    <a:pt x="37" y="793"/>
                  </a:lnTo>
                  <a:lnTo>
                    <a:pt x="24" y="793"/>
                  </a:lnTo>
                  <a:lnTo>
                    <a:pt x="17" y="793"/>
                  </a:lnTo>
                  <a:lnTo>
                    <a:pt x="11" y="790"/>
                  </a:lnTo>
                  <a:lnTo>
                    <a:pt x="6" y="788"/>
                  </a:lnTo>
                  <a:lnTo>
                    <a:pt x="4" y="782"/>
                  </a:lnTo>
                  <a:lnTo>
                    <a:pt x="2" y="779"/>
                  </a:lnTo>
                  <a:lnTo>
                    <a:pt x="0" y="775"/>
                  </a:lnTo>
                  <a:lnTo>
                    <a:pt x="0" y="771"/>
                  </a:lnTo>
                  <a:lnTo>
                    <a:pt x="0" y="769"/>
                  </a:lnTo>
                  <a:lnTo>
                    <a:pt x="0" y="769"/>
                  </a:lnTo>
                  <a:lnTo>
                    <a:pt x="0" y="342"/>
                  </a:lnTo>
                  <a:lnTo>
                    <a:pt x="4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63AC4E70-ECB5-47E2-9F51-61D1BE87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513" y="4070350"/>
              <a:ext cx="1752600" cy="827088"/>
            </a:xfrm>
            <a:custGeom>
              <a:avLst/>
              <a:gdLst>
                <a:gd name="T0" fmla="*/ 560 w 1104"/>
                <a:gd name="T1" fmla="*/ 0 h 521"/>
                <a:gd name="T2" fmla="*/ 1104 w 1104"/>
                <a:gd name="T3" fmla="*/ 490 h 521"/>
                <a:gd name="T4" fmla="*/ 1102 w 1104"/>
                <a:gd name="T5" fmla="*/ 494 h 521"/>
                <a:gd name="T6" fmla="*/ 1098 w 1104"/>
                <a:gd name="T7" fmla="*/ 497 h 521"/>
                <a:gd name="T8" fmla="*/ 1093 w 1104"/>
                <a:gd name="T9" fmla="*/ 505 h 521"/>
                <a:gd name="T10" fmla="*/ 1081 w 1104"/>
                <a:gd name="T11" fmla="*/ 512 h 521"/>
                <a:gd name="T12" fmla="*/ 1069 w 1104"/>
                <a:gd name="T13" fmla="*/ 517 h 521"/>
                <a:gd name="T14" fmla="*/ 1054 w 1104"/>
                <a:gd name="T15" fmla="*/ 519 h 521"/>
                <a:gd name="T16" fmla="*/ 1034 w 1104"/>
                <a:gd name="T17" fmla="*/ 516 h 521"/>
                <a:gd name="T18" fmla="*/ 1010 w 1104"/>
                <a:gd name="T19" fmla="*/ 506 h 521"/>
                <a:gd name="T20" fmla="*/ 984 w 1104"/>
                <a:gd name="T21" fmla="*/ 490 h 521"/>
                <a:gd name="T22" fmla="*/ 560 w 1104"/>
                <a:gd name="T23" fmla="*/ 112 h 521"/>
                <a:gd name="T24" fmla="*/ 110 w 1104"/>
                <a:gd name="T25" fmla="*/ 494 h 521"/>
                <a:gd name="T26" fmla="*/ 86 w 1104"/>
                <a:gd name="T27" fmla="*/ 510 h 521"/>
                <a:gd name="T28" fmla="*/ 66 w 1104"/>
                <a:gd name="T29" fmla="*/ 519 h 521"/>
                <a:gd name="T30" fmla="*/ 47 w 1104"/>
                <a:gd name="T31" fmla="*/ 521 h 521"/>
                <a:gd name="T32" fmla="*/ 33 w 1104"/>
                <a:gd name="T33" fmla="*/ 519 h 521"/>
                <a:gd name="T34" fmla="*/ 22 w 1104"/>
                <a:gd name="T35" fmla="*/ 514 h 521"/>
                <a:gd name="T36" fmla="*/ 12 w 1104"/>
                <a:gd name="T37" fmla="*/ 506 h 521"/>
                <a:gd name="T38" fmla="*/ 5 w 1104"/>
                <a:gd name="T39" fmla="*/ 501 h 521"/>
                <a:gd name="T40" fmla="*/ 1 w 1104"/>
                <a:gd name="T41" fmla="*/ 495 h 521"/>
                <a:gd name="T42" fmla="*/ 0 w 1104"/>
                <a:gd name="T43" fmla="*/ 494 h 521"/>
                <a:gd name="T44" fmla="*/ 560 w 1104"/>
                <a:gd name="T4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4" h="521">
                  <a:moveTo>
                    <a:pt x="560" y="0"/>
                  </a:moveTo>
                  <a:lnTo>
                    <a:pt x="1104" y="490"/>
                  </a:lnTo>
                  <a:lnTo>
                    <a:pt x="1102" y="494"/>
                  </a:lnTo>
                  <a:lnTo>
                    <a:pt x="1098" y="497"/>
                  </a:lnTo>
                  <a:lnTo>
                    <a:pt x="1093" y="505"/>
                  </a:lnTo>
                  <a:lnTo>
                    <a:pt x="1081" y="512"/>
                  </a:lnTo>
                  <a:lnTo>
                    <a:pt x="1069" y="517"/>
                  </a:lnTo>
                  <a:lnTo>
                    <a:pt x="1054" y="519"/>
                  </a:lnTo>
                  <a:lnTo>
                    <a:pt x="1034" y="516"/>
                  </a:lnTo>
                  <a:lnTo>
                    <a:pt x="1010" y="506"/>
                  </a:lnTo>
                  <a:lnTo>
                    <a:pt x="984" y="490"/>
                  </a:lnTo>
                  <a:lnTo>
                    <a:pt x="560" y="112"/>
                  </a:lnTo>
                  <a:lnTo>
                    <a:pt x="110" y="494"/>
                  </a:lnTo>
                  <a:lnTo>
                    <a:pt x="86" y="510"/>
                  </a:lnTo>
                  <a:lnTo>
                    <a:pt x="66" y="519"/>
                  </a:lnTo>
                  <a:lnTo>
                    <a:pt x="47" y="521"/>
                  </a:lnTo>
                  <a:lnTo>
                    <a:pt x="33" y="519"/>
                  </a:lnTo>
                  <a:lnTo>
                    <a:pt x="22" y="514"/>
                  </a:lnTo>
                  <a:lnTo>
                    <a:pt x="12" y="506"/>
                  </a:lnTo>
                  <a:lnTo>
                    <a:pt x="5" y="501"/>
                  </a:lnTo>
                  <a:lnTo>
                    <a:pt x="1" y="495"/>
                  </a:lnTo>
                  <a:lnTo>
                    <a:pt x="0" y="494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EB73AF25-4493-4A41-9ABA-54D4A52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700" y="4248150"/>
              <a:ext cx="171450" cy="352425"/>
            </a:xfrm>
            <a:custGeom>
              <a:avLst/>
              <a:gdLst>
                <a:gd name="T0" fmla="*/ 0 w 108"/>
                <a:gd name="T1" fmla="*/ 0 h 222"/>
                <a:gd name="T2" fmla="*/ 108 w 108"/>
                <a:gd name="T3" fmla="*/ 0 h 222"/>
                <a:gd name="T4" fmla="*/ 108 w 108"/>
                <a:gd name="T5" fmla="*/ 222 h 222"/>
                <a:gd name="T6" fmla="*/ 0 w 108"/>
                <a:gd name="T7" fmla="*/ 130 h 222"/>
                <a:gd name="T8" fmla="*/ 0 w 108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22">
                  <a:moveTo>
                    <a:pt x="0" y="0"/>
                  </a:moveTo>
                  <a:lnTo>
                    <a:pt x="108" y="0"/>
                  </a:lnTo>
                  <a:lnTo>
                    <a:pt x="108" y="222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6" name="Freeform 8">
            <a:extLst>
              <a:ext uri="{FF2B5EF4-FFF2-40B4-BE49-F238E27FC236}">
                <a16:creationId xmlns:a16="http://schemas.microsoft.com/office/drawing/2014/main" id="{798EDDAB-1178-471B-9CDB-2AAE2A5DA51B}"/>
              </a:ext>
            </a:extLst>
          </p:cNvPr>
          <p:cNvSpPr>
            <a:spLocks noEditPoints="1"/>
          </p:cNvSpPr>
          <p:nvPr/>
        </p:nvSpPr>
        <p:spPr bwMode="auto">
          <a:xfrm>
            <a:off x="865403" y="3514243"/>
            <a:ext cx="345699" cy="276095"/>
          </a:xfrm>
          <a:custGeom>
            <a:avLst/>
            <a:gdLst>
              <a:gd name="T0" fmla="*/ 135 w 1192"/>
              <a:gd name="T1" fmla="*/ 532 h 952"/>
              <a:gd name="T2" fmla="*/ 119 w 1192"/>
              <a:gd name="T3" fmla="*/ 613 h 952"/>
              <a:gd name="T4" fmla="*/ 178 w 1192"/>
              <a:gd name="T5" fmla="*/ 655 h 952"/>
              <a:gd name="T6" fmla="*/ 321 w 1192"/>
              <a:gd name="T7" fmla="*/ 657 h 952"/>
              <a:gd name="T8" fmla="*/ 360 w 1192"/>
              <a:gd name="T9" fmla="*/ 620 h 952"/>
              <a:gd name="T10" fmla="*/ 303 w 1192"/>
              <a:gd name="T11" fmla="*/ 572 h 952"/>
              <a:gd name="T12" fmla="*/ 211 w 1192"/>
              <a:gd name="T13" fmla="*/ 534 h 952"/>
              <a:gd name="T14" fmla="*/ 1003 w 1192"/>
              <a:gd name="T15" fmla="*/ 528 h 952"/>
              <a:gd name="T16" fmla="*/ 911 w 1192"/>
              <a:gd name="T17" fmla="*/ 563 h 952"/>
              <a:gd name="T18" fmla="*/ 837 w 1192"/>
              <a:gd name="T19" fmla="*/ 605 h 952"/>
              <a:gd name="T20" fmla="*/ 852 w 1192"/>
              <a:gd name="T21" fmla="*/ 651 h 952"/>
              <a:gd name="T22" fmla="*/ 986 w 1192"/>
              <a:gd name="T23" fmla="*/ 657 h 952"/>
              <a:gd name="T24" fmla="*/ 1069 w 1192"/>
              <a:gd name="T25" fmla="*/ 629 h 952"/>
              <a:gd name="T26" fmla="*/ 1070 w 1192"/>
              <a:gd name="T27" fmla="*/ 552 h 952"/>
              <a:gd name="T28" fmla="*/ 1034 w 1192"/>
              <a:gd name="T29" fmla="*/ 526 h 952"/>
              <a:gd name="T30" fmla="*/ 468 w 1192"/>
              <a:gd name="T31" fmla="*/ 91 h 952"/>
              <a:gd name="T32" fmla="*/ 327 w 1192"/>
              <a:gd name="T33" fmla="*/ 112 h 952"/>
              <a:gd name="T34" fmla="*/ 286 w 1192"/>
              <a:gd name="T35" fmla="*/ 139 h 952"/>
              <a:gd name="T36" fmla="*/ 266 w 1192"/>
              <a:gd name="T37" fmla="*/ 187 h 952"/>
              <a:gd name="T38" fmla="*/ 209 w 1192"/>
              <a:gd name="T39" fmla="*/ 372 h 952"/>
              <a:gd name="T40" fmla="*/ 284 w 1192"/>
              <a:gd name="T41" fmla="*/ 391 h 952"/>
              <a:gd name="T42" fmla="*/ 514 w 1192"/>
              <a:gd name="T43" fmla="*/ 414 h 952"/>
              <a:gd name="T44" fmla="*/ 811 w 1192"/>
              <a:gd name="T45" fmla="*/ 405 h 952"/>
              <a:gd name="T46" fmla="*/ 964 w 1192"/>
              <a:gd name="T47" fmla="*/ 378 h 952"/>
              <a:gd name="T48" fmla="*/ 951 w 1192"/>
              <a:gd name="T49" fmla="*/ 266 h 952"/>
              <a:gd name="T50" fmla="*/ 907 w 1192"/>
              <a:gd name="T51" fmla="*/ 141 h 952"/>
              <a:gd name="T52" fmla="*/ 892 w 1192"/>
              <a:gd name="T53" fmla="*/ 126 h 952"/>
              <a:gd name="T54" fmla="*/ 811 w 1192"/>
              <a:gd name="T55" fmla="*/ 101 h 952"/>
              <a:gd name="T56" fmla="*/ 597 w 1192"/>
              <a:gd name="T57" fmla="*/ 88 h 952"/>
              <a:gd name="T58" fmla="*/ 753 w 1192"/>
              <a:gd name="T59" fmla="*/ 5 h 952"/>
              <a:gd name="T60" fmla="*/ 846 w 1192"/>
              <a:gd name="T61" fmla="*/ 20 h 952"/>
              <a:gd name="T62" fmla="*/ 900 w 1192"/>
              <a:gd name="T63" fmla="*/ 36 h 952"/>
              <a:gd name="T64" fmla="*/ 979 w 1192"/>
              <a:gd name="T65" fmla="*/ 99 h 952"/>
              <a:gd name="T66" fmla="*/ 1017 w 1192"/>
              <a:gd name="T67" fmla="*/ 200 h 952"/>
              <a:gd name="T68" fmla="*/ 1074 w 1192"/>
              <a:gd name="T69" fmla="*/ 356 h 952"/>
              <a:gd name="T70" fmla="*/ 1175 w 1192"/>
              <a:gd name="T71" fmla="*/ 396 h 952"/>
              <a:gd name="T72" fmla="*/ 1177 w 1192"/>
              <a:gd name="T73" fmla="*/ 473 h 952"/>
              <a:gd name="T74" fmla="*/ 1122 w 1192"/>
              <a:gd name="T75" fmla="*/ 493 h 952"/>
              <a:gd name="T76" fmla="*/ 1127 w 1192"/>
              <a:gd name="T77" fmla="*/ 514 h 952"/>
              <a:gd name="T78" fmla="*/ 1133 w 1192"/>
              <a:gd name="T79" fmla="*/ 910 h 952"/>
              <a:gd name="T80" fmla="*/ 1091 w 1192"/>
              <a:gd name="T81" fmla="*/ 952 h 952"/>
              <a:gd name="T82" fmla="*/ 898 w 1192"/>
              <a:gd name="T83" fmla="*/ 927 h 952"/>
              <a:gd name="T84" fmla="*/ 297 w 1192"/>
              <a:gd name="T85" fmla="*/ 910 h 952"/>
              <a:gd name="T86" fmla="*/ 255 w 1192"/>
              <a:gd name="T87" fmla="*/ 952 h 952"/>
              <a:gd name="T88" fmla="*/ 62 w 1192"/>
              <a:gd name="T89" fmla="*/ 927 h 952"/>
              <a:gd name="T90" fmla="*/ 62 w 1192"/>
              <a:gd name="T91" fmla="*/ 526 h 952"/>
              <a:gd name="T92" fmla="*/ 67 w 1192"/>
              <a:gd name="T93" fmla="*/ 499 h 952"/>
              <a:gd name="T94" fmla="*/ 29 w 1192"/>
              <a:gd name="T95" fmla="*/ 475 h 952"/>
              <a:gd name="T96" fmla="*/ 1 w 1192"/>
              <a:gd name="T97" fmla="*/ 437 h 952"/>
              <a:gd name="T98" fmla="*/ 69 w 1192"/>
              <a:gd name="T99" fmla="*/ 356 h 952"/>
              <a:gd name="T100" fmla="*/ 161 w 1192"/>
              <a:gd name="T101" fmla="*/ 235 h 952"/>
              <a:gd name="T102" fmla="*/ 205 w 1192"/>
              <a:gd name="T103" fmla="*/ 113 h 952"/>
              <a:gd name="T104" fmla="*/ 281 w 1192"/>
              <a:gd name="T105" fmla="*/ 44 h 952"/>
              <a:gd name="T106" fmla="*/ 345 w 1192"/>
              <a:gd name="T107" fmla="*/ 20 h 952"/>
              <a:gd name="T108" fmla="*/ 439 w 1192"/>
              <a:gd name="T109" fmla="*/ 5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92" h="952">
                <a:moveTo>
                  <a:pt x="170" y="526"/>
                </a:moveTo>
                <a:lnTo>
                  <a:pt x="158" y="526"/>
                </a:lnTo>
                <a:lnTo>
                  <a:pt x="145" y="528"/>
                </a:lnTo>
                <a:lnTo>
                  <a:pt x="135" y="532"/>
                </a:lnTo>
                <a:lnTo>
                  <a:pt x="126" y="539"/>
                </a:lnTo>
                <a:lnTo>
                  <a:pt x="121" y="552"/>
                </a:lnTo>
                <a:lnTo>
                  <a:pt x="119" y="571"/>
                </a:lnTo>
                <a:lnTo>
                  <a:pt x="119" y="613"/>
                </a:lnTo>
                <a:lnTo>
                  <a:pt x="123" y="629"/>
                </a:lnTo>
                <a:lnTo>
                  <a:pt x="135" y="640"/>
                </a:lnTo>
                <a:lnTo>
                  <a:pt x="154" y="649"/>
                </a:lnTo>
                <a:lnTo>
                  <a:pt x="178" y="655"/>
                </a:lnTo>
                <a:lnTo>
                  <a:pt x="205" y="657"/>
                </a:lnTo>
                <a:lnTo>
                  <a:pt x="233" y="657"/>
                </a:lnTo>
                <a:lnTo>
                  <a:pt x="297" y="657"/>
                </a:lnTo>
                <a:lnTo>
                  <a:pt x="321" y="657"/>
                </a:lnTo>
                <a:lnTo>
                  <a:pt x="339" y="651"/>
                </a:lnTo>
                <a:lnTo>
                  <a:pt x="350" y="644"/>
                </a:lnTo>
                <a:lnTo>
                  <a:pt x="358" y="635"/>
                </a:lnTo>
                <a:lnTo>
                  <a:pt x="360" y="620"/>
                </a:lnTo>
                <a:lnTo>
                  <a:pt x="354" y="605"/>
                </a:lnTo>
                <a:lnTo>
                  <a:pt x="343" y="593"/>
                </a:lnTo>
                <a:lnTo>
                  <a:pt x="325" y="582"/>
                </a:lnTo>
                <a:lnTo>
                  <a:pt x="303" y="572"/>
                </a:lnTo>
                <a:lnTo>
                  <a:pt x="281" y="563"/>
                </a:lnTo>
                <a:lnTo>
                  <a:pt x="259" y="554"/>
                </a:lnTo>
                <a:lnTo>
                  <a:pt x="235" y="543"/>
                </a:lnTo>
                <a:lnTo>
                  <a:pt x="211" y="534"/>
                </a:lnTo>
                <a:lnTo>
                  <a:pt x="189" y="528"/>
                </a:lnTo>
                <a:lnTo>
                  <a:pt x="170" y="526"/>
                </a:lnTo>
                <a:close/>
                <a:moveTo>
                  <a:pt x="1021" y="526"/>
                </a:moveTo>
                <a:lnTo>
                  <a:pt x="1003" y="528"/>
                </a:lnTo>
                <a:lnTo>
                  <a:pt x="980" y="534"/>
                </a:lnTo>
                <a:lnTo>
                  <a:pt x="957" y="543"/>
                </a:lnTo>
                <a:lnTo>
                  <a:pt x="933" y="554"/>
                </a:lnTo>
                <a:lnTo>
                  <a:pt x="911" y="563"/>
                </a:lnTo>
                <a:lnTo>
                  <a:pt x="889" y="572"/>
                </a:lnTo>
                <a:lnTo>
                  <a:pt x="867" y="582"/>
                </a:lnTo>
                <a:lnTo>
                  <a:pt x="850" y="593"/>
                </a:lnTo>
                <a:lnTo>
                  <a:pt x="837" y="605"/>
                </a:lnTo>
                <a:lnTo>
                  <a:pt x="832" y="620"/>
                </a:lnTo>
                <a:lnTo>
                  <a:pt x="834" y="635"/>
                </a:lnTo>
                <a:lnTo>
                  <a:pt x="841" y="644"/>
                </a:lnTo>
                <a:lnTo>
                  <a:pt x="852" y="651"/>
                </a:lnTo>
                <a:lnTo>
                  <a:pt x="870" y="657"/>
                </a:lnTo>
                <a:lnTo>
                  <a:pt x="894" y="657"/>
                </a:lnTo>
                <a:lnTo>
                  <a:pt x="958" y="657"/>
                </a:lnTo>
                <a:lnTo>
                  <a:pt x="986" y="657"/>
                </a:lnTo>
                <a:lnTo>
                  <a:pt x="1014" y="655"/>
                </a:lnTo>
                <a:lnTo>
                  <a:pt x="1037" y="649"/>
                </a:lnTo>
                <a:lnTo>
                  <a:pt x="1056" y="640"/>
                </a:lnTo>
                <a:lnTo>
                  <a:pt x="1069" y="629"/>
                </a:lnTo>
                <a:lnTo>
                  <a:pt x="1072" y="613"/>
                </a:lnTo>
                <a:lnTo>
                  <a:pt x="1072" y="613"/>
                </a:lnTo>
                <a:lnTo>
                  <a:pt x="1072" y="569"/>
                </a:lnTo>
                <a:lnTo>
                  <a:pt x="1070" y="552"/>
                </a:lnTo>
                <a:lnTo>
                  <a:pt x="1065" y="539"/>
                </a:lnTo>
                <a:lnTo>
                  <a:pt x="1058" y="532"/>
                </a:lnTo>
                <a:lnTo>
                  <a:pt x="1047" y="528"/>
                </a:lnTo>
                <a:lnTo>
                  <a:pt x="1034" y="526"/>
                </a:lnTo>
                <a:lnTo>
                  <a:pt x="1021" y="526"/>
                </a:lnTo>
                <a:close/>
                <a:moveTo>
                  <a:pt x="597" y="88"/>
                </a:moveTo>
                <a:lnTo>
                  <a:pt x="527" y="88"/>
                </a:lnTo>
                <a:lnTo>
                  <a:pt x="468" y="91"/>
                </a:lnTo>
                <a:lnTo>
                  <a:pt x="420" y="95"/>
                </a:lnTo>
                <a:lnTo>
                  <a:pt x="382" y="101"/>
                </a:lnTo>
                <a:lnTo>
                  <a:pt x="350" y="106"/>
                </a:lnTo>
                <a:lnTo>
                  <a:pt x="327" y="112"/>
                </a:lnTo>
                <a:lnTo>
                  <a:pt x="310" y="119"/>
                </a:lnTo>
                <a:lnTo>
                  <a:pt x="297" y="126"/>
                </a:lnTo>
                <a:lnTo>
                  <a:pt x="290" y="132"/>
                </a:lnTo>
                <a:lnTo>
                  <a:pt x="286" y="139"/>
                </a:lnTo>
                <a:lnTo>
                  <a:pt x="282" y="145"/>
                </a:lnTo>
                <a:lnTo>
                  <a:pt x="281" y="148"/>
                </a:lnTo>
                <a:lnTo>
                  <a:pt x="275" y="163"/>
                </a:lnTo>
                <a:lnTo>
                  <a:pt x="266" y="187"/>
                </a:lnTo>
                <a:lnTo>
                  <a:pt x="253" y="220"/>
                </a:lnTo>
                <a:lnTo>
                  <a:pt x="238" y="260"/>
                </a:lnTo>
                <a:lnTo>
                  <a:pt x="224" y="312"/>
                </a:lnTo>
                <a:lnTo>
                  <a:pt x="209" y="372"/>
                </a:lnTo>
                <a:lnTo>
                  <a:pt x="213" y="374"/>
                </a:lnTo>
                <a:lnTo>
                  <a:pt x="227" y="378"/>
                </a:lnTo>
                <a:lnTo>
                  <a:pt x="251" y="383"/>
                </a:lnTo>
                <a:lnTo>
                  <a:pt x="284" y="391"/>
                </a:lnTo>
                <a:lnTo>
                  <a:pt x="328" y="398"/>
                </a:lnTo>
                <a:lnTo>
                  <a:pt x="380" y="405"/>
                </a:lnTo>
                <a:lnTo>
                  <a:pt x="442" y="411"/>
                </a:lnTo>
                <a:lnTo>
                  <a:pt x="514" y="414"/>
                </a:lnTo>
                <a:lnTo>
                  <a:pt x="597" y="416"/>
                </a:lnTo>
                <a:lnTo>
                  <a:pt x="677" y="414"/>
                </a:lnTo>
                <a:lnTo>
                  <a:pt x="749" y="411"/>
                </a:lnTo>
                <a:lnTo>
                  <a:pt x="811" y="405"/>
                </a:lnTo>
                <a:lnTo>
                  <a:pt x="863" y="398"/>
                </a:lnTo>
                <a:lnTo>
                  <a:pt x="907" y="391"/>
                </a:lnTo>
                <a:lnTo>
                  <a:pt x="940" y="383"/>
                </a:lnTo>
                <a:lnTo>
                  <a:pt x="964" y="378"/>
                </a:lnTo>
                <a:lnTo>
                  <a:pt x="979" y="374"/>
                </a:lnTo>
                <a:lnTo>
                  <a:pt x="982" y="372"/>
                </a:lnTo>
                <a:lnTo>
                  <a:pt x="968" y="315"/>
                </a:lnTo>
                <a:lnTo>
                  <a:pt x="951" y="266"/>
                </a:lnTo>
                <a:lnTo>
                  <a:pt x="936" y="222"/>
                </a:lnTo>
                <a:lnTo>
                  <a:pt x="924" y="187"/>
                </a:lnTo>
                <a:lnTo>
                  <a:pt x="913" y="159"/>
                </a:lnTo>
                <a:lnTo>
                  <a:pt x="907" y="141"/>
                </a:lnTo>
                <a:lnTo>
                  <a:pt x="907" y="139"/>
                </a:lnTo>
                <a:lnTo>
                  <a:pt x="905" y="135"/>
                </a:lnTo>
                <a:lnTo>
                  <a:pt x="900" y="132"/>
                </a:lnTo>
                <a:lnTo>
                  <a:pt x="892" y="126"/>
                </a:lnTo>
                <a:lnTo>
                  <a:pt x="881" y="121"/>
                </a:lnTo>
                <a:lnTo>
                  <a:pt x="865" y="113"/>
                </a:lnTo>
                <a:lnTo>
                  <a:pt x="841" y="108"/>
                </a:lnTo>
                <a:lnTo>
                  <a:pt x="811" y="101"/>
                </a:lnTo>
                <a:lnTo>
                  <a:pt x="773" y="95"/>
                </a:lnTo>
                <a:lnTo>
                  <a:pt x="723" y="91"/>
                </a:lnTo>
                <a:lnTo>
                  <a:pt x="666" y="88"/>
                </a:lnTo>
                <a:lnTo>
                  <a:pt x="597" y="88"/>
                </a:lnTo>
                <a:close/>
                <a:moveTo>
                  <a:pt x="597" y="0"/>
                </a:moveTo>
                <a:lnTo>
                  <a:pt x="657" y="0"/>
                </a:lnTo>
                <a:lnTo>
                  <a:pt x="709" y="2"/>
                </a:lnTo>
                <a:lnTo>
                  <a:pt x="753" y="5"/>
                </a:lnTo>
                <a:lnTo>
                  <a:pt x="788" y="9"/>
                </a:lnTo>
                <a:lnTo>
                  <a:pt x="813" y="13"/>
                </a:lnTo>
                <a:lnTo>
                  <a:pt x="834" y="16"/>
                </a:lnTo>
                <a:lnTo>
                  <a:pt x="846" y="20"/>
                </a:lnTo>
                <a:lnTo>
                  <a:pt x="854" y="22"/>
                </a:lnTo>
                <a:lnTo>
                  <a:pt x="856" y="22"/>
                </a:lnTo>
                <a:lnTo>
                  <a:pt x="876" y="27"/>
                </a:lnTo>
                <a:lnTo>
                  <a:pt x="900" y="36"/>
                </a:lnTo>
                <a:lnTo>
                  <a:pt x="924" y="47"/>
                </a:lnTo>
                <a:lnTo>
                  <a:pt x="946" y="60"/>
                </a:lnTo>
                <a:lnTo>
                  <a:pt x="964" y="77"/>
                </a:lnTo>
                <a:lnTo>
                  <a:pt x="979" y="99"/>
                </a:lnTo>
                <a:lnTo>
                  <a:pt x="984" y="113"/>
                </a:lnTo>
                <a:lnTo>
                  <a:pt x="993" y="135"/>
                </a:lnTo>
                <a:lnTo>
                  <a:pt x="1004" y="165"/>
                </a:lnTo>
                <a:lnTo>
                  <a:pt x="1017" y="200"/>
                </a:lnTo>
                <a:lnTo>
                  <a:pt x="1030" y="236"/>
                </a:lnTo>
                <a:lnTo>
                  <a:pt x="1045" y="277"/>
                </a:lnTo>
                <a:lnTo>
                  <a:pt x="1059" y="317"/>
                </a:lnTo>
                <a:lnTo>
                  <a:pt x="1074" y="356"/>
                </a:lnTo>
                <a:lnTo>
                  <a:pt x="1122" y="356"/>
                </a:lnTo>
                <a:lnTo>
                  <a:pt x="1144" y="361"/>
                </a:lnTo>
                <a:lnTo>
                  <a:pt x="1164" y="376"/>
                </a:lnTo>
                <a:lnTo>
                  <a:pt x="1175" y="396"/>
                </a:lnTo>
                <a:lnTo>
                  <a:pt x="1190" y="437"/>
                </a:lnTo>
                <a:lnTo>
                  <a:pt x="1192" y="451"/>
                </a:lnTo>
                <a:lnTo>
                  <a:pt x="1188" y="464"/>
                </a:lnTo>
                <a:lnTo>
                  <a:pt x="1177" y="473"/>
                </a:lnTo>
                <a:lnTo>
                  <a:pt x="1164" y="475"/>
                </a:lnTo>
                <a:lnTo>
                  <a:pt x="1116" y="475"/>
                </a:lnTo>
                <a:lnTo>
                  <a:pt x="1118" y="486"/>
                </a:lnTo>
                <a:lnTo>
                  <a:pt x="1122" y="493"/>
                </a:lnTo>
                <a:lnTo>
                  <a:pt x="1124" y="499"/>
                </a:lnTo>
                <a:lnTo>
                  <a:pt x="1126" y="503"/>
                </a:lnTo>
                <a:lnTo>
                  <a:pt x="1126" y="504"/>
                </a:lnTo>
                <a:lnTo>
                  <a:pt x="1127" y="514"/>
                </a:lnTo>
                <a:lnTo>
                  <a:pt x="1131" y="526"/>
                </a:lnTo>
                <a:lnTo>
                  <a:pt x="1131" y="539"/>
                </a:lnTo>
                <a:lnTo>
                  <a:pt x="1133" y="548"/>
                </a:lnTo>
                <a:lnTo>
                  <a:pt x="1133" y="910"/>
                </a:lnTo>
                <a:lnTo>
                  <a:pt x="1129" y="927"/>
                </a:lnTo>
                <a:lnTo>
                  <a:pt x="1120" y="939"/>
                </a:lnTo>
                <a:lnTo>
                  <a:pt x="1107" y="949"/>
                </a:lnTo>
                <a:lnTo>
                  <a:pt x="1091" y="952"/>
                </a:lnTo>
                <a:lnTo>
                  <a:pt x="936" y="952"/>
                </a:lnTo>
                <a:lnTo>
                  <a:pt x="920" y="949"/>
                </a:lnTo>
                <a:lnTo>
                  <a:pt x="907" y="939"/>
                </a:lnTo>
                <a:lnTo>
                  <a:pt x="898" y="927"/>
                </a:lnTo>
                <a:lnTo>
                  <a:pt x="894" y="910"/>
                </a:lnTo>
                <a:lnTo>
                  <a:pt x="894" y="833"/>
                </a:lnTo>
                <a:lnTo>
                  <a:pt x="297" y="833"/>
                </a:lnTo>
                <a:lnTo>
                  <a:pt x="297" y="910"/>
                </a:lnTo>
                <a:lnTo>
                  <a:pt x="295" y="927"/>
                </a:lnTo>
                <a:lnTo>
                  <a:pt x="286" y="939"/>
                </a:lnTo>
                <a:lnTo>
                  <a:pt x="271" y="949"/>
                </a:lnTo>
                <a:lnTo>
                  <a:pt x="255" y="952"/>
                </a:lnTo>
                <a:lnTo>
                  <a:pt x="101" y="952"/>
                </a:lnTo>
                <a:lnTo>
                  <a:pt x="86" y="949"/>
                </a:lnTo>
                <a:lnTo>
                  <a:pt x="71" y="939"/>
                </a:lnTo>
                <a:lnTo>
                  <a:pt x="62" y="927"/>
                </a:lnTo>
                <a:lnTo>
                  <a:pt x="60" y="910"/>
                </a:lnTo>
                <a:lnTo>
                  <a:pt x="60" y="548"/>
                </a:lnTo>
                <a:lnTo>
                  <a:pt x="60" y="539"/>
                </a:lnTo>
                <a:lnTo>
                  <a:pt x="62" y="526"/>
                </a:lnTo>
                <a:lnTo>
                  <a:pt x="64" y="514"/>
                </a:lnTo>
                <a:lnTo>
                  <a:pt x="66" y="504"/>
                </a:lnTo>
                <a:lnTo>
                  <a:pt x="66" y="503"/>
                </a:lnTo>
                <a:lnTo>
                  <a:pt x="67" y="499"/>
                </a:lnTo>
                <a:lnTo>
                  <a:pt x="69" y="493"/>
                </a:lnTo>
                <a:lnTo>
                  <a:pt x="73" y="486"/>
                </a:lnTo>
                <a:lnTo>
                  <a:pt x="77" y="475"/>
                </a:lnTo>
                <a:lnTo>
                  <a:pt x="29" y="475"/>
                </a:lnTo>
                <a:lnTo>
                  <a:pt x="14" y="473"/>
                </a:lnTo>
                <a:lnTo>
                  <a:pt x="3" y="464"/>
                </a:lnTo>
                <a:lnTo>
                  <a:pt x="0" y="451"/>
                </a:lnTo>
                <a:lnTo>
                  <a:pt x="1" y="437"/>
                </a:lnTo>
                <a:lnTo>
                  <a:pt x="16" y="396"/>
                </a:lnTo>
                <a:lnTo>
                  <a:pt x="27" y="376"/>
                </a:lnTo>
                <a:lnTo>
                  <a:pt x="47" y="361"/>
                </a:lnTo>
                <a:lnTo>
                  <a:pt x="69" y="356"/>
                </a:lnTo>
                <a:lnTo>
                  <a:pt x="117" y="356"/>
                </a:lnTo>
                <a:lnTo>
                  <a:pt x="132" y="315"/>
                </a:lnTo>
                <a:lnTo>
                  <a:pt x="146" y="275"/>
                </a:lnTo>
                <a:lnTo>
                  <a:pt x="161" y="235"/>
                </a:lnTo>
                <a:lnTo>
                  <a:pt x="174" y="196"/>
                </a:lnTo>
                <a:lnTo>
                  <a:pt x="187" y="163"/>
                </a:lnTo>
                <a:lnTo>
                  <a:pt x="198" y="134"/>
                </a:lnTo>
                <a:lnTo>
                  <a:pt x="205" y="113"/>
                </a:lnTo>
                <a:lnTo>
                  <a:pt x="211" y="101"/>
                </a:lnTo>
                <a:lnTo>
                  <a:pt x="229" y="77"/>
                </a:lnTo>
                <a:lnTo>
                  <a:pt x="253" y="58"/>
                </a:lnTo>
                <a:lnTo>
                  <a:pt x="281" y="44"/>
                </a:lnTo>
                <a:lnTo>
                  <a:pt x="308" y="31"/>
                </a:lnTo>
                <a:lnTo>
                  <a:pt x="336" y="22"/>
                </a:lnTo>
                <a:lnTo>
                  <a:pt x="338" y="22"/>
                </a:lnTo>
                <a:lnTo>
                  <a:pt x="345" y="20"/>
                </a:lnTo>
                <a:lnTo>
                  <a:pt x="358" y="16"/>
                </a:lnTo>
                <a:lnTo>
                  <a:pt x="378" y="13"/>
                </a:lnTo>
                <a:lnTo>
                  <a:pt x="406" y="9"/>
                </a:lnTo>
                <a:lnTo>
                  <a:pt x="439" y="5"/>
                </a:lnTo>
                <a:lnTo>
                  <a:pt x="483" y="2"/>
                </a:lnTo>
                <a:lnTo>
                  <a:pt x="534" y="0"/>
                </a:lnTo>
                <a:lnTo>
                  <a:pt x="59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85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Final Comments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8CD98DA-0C01-494D-8742-A3D39C7C9C24}"/>
              </a:ext>
            </a:extLst>
          </p:cNvPr>
          <p:cNvSpPr>
            <a:spLocks/>
          </p:cNvSpPr>
          <p:nvPr/>
        </p:nvSpPr>
        <p:spPr bwMode="auto">
          <a:xfrm>
            <a:off x="3100765" y="4320732"/>
            <a:ext cx="1709362" cy="1839698"/>
          </a:xfrm>
          <a:custGeom>
            <a:avLst/>
            <a:gdLst>
              <a:gd name="T0" fmla="*/ 515 w 597"/>
              <a:gd name="T1" fmla="*/ 198 h 642"/>
              <a:gd name="T2" fmla="*/ 553 w 597"/>
              <a:gd name="T3" fmla="*/ 148 h 642"/>
              <a:gd name="T4" fmla="*/ 491 w 597"/>
              <a:gd name="T5" fmla="*/ 143 h 642"/>
              <a:gd name="T6" fmla="*/ 464 w 597"/>
              <a:gd name="T7" fmla="*/ 0 h 642"/>
              <a:gd name="T8" fmla="*/ 0 w 597"/>
              <a:gd name="T9" fmla="*/ 0 h 642"/>
              <a:gd name="T10" fmla="*/ 268 w 597"/>
              <a:gd name="T11" fmla="*/ 642 h 642"/>
              <a:gd name="T12" fmla="*/ 597 w 597"/>
              <a:gd name="T13" fmla="*/ 315 h 642"/>
              <a:gd name="T14" fmla="*/ 515 w 597"/>
              <a:gd name="T15" fmla="*/ 198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7" h="642">
                <a:moveTo>
                  <a:pt x="515" y="198"/>
                </a:moveTo>
                <a:cubicBezTo>
                  <a:pt x="553" y="148"/>
                  <a:pt x="553" y="148"/>
                  <a:pt x="553" y="148"/>
                </a:cubicBezTo>
                <a:cubicBezTo>
                  <a:pt x="491" y="143"/>
                  <a:pt x="491" y="143"/>
                  <a:pt x="491" y="143"/>
                </a:cubicBezTo>
                <a:cubicBezTo>
                  <a:pt x="475" y="98"/>
                  <a:pt x="466" y="50"/>
                  <a:pt x="464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250"/>
                  <a:pt x="106" y="476"/>
                  <a:pt x="268" y="642"/>
                </a:cubicBezTo>
                <a:cubicBezTo>
                  <a:pt x="597" y="315"/>
                  <a:pt x="597" y="315"/>
                  <a:pt x="597" y="315"/>
                </a:cubicBezTo>
                <a:cubicBezTo>
                  <a:pt x="564" y="280"/>
                  <a:pt x="536" y="241"/>
                  <a:pt x="515" y="198"/>
                </a:cubicBezTo>
                <a:close/>
              </a:path>
            </a:pathLst>
          </a:custGeom>
          <a:solidFill>
            <a:srgbClr val="ECB44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84B19DF8-2773-42B8-8A3A-31B90C8A5691}"/>
              </a:ext>
            </a:extLst>
          </p:cNvPr>
          <p:cNvSpPr>
            <a:spLocks/>
          </p:cNvSpPr>
          <p:nvPr/>
        </p:nvSpPr>
        <p:spPr bwMode="auto">
          <a:xfrm>
            <a:off x="6816116" y="4317736"/>
            <a:ext cx="1698875" cy="1824716"/>
          </a:xfrm>
          <a:custGeom>
            <a:avLst/>
            <a:gdLst>
              <a:gd name="T0" fmla="*/ 104 w 593"/>
              <a:gd name="T1" fmla="*/ 138 h 637"/>
              <a:gd name="T2" fmla="*/ 46 w 593"/>
              <a:gd name="T3" fmla="*/ 146 h 637"/>
              <a:gd name="T4" fmla="*/ 83 w 593"/>
              <a:gd name="T5" fmla="*/ 189 h 637"/>
              <a:gd name="T6" fmla="*/ 0 w 593"/>
              <a:gd name="T7" fmla="*/ 311 h 637"/>
              <a:gd name="T8" fmla="*/ 330 w 593"/>
              <a:gd name="T9" fmla="*/ 637 h 637"/>
              <a:gd name="T10" fmla="*/ 593 w 593"/>
              <a:gd name="T11" fmla="*/ 0 h 637"/>
              <a:gd name="T12" fmla="*/ 129 w 593"/>
              <a:gd name="T13" fmla="*/ 0 h 637"/>
              <a:gd name="T14" fmla="*/ 104 w 593"/>
              <a:gd name="T15" fmla="*/ 138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3" h="637">
                <a:moveTo>
                  <a:pt x="104" y="138"/>
                </a:moveTo>
                <a:cubicBezTo>
                  <a:pt x="46" y="146"/>
                  <a:pt x="46" y="146"/>
                  <a:pt x="46" y="146"/>
                </a:cubicBezTo>
                <a:cubicBezTo>
                  <a:pt x="83" y="189"/>
                  <a:pt x="83" y="189"/>
                  <a:pt x="83" y="189"/>
                </a:cubicBezTo>
                <a:cubicBezTo>
                  <a:pt x="62" y="234"/>
                  <a:pt x="34" y="275"/>
                  <a:pt x="0" y="311"/>
                </a:cubicBezTo>
                <a:cubicBezTo>
                  <a:pt x="330" y="637"/>
                  <a:pt x="330" y="637"/>
                  <a:pt x="330" y="637"/>
                </a:cubicBezTo>
                <a:cubicBezTo>
                  <a:pt x="489" y="471"/>
                  <a:pt x="588" y="247"/>
                  <a:pt x="593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7" y="48"/>
                  <a:pt x="118" y="94"/>
                  <a:pt x="104" y="138"/>
                </a:cubicBezTo>
                <a:close/>
              </a:path>
            </a:pathLst>
          </a:custGeom>
          <a:solidFill>
            <a:srgbClr val="1F497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62926A70-80F2-474A-8C62-E631048565F7}"/>
              </a:ext>
            </a:extLst>
          </p:cNvPr>
          <p:cNvSpPr>
            <a:spLocks/>
          </p:cNvSpPr>
          <p:nvPr/>
        </p:nvSpPr>
        <p:spPr bwMode="auto">
          <a:xfrm>
            <a:off x="3914248" y="1561186"/>
            <a:ext cx="1859174" cy="1716851"/>
          </a:xfrm>
          <a:custGeom>
            <a:avLst/>
            <a:gdLst>
              <a:gd name="T0" fmla="*/ 448 w 649"/>
              <a:gd name="T1" fmla="*/ 513 h 599"/>
              <a:gd name="T2" fmla="*/ 501 w 649"/>
              <a:gd name="T3" fmla="*/ 553 h 599"/>
              <a:gd name="T4" fmla="*/ 506 w 649"/>
              <a:gd name="T5" fmla="*/ 489 h 599"/>
              <a:gd name="T6" fmla="*/ 649 w 649"/>
              <a:gd name="T7" fmla="*/ 464 h 599"/>
              <a:gd name="T8" fmla="*/ 649 w 649"/>
              <a:gd name="T9" fmla="*/ 0 h 599"/>
              <a:gd name="T10" fmla="*/ 0 w 649"/>
              <a:gd name="T11" fmla="*/ 269 h 599"/>
              <a:gd name="T12" fmla="*/ 326 w 649"/>
              <a:gd name="T13" fmla="*/ 599 h 599"/>
              <a:gd name="T14" fmla="*/ 448 w 649"/>
              <a:gd name="T15" fmla="*/ 513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9" h="599">
                <a:moveTo>
                  <a:pt x="448" y="513"/>
                </a:moveTo>
                <a:cubicBezTo>
                  <a:pt x="501" y="553"/>
                  <a:pt x="501" y="553"/>
                  <a:pt x="501" y="553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51" y="474"/>
                  <a:pt x="599" y="465"/>
                  <a:pt x="649" y="464"/>
                </a:cubicBezTo>
                <a:cubicBezTo>
                  <a:pt x="649" y="0"/>
                  <a:pt x="649" y="0"/>
                  <a:pt x="649" y="0"/>
                </a:cubicBezTo>
                <a:cubicBezTo>
                  <a:pt x="396" y="3"/>
                  <a:pt x="168" y="105"/>
                  <a:pt x="0" y="269"/>
                </a:cubicBezTo>
                <a:cubicBezTo>
                  <a:pt x="326" y="599"/>
                  <a:pt x="326" y="599"/>
                  <a:pt x="326" y="599"/>
                </a:cubicBezTo>
                <a:cubicBezTo>
                  <a:pt x="362" y="564"/>
                  <a:pt x="403" y="535"/>
                  <a:pt x="448" y="513"/>
                </a:cubicBezTo>
                <a:close/>
              </a:path>
            </a:pathLst>
          </a:custGeom>
          <a:solidFill>
            <a:srgbClr val="8BB74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2432814F-4D0F-4ACB-855B-9155DE01295E}"/>
              </a:ext>
            </a:extLst>
          </p:cNvPr>
          <p:cNvSpPr>
            <a:spLocks/>
          </p:cNvSpPr>
          <p:nvPr/>
        </p:nvSpPr>
        <p:spPr bwMode="auto">
          <a:xfrm>
            <a:off x="5855819" y="1561186"/>
            <a:ext cx="1839699" cy="1707862"/>
          </a:xfrm>
          <a:custGeom>
            <a:avLst/>
            <a:gdLst>
              <a:gd name="T0" fmla="*/ 133 w 642"/>
              <a:gd name="T1" fmla="*/ 488 h 596"/>
              <a:gd name="T2" fmla="*/ 144 w 642"/>
              <a:gd name="T3" fmla="*/ 551 h 596"/>
              <a:gd name="T4" fmla="*/ 190 w 642"/>
              <a:gd name="T5" fmla="*/ 511 h 596"/>
              <a:gd name="T6" fmla="*/ 314 w 642"/>
              <a:gd name="T7" fmla="*/ 596 h 596"/>
              <a:gd name="T8" fmla="*/ 642 w 642"/>
              <a:gd name="T9" fmla="*/ 268 h 596"/>
              <a:gd name="T10" fmla="*/ 0 w 642"/>
              <a:gd name="T11" fmla="*/ 0 h 596"/>
              <a:gd name="T12" fmla="*/ 0 w 642"/>
              <a:gd name="T13" fmla="*/ 464 h 596"/>
              <a:gd name="T14" fmla="*/ 133 w 642"/>
              <a:gd name="T15" fmla="*/ 488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2" h="596">
                <a:moveTo>
                  <a:pt x="133" y="488"/>
                </a:moveTo>
                <a:cubicBezTo>
                  <a:pt x="144" y="551"/>
                  <a:pt x="144" y="551"/>
                  <a:pt x="144" y="551"/>
                </a:cubicBezTo>
                <a:cubicBezTo>
                  <a:pt x="190" y="511"/>
                  <a:pt x="190" y="511"/>
                  <a:pt x="190" y="511"/>
                </a:cubicBezTo>
                <a:cubicBezTo>
                  <a:pt x="236" y="532"/>
                  <a:pt x="278" y="562"/>
                  <a:pt x="314" y="596"/>
                </a:cubicBezTo>
                <a:cubicBezTo>
                  <a:pt x="642" y="268"/>
                  <a:pt x="642" y="268"/>
                  <a:pt x="642" y="268"/>
                </a:cubicBezTo>
                <a:cubicBezTo>
                  <a:pt x="476" y="106"/>
                  <a:pt x="250" y="4"/>
                  <a:pt x="0" y="0"/>
                </a:cubicBezTo>
                <a:cubicBezTo>
                  <a:pt x="0" y="464"/>
                  <a:pt x="0" y="464"/>
                  <a:pt x="0" y="464"/>
                </a:cubicBezTo>
                <a:cubicBezTo>
                  <a:pt x="46" y="466"/>
                  <a:pt x="91" y="474"/>
                  <a:pt x="133" y="488"/>
                </a:cubicBezTo>
                <a:close/>
              </a:path>
            </a:pathLst>
          </a:custGeom>
          <a:solidFill>
            <a:srgbClr val="E35A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64506BC7-53D5-438A-84AC-39EA6E796104}"/>
              </a:ext>
            </a:extLst>
          </p:cNvPr>
          <p:cNvSpPr>
            <a:spLocks/>
          </p:cNvSpPr>
          <p:nvPr/>
        </p:nvSpPr>
        <p:spPr bwMode="auto">
          <a:xfrm>
            <a:off x="3097769" y="2392646"/>
            <a:ext cx="1692882" cy="1844193"/>
          </a:xfrm>
          <a:custGeom>
            <a:avLst/>
            <a:gdLst>
              <a:gd name="T0" fmla="*/ 489 w 591"/>
              <a:gd name="T1" fmla="*/ 503 h 644"/>
              <a:gd name="T2" fmla="*/ 554 w 591"/>
              <a:gd name="T3" fmla="*/ 494 h 644"/>
              <a:gd name="T4" fmla="*/ 513 w 591"/>
              <a:gd name="T5" fmla="*/ 445 h 644"/>
              <a:gd name="T6" fmla="*/ 591 w 591"/>
              <a:gd name="T7" fmla="*/ 330 h 644"/>
              <a:gd name="T8" fmla="*/ 264 w 591"/>
              <a:gd name="T9" fmla="*/ 0 h 644"/>
              <a:gd name="T10" fmla="*/ 0 w 591"/>
              <a:gd name="T11" fmla="*/ 644 h 644"/>
              <a:gd name="T12" fmla="*/ 465 w 591"/>
              <a:gd name="T13" fmla="*/ 644 h 644"/>
              <a:gd name="T14" fmla="*/ 489 w 591"/>
              <a:gd name="T15" fmla="*/ 50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1" h="644">
                <a:moveTo>
                  <a:pt x="489" y="503"/>
                </a:moveTo>
                <a:cubicBezTo>
                  <a:pt x="554" y="494"/>
                  <a:pt x="554" y="494"/>
                  <a:pt x="554" y="494"/>
                </a:cubicBezTo>
                <a:cubicBezTo>
                  <a:pt x="513" y="445"/>
                  <a:pt x="513" y="445"/>
                  <a:pt x="513" y="445"/>
                </a:cubicBezTo>
                <a:cubicBezTo>
                  <a:pt x="533" y="403"/>
                  <a:pt x="559" y="364"/>
                  <a:pt x="591" y="330"/>
                </a:cubicBezTo>
                <a:cubicBezTo>
                  <a:pt x="264" y="0"/>
                  <a:pt x="264" y="0"/>
                  <a:pt x="264" y="0"/>
                </a:cubicBezTo>
                <a:cubicBezTo>
                  <a:pt x="103" y="167"/>
                  <a:pt x="3" y="394"/>
                  <a:pt x="0" y="644"/>
                </a:cubicBezTo>
                <a:cubicBezTo>
                  <a:pt x="465" y="644"/>
                  <a:pt x="465" y="644"/>
                  <a:pt x="465" y="644"/>
                </a:cubicBezTo>
                <a:cubicBezTo>
                  <a:pt x="466" y="595"/>
                  <a:pt x="474" y="547"/>
                  <a:pt x="489" y="503"/>
                </a:cubicBezTo>
                <a:close/>
              </a:path>
            </a:pathLst>
          </a:custGeom>
          <a:solidFill>
            <a:srgbClr val="3081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AA9470AE-A42E-4392-B18C-CC28F86A839C}"/>
              </a:ext>
            </a:extLst>
          </p:cNvPr>
          <p:cNvSpPr>
            <a:spLocks/>
          </p:cNvSpPr>
          <p:nvPr/>
        </p:nvSpPr>
        <p:spPr bwMode="auto">
          <a:xfrm>
            <a:off x="6816116" y="2389649"/>
            <a:ext cx="1698875" cy="1845690"/>
          </a:xfrm>
          <a:custGeom>
            <a:avLst/>
            <a:gdLst>
              <a:gd name="T0" fmla="*/ 77 w 593"/>
              <a:gd name="T1" fmla="*/ 439 h 644"/>
              <a:gd name="T2" fmla="*/ 42 w 593"/>
              <a:gd name="T3" fmla="*/ 489 h 644"/>
              <a:gd name="T4" fmla="*/ 100 w 593"/>
              <a:gd name="T5" fmla="*/ 492 h 644"/>
              <a:gd name="T6" fmla="*/ 129 w 593"/>
              <a:gd name="T7" fmla="*/ 644 h 644"/>
              <a:gd name="T8" fmla="*/ 593 w 593"/>
              <a:gd name="T9" fmla="*/ 644 h 644"/>
              <a:gd name="T10" fmla="*/ 328 w 593"/>
              <a:gd name="T11" fmla="*/ 0 h 644"/>
              <a:gd name="T12" fmla="*/ 0 w 593"/>
              <a:gd name="T13" fmla="*/ 328 h 644"/>
              <a:gd name="T14" fmla="*/ 77 w 593"/>
              <a:gd name="T15" fmla="*/ 439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3" h="644">
                <a:moveTo>
                  <a:pt x="77" y="439"/>
                </a:moveTo>
                <a:cubicBezTo>
                  <a:pt x="42" y="489"/>
                  <a:pt x="42" y="489"/>
                  <a:pt x="42" y="489"/>
                </a:cubicBezTo>
                <a:cubicBezTo>
                  <a:pt x="100" y="492"/>
                  <a:pt x="100" y="492"/>
                  <a:pt x="100" y="492"/>
                </a:cubicBezTo>
                <a:cubicBezTo>
                  <a:pt x="118" y="540"/>
                  <a:pt x="128" y="591"/>
                  <a:pt x="129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0" y="394"/>
                  <a:pt x="489" y="167"/>
                  <a:pt x="328" y="0"/>
                </a:cubicBezTo>
                <a:cubicBezTo>
                  <a:pt x="0" y="328"/>
                  <a:pt x="0" y="328"/>
                  <a:pt x="0" y="328"/>
                </a:cubicBezTo>
                <a:cubicBezTo>
                  <a:pt x="31" y="361"/>
                  <a:pt x="57" y="398"/>
                  <a:pt x="77" y="439"/>
                </a:cubicBezTo>
                <a:close/>
              </a:path>
            </a:pathLst>
          </a:custGeom>
          <a:solidFill>
            <a:srgbClr val="A5A5A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6B7F64B0-37B8-4F37-9090-71889BDBAC99}"/>
              </a:ext>
            </a:extLst>
          </p:cNvPr>
          <p:cNvSpPr>
            <a:spLocks/>
          </p:cNvSpPr>
          <p:nvPr/>
        </p:nvSpPr>
        <p:spPr bwMode="auto">
          <a:xfrm>
            <a:off x="4258413" y="4320214"/>
            <a:ext cx="552113" cy="1017319"/>
          </a:xfrm>
          <a:custGeom>
            <a:avLst/>
            <a:gdLst>
              <a:gd name="T0" fmla="*/ 112 w 194"/>
              <a:gd name="T1" fmla="*/ 198 h 357"/>
              <a:gd name="T2" fmla="*/ 150 w 194"/>
              <a:gd name="T3" fmla="*/ 148 h 357"/>
              <a:gd name="T4" fmla="*/ 88 w 194"/>
              <a:gd name="T5" fmla="*/ 143 h 357"/>
              <a:gd name="T6" fmla="*/ 61 w 194"/>
              <a:gd name="T7" fmla="*/ 0 h 357"/>
              <a:gd name="T8" fmla="*/ 0 w 194"/>
              <a:gd name="T9" fmla="*/ 0 h 357"/>
              <a:gd name="T10" fmla="*/ 152 w 194"/>
              <a:gd name="T11" fmla="*/ 357 h 357"/>
              <a:gd name="T12" fmla="*/ 194 w 194"/>
              <a:gd name="T13" fmla="*/ 315 h 357"/>
              <a:gd name="T14" fmla="*/ 112 w 194"/>
              <a:gd name="T15" fmla="*/ 19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" h="357">
                <a:moveTo>
                  <a:pt x="112" y="198"/>
                </a:moveTo>
                <a:cubicBezTo>
                  <a:pt x="150" y="148"/>
                  <a:pt x="150" y="148"/>
                  <a:pt x="150" y="148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72" y="98"/>
                  <a:pt x="63" y="50"/>
                  <a:pt x="61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138"/>
                  <a:pt x="62" y="264"/>
                  <a:pt x="152" y="357"/>
                </a:cubicBezTo>
                <a:cubicBezTo>
                  <a:pt x="194" y="315"/>
                  <a:pt x="194" y="315"/>
                  <a:pt x="194" y="315"/>
                </a:cubicBezTo>
                <a:cubicBezTo>
                  <a:pt x="161" y="280"/>
                  <a:pt x="133" y="241"/>
                  <a:pt x="112" y="198"/>
                </a:cubicBezTo>
                <a:close/>
              </a:path>
            </a:pathLst>
          </a:custGeom>
          <a:solidFill>
            <a:srgbClr val="ECB448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id="{E880CFE3-FE31-4CF9-8E42-533C43136DD6}"/>
              </a:ext>
            </a:extLst>
          </p:cNvPr>
          <p:cNvSpPr>
            <a:spLocks/>
          </p:cNvSpPr>
          <p:nvPr/>
        </p:nvSpPr>
        <p:spPr bwMode="auto">
          <a:xfrm>
            <a:off x="6806823" y="4317658"/>
            <a:ext cx="549557" cy="1008373"/>
          </a:xfrm>
          <a:custGeom>
            <a:avLst/>
            <a:gdLst>
              <a:gd name="T0" fmla="*/ 129 w 193"/>
              <a:gd name="T1" fmla="*/ 0 h 354"/>
              <a:gd name="T2" fmla="*/ 104 w 193"/>
              <a:gd name="T3" fmla="*/ 138 h 354"/>
              <a:gd name="T4" fmla="*/ 46 w 193"/>
              <a:gd name="T5" fmla="*/ 146 h 354"/>
              <a:gd name="T6" fmla="*/ 83 w 193"/>
              <a:gd name="T7" fmla="*/ 189 h 354"/>
              <a:gd name="T8" fmla="*/ 0 w 193"/>
              <a:gd name="T9" fmla="*/ 311 h 354"/>
              <a:gd name="T10" fmla="*/ 45 w 193"/>
              <a:gd name="T11" fmla="*/ 354 h 354"/>
              <a:gd name="T12" fmla="*/ 193 w 193"/>
              <a:gd name="T13" fmla="*/ 0 h 354"/>
              <a:gd name="T14" fmla="*/ 129 w 193"/>
              <a:gd name="T1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354">
                <a:moveTo>
                  <a:pt x="129" y="0"/>
                </a:moveTo>
                <a:cubicBezTo>
                  <a:pt x="127" y="48"/>
                  <a:pt x="118" y="94"/>
                  <a:pt x="104" y="138"/>
                </a:cubicBezTo>
                <a:cubicBezTo>
                  <a:pt x="46" y="146"/>
                  <a:pt x="46" y="146"/>
                  <a:pt x="46" y="146"/>
                </a:cubicBezTo>
                <a:cubicBezTo>
                  <a:pt x="83" y="189"/>
                  <a:pt x="83" y="189"/>
                  <a:pt x="83" y="189"/>
                </a:cubicBezTo>
                <a:cubicBezTo>
                  <a:pt x="62" y="234"/>
                  <a:pt x="34" y="275"/>
                  <a:pt x="0" y="311"/>
                </a:cubicBezTo>
                <a:cubicBezTo>
                  <a:pt x="45" y="354"/>
                  <a:pt x="45" y="354"/>
                  <a:pt x="45" y="354"/>
                </a:cubicBezTo>
                <a:cubicBezTo>
                  <a:pt x="133" y="261"/>
                  <a:pt x="188" y="137"/>
                  <a:pt x="193" y="0"/>
                </a:cubicBezTo>
                <a:lnTo>
                  <a:pt x="129" y="0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48EAB8FC-DD45-453D-901E-6FBB02DC2ACF}"/>
              </a:ext>
            </a:extLst>
          </p:cNvPr>
          <p:cNvSpPr>
            <a:spLocks/>
          </p:cNvSpPr>
          <p:nvPr/>
        </p:nvSpPr>
        <p:spPr bwMode="auto">
          <a:xfrm>
            <a:off x="4722342" y="2714997"/>
            <a:ext cx="1046714" cy="567449"/>
          </a:xfrm>
          <a:custGeom>
            <a:avLst/>
            <a:gdLst>
              <a:gd name="T0" fmla="*/ 166 w 367"/>
              <a:gd name="T1" fmla="*/ 113 h 199"/>
              <a:gd name="T2" fmla="*/ 219 w 367"/>
              <a:gd name="T3" fmla="*/ 153 h 199"/>
              <a:gd name="T4" fmla="*/ 224 w 367"/>
              <a:gd name="T5" fmla="*/ 89 h 199"/>
              <a:gd name="T6" fmla="*/ 367 w 367"/>
              <a:gd name="T7" fmla="*/ 64 h 199"/>
              <a:gd name="T8" fmla="*/ 367 w 367"/>
              <a:gd name="T9" fmla="*/ 0 h 199"/>
              <a:gd name="T10" fmla="*/ 0 w 367"/>
              <a:gd name="T11" fmla="*/ 155 h 199"/>
              <a:gd name="T12" fmla="*/ 44 w 367"/>
              <a:gd name="T13" fmla="*/ 199 h 199"/>
              <a:gd name="T14" fmla="*/ 166 w 367"/>
              <a:gd name="T15" fmla="*/ 11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199">
                <a:moveTo>
                  <a:pt x="166" y="113"/>
                </a:moveTo>
                <a:cubicBezTo>
                  <a:pt x="219" y="153"/>
                  <a:pt x="219" y="153"/>
                  <a:pt x="219" y="153"/>
                </a:cubicBezTo>
                <a:cubicBezTo>
                  <a:pt x="224" y="89"/>
                  <a:pt x="224" y="89"/>
                  <a:pt x="224" y="89"/>
                </a:cubicBezTo>
                <a:cubicBezTo>
                  <a:pt x="269" y="74"/>
                  <a:pt x="317" y="65"/>
                  <a:pt x="367" y="64"/>
                </a:cubicBezTo>
                <a:cubicBezTo>
                  <a:pt x="367" y="0"/>
                  <a:pt x="367" y="0"/>
                  <a:pt x="367" y="0"/>
                </a:cubicBezTo>
                <a:cubicBezTo>
                  <a:pt x="224" y="3"/>
                  <a:pt x="95" y="62"/>
                  <a:pt x="0" y="155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80" y="164"/>
                  <a:pt x="121" y="135"/>
                  <a:pt x="166" y="113"/>
                </a:cubicBezTo>
                <a:close/>
              </a:path>
            </a:pathLst>
          </a:custGeom>
          <a:solidFill>
            <a:srgbClr val="8BB74C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Freeform 30">
            <a:extLst>
              <a:ext uri="{FF2B5EF4-FFF2-40B4-BE49-F238E27FC236}">
                <a16:creationId xmlns:a16="http://schemas.microsoft.com/office/drawing/2014/main" id="{27D86C4A-A2B2-4EC8-8A56-60483A0683DB}"/>
              </a:ext>
            </a:extLst>
          </p:cNvPr>
          <p:cNvSpPr>
            <a:spLocks/>
          </p:cNvSpPr>
          <p:nvPr/>
        </p:nvSpPr>
        <p:spPr bwMode="auto">
          <a:xfrm>
            <a:off x="5850850" y="2714997"/>
            <a:ext cx="1026266" cy="558503"/>
          </a:xfrm>
          <a:custGeom>
            <a:avLst/>
            <a:gdLst>
              <a:gd name="T0" fmla="*/ 133 w 360"/>
              <a:gd name="T1" fmla="*/ 88 h 196"/>
              <a:gd name="T2" fmla="*/ 144 w 360"/>
              <a:gd name="T3" fmla="*/ 151 h 196"/>
              <a:gd name="T4" fmla="*/ 190 w 360"/>
              <a:gd name="T5" fmla="*/ 111 h 196"/>
              <a:gd name="T6" fmla="*/ 314 w 360"/>
              <a:gd name="T7" fmla="*/ 196 h 196"/>
              <a:gd name="T8" fmla="*/ 360 w 360"/>
              <a:gd name="T9" fmla="*/ 150 h 196"/>
              <a:gd name="T10" fmla="*/ 0 w 360"/>
              <a:gd name="T11" fmla="*/ 0 h 196"/>
              <a:gd name="T12" fmla="*/ 0 w 360"/>
              <a:gd name="T13" fmla="*/ 64 h 196"/>
              <a:gd name="T14" fmla="*/ 133 w 360"/>
              <a:gd name="T15" fmla="*/ 8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0" h="196">
                <a:moveTo>
                  <a:pt x="133" y="88"/>
                </a:moveTo>
                <a:cubicBezTo>
                  <a:pt x="144" y="151"/>
                  <a:pt x="144" y="151"/>
                  <a:pt x="144" y="151"/>
                </a:cubicBezTo>
                <a:cubicBezTo>
                  <a:pt x="190" y="111"/>
                  <a:pt x="190" y="111"/>
                  <a:pt x="190" y="111"/>
                </a:cubicBezTo>
                <a:cubicBezTo>
                  <a:pt x="236" y="132"/>
                  <a:pt x="278" y="162"/>
                  <a:pt x="314" y="196"/>
                </a:cubicBezTo>
                <a:cubicBezTo>
                  <a:pt x="360" y="150"/>
                  <a:pt x="360" y="150"/>
                  <a:pt x="360" y="150"/>
                </a:cubicBezTo>
                <a:cubicBezTo>
                  <a:pt x="266" y="60"/>
                  <a:pt x="140" y="4"/>
                  <a:pt x="0" y="0"/>
                </a:cubicBezTo>
                <a:cubicBezTo>
                  <a:pt x="0" y="64"/>
                  <a:pt x="0" y="64"/>
                  <a:pt x="0" y="64"/>
                </a:cubicBezTo>
                <a:cubicBezTo>
                  <a:pt x="46" y="66"/>
                  <a:pt x="91" y="74"/>
                  <a:pt x="133" y="88"/>
                </a:cubicBezTo>
                <a:close/>
              </a:path>
            </a:pathLst>
          </a:custGeom>
          <a:solidFill>
            <a:srgbClr val="E35A35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54078BDF-EEFB-42DF-A4E2-6CABD0D5D5D8}"/>
              </a:ext>
            </a:extLst>
          </p:cNvPr>
          <p:cNvSpPr>
            <a:spLocks/>
          </p:cNvSpPr>
          <p:nvPr/>
        </p:nvSpPr>
        <p:spPr bwMode="auto">
          <a:xfrm>
            <a:off x="4258413" y="3215988"/>
            <a:ext cx="532943" cy="1021154"/>
          </a:xfrm>
          <a:custGeom>
            <a:avLst/>
            <a:gdLst>
              <a:gd name="T0" fmla="*/ 85 w 187"/>
              <a:gd name="T1" fmla="*/ 217 h 358"/>
              <a:gd name="T2" fmla="*/ 150 w 187"/>
              <a:gd name="T3" fmla="*/ 208 h 358"/>
              <a:gd name="T4" fmla="*/ 109 w 187"/>
              <a:gd name="T5" fmla="*/ 159 h 358"/>
              <a:gd name="T6" fmla="*/ 187 w 187"/>
              <a:gd name="T7" fmla="*/ 44 h 358"/>
              <a:gd name="T8" fmla="*/ 143 w 187"/>
              <a:gd name="T9" fmla="*/ 0 h 358"/>
              <a:gd name="T10" fmla="*/ 0 w 187"/>
              <a:gd name="T11" fmla="*/ 358 h 358"/>
              <a:gd name="T12" fmla="*/ 61 w 187"/>
              <a:gd name="T13" fmla="*/ 358 h 358"/>
              <a:gd name="T14" fmla="*/ 85 w 187"/>
              <a:gd name="T15" fmla="*/ 21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" h="358">
                <a:moveTo>
                  <a:pt x="85" y="217"/>
                </a:moveTo>
                <a:cubicBezTo>
                  <a:pt x="150" y="208"/>
                  <a:pt x="150" y="208"/>
                  <a:pt x="150" y="208"/>
                </a:cubicBezTo>
                <a:cubicBezTo>
                  <a:pt x="109" y="159"/>
                  <a:pt x="109" y="159"/>
                  <a:pt x="109" y="159"/>
                </a:cubicBezTo>
                <a:cubicBezTo>
                  <a:pt x="129" y="117"/>
                  <a:pt x="155" y="78"/>
                  <a:pt x="187" y="44"/>
                </a:cubicBezTo>
                <a:cubicBezTo>
                  <a:pt x="143" y="0"/>
                  <a:pt x="143" y="0"/>
                  <a:pt x="143" y="0"/>
                </a:cubicBezTo>
                <a:cubicBezTo>
                  <a:pt x="56" y="94"/>
                  <a:pt x="2" y="220"/>
                  <a:pt x="0" y="358"/>
                </a:cubicBezTo>
                <a:cubicBezTo>
                  <a:pt x="61" y="358"/>
                  <a:pt x="61" y="358"/>
                  <a:pt x="61" y="358"/>
                </a:cubicBezTo>
                <a:cubicBezTo>
                  <a:pt x="62" y="309"/>
                  <a:pt x="70" y="261"/>
                  <a:pt x="85" y="217"/>
                </a:cubicBezTo>
                <a:close/>
              </a:path>
            </a:pathLst>
          </a:custGeom>
          <a:solidFill>
            <a:srgbClr val="3081AC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Freeform 32">
            <a:extLst>
              <a:ext uri="{FF2B5EF4-FFF2-40B4-BE49-F238E27FC236}">
                <a16:creationId xmlns:a16="http://schemas.microsoft.com/office/drawing/2014/main" id="{E1170C7D-BB41-43F4-B3E5-67C981913324}"/>
              </a:ext>
            </a:extLst>
          </p:cNvPr>
          <p:cNvSpPr>
            <a:spLocks/>
          </p:cNvSpPr>
          <p:nvPr/>
        </p:nvSpPr>
        <p:spPr bwMode="auto">
          <a:xfrm>
            <a:off x="6806823" y="3201930"/>
            <a:ext cx="549557" cy="1032656"/>
          </a:xfrm>
          <a:custGeom>
            <a:avLst/>
            <a:gdLst>
              <a:gd name="T0" fmla="*/ 77 w 193"/>
              <a:gd name="T1" fmla="*/ 157 h 362"/>
              <a:gd name="T2" fmla="*/ 42 w 193"/>
              <a:gd name="T3" fmla="*/ 207 h 362"/>
              <a:gd name="T4" fmla="*/ 100 w 193"/>
              <a:gd name="T5" fmla="*/ 210 h 362"/>
              <a:gd name="T6" fmla="*/ 129 w 193"/>
              <a:gd name="T7" fmla="*/ 362 h 362"/>
              <a:gd name="T8" fmla="*/ 193 w 193"/>
              <a:gd name="T9" fmla="*/ 362 h 362"/>
              <a:gd name="T10" fmla="*/ 46 w 193"/>
              <a:gd name="T11" fmla="*/ 0 h 362"/>
              <a:gd name="T12" fmla="*/ 0 w 193"/>
              <a:gd name="T13" fmla="*/ 46 h 362"/>
              <a:gd name="T14" fmla="*/ 77 w 193"/>
              <a:gd name="T15" fmla="*/ 157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362">
                <a:moveTo>
                  <a:pt x="77" y="157"/>
                </a:moveTo>
                <a:cubicBezTo>
                  <a:pt x="42" y="207"/>
                  <a:pt x="42" y="207"/>
                  <a:pt x="42" y="207"/>
                </a:cubicBezTo>
                <a:cubicBezTo>
                  <a:pt x="100" y="210"/>
                  <a:pt x="100" y="210"/>
                  <a:pt x="100" y="210"/>
                </a:cubicBezTo>
                <a:cubicBezTo>
                  <a:pt x="118" y="258"/>
                  <a:pt x="128" y="309"/>
                  <a:pt x="129" y="362"/>
                </a:cubicBezTo>
                <a:cubicBezTo>
                  <a:pt x="193" y="362"/>
                  <a:pt x="193" y="362"/>
                  <a:pt x="193" y="362"/>
                </a:cubicBezTo>
                <a:cubicBezTo>
                  <a:pt x="190" y="222"/>
                  <a:pt x="135" y="95"/>
                  <a:pt x="46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31" y="79"/>
                  <a:pt x="57" y="116"/>
                  <a:pt x="77" y="157"/>
                </a:cubicBezTo>
                <a:close/>
              </a:path>
            </a:pathLst>
          </a:custGeom>
          <a:solidFill>
            <a:srgbClr val="A5A5A5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4CB1C-B5E8-407C-92E8-7D4E8472F034}"/>
              </a:ext>
            </a:extLst>
          </p:cNvPr>
          <p:cNvSpPr txBox="1"/>
          <p:nvPr/>
        </p:nvSpPr>
        <p:spPr>
          <a:xfrm>
            <a:off x="3638535" y="436411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01</a:t>
            </a:r>
            <a:endParaRPr lang="en-IN" sz="3200" b="1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DBF7D3-5FCF-4615-A7DB-2C0BEAB2A05D}"/>
              </a:ext>
            </a:extLst>
          </p:cNvPr>
          <p:cNvCxnSpPr/>
          <p:nvPr/>
        </p:nvCxnSpPr>
        <p:spPr>
          <a:xfrm>
            <a:off x="3399608" y="4966121"/>
            <a:ext cx="1079302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D99974-AED0-4018-A05B-ED7AF99F191B}"/>
              </a:ext>
            </a:extLst>
          </p:cNvPr>
          <p:cNvSpPr txBox="1"/>
          <p:nvPr/>
        </p:nvSpPr>
        <p:spPr>
          <a:xfrm>
            <a:off x="3335058" y="5029972"/>
            <a:ext cx="120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Domain Knowledge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EEAF8-A0D4-42DF-8A6A-72ECC7F54A7F}"/>
              </a:ext>
            </a:extLst>
          </p:cNvPr>
          <p:cNvSpPr txBox="1"/>
          <p:nvPr/>
        </p:nvSpPr>
        <p:spPr>
          <a:xfrm>
            <a:off x="3552038" y="290601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02</a:t>
            </a:r>
            <a:endParaRPr lang="en-IN" sz="3200" b="1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8957E7-7B11-4C7F-911E-0B6FF88F673F}"/>
              </a:ext>
            </a:extLst>
          </p:cNvPr>
          <p:cNvCxnSpPr/>
          <p:nvPr/>
        </p:nvCxnSpPr>
        <p:spPr>
          <a:xfrm>
            <a:off x="3313111" y="3508023"/>
            <a:ext cx="1079302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F5C7A6-31C3-449C-B34D-D9556F335DA0}"/>
              </a:ext>
            </a:extLst>
          </p:cNvPr>
          <p:cNvSpPr txBox="1"/>
          <p:nvPr/>
        </p:nvSpPr>
        <p:spPr>
          <a:xfrm>
            <a:off x="3248561" y="3571874"/>
            <a:ext cx="1208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Recency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609636-371B-4602-9100-BCD9CC81A275}"/>
              </a:ext>
            </a:extLst>
          </p:cNvPr>
          <p:cNvSpPr txBox="1"/>
          <p:nvPr/>
        </p:nvSpPr>
        <p:spPr>
          <a:xfrm>
            <a:off x="4701216" y="173212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03</a:t>
            </a:r>
            <a:endParaRPr lang="en-IN" sz="3200" b="1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E2C5A8-518B-4143-952E-4996AFC4837B}"/>
              </a:ext>
            </a:extLst>
          </p:cNvPr>
          <p:cNvCxnSpPr/>
          <p:nvPr/>
        </p:nvCxnSpPr>
        <p:spPr>
          <a:xfrm>
            <a:off x="4462289" y="2334131"/>
            <a:ext cx="1079302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4434B0-8460-4757-A9A6-9C0555FC2EE3}"/>
              </a:ext>
            </a:extLst>
          </p:cNvPr>
          <p:cNvSpPr txBox="1"/>
          <p:nvPr/>
        </p:nvSpPr>
        <p:spPr>
          <a:xfrm>
            <a:off x="4397739" y="2397982"/>
            <a:ext cx="120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Feature Similarity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3E02DA-981B-4182-BB86-830F89AA5448}"/>
              </a:ext>
            </a:extLst>
          </p:cNvPr>
          <p:cNvSpPr txBox="1"/>
          <p:nvPr/>
        </p:nvSpPr>
        <p:spPr>
          <a:xfrm>
            <a:off x="6245812" y="173212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04</a:t>
            </a:r>
            <a:endParaRPr lang="en-IN" sz="3200" b="1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F2E746-8515-418B-8BD9-AF1538BFE05A}"/>
              </a:ext>
            </a:extLst>
          </p:cNvPr>
          <p:cNvCxnSpPr/>
          <p:nvPr/>
        </p:nvCxnSpPr>
        <p:spPr>
          <a:xfrm>
            <a:off x="6006884" y="2334131"/>
            <a:ext cx="1079302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80AC323-6C00-4059-B696-49EAACF77E9F}"/>
              </a:ext>
            </a:extLst>
          </p:cNvPr>
          <p:cNvSpPr txBox="1"/>
          <p:nvPr/>
        </p:nvSpPr>
        <p:spPr>
          <a:xfrm>
            <a:off x="5942334" y="2397982"/>
            <a:ext cx="1208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Distance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1456C2-1EB3-42A7-BD02-0AC8ACF576FB}"/>
              </a:ext>
            </a:extLst>
          </p:cNvPr>
          <p:cNvSpPr txBox="1"/>
          <p:nvPr/>
        </p:nvSpPr>
        <p:spPr>
          <a:xfrm>
            <a:off x="7407346" y="289365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05</a:t>
            </a:r>
            <a:endParaRPr lang="en-IN" sz="3200" b="1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2EBC55-BCD1-42F8-9205-E66EA5D75DF1}"/>
              </a:ext>
            </a:extLst>
          </p:cNvPr>
          <p:cNvCxnSpPr/>
          <p:nvPr/>
        </p:nvCxnSpPr>
        <p:spPr>
          <a:xfrm>
            <a:off x="7168419" y="3495667"/>
            <a:ext cx="1079302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714A38-33E8-49CC-B845-C02C271D4429}"/>
              </a:ext>
            </a:extLst>
          </p:cNvPr>
          <p:cNvSpPr txBox="1"/>
          <p:nvPr/>
        </p:nvSpPr>
        <p:spPr>
          <a:xfrm>
            <a:off x="7103869" y="3559518"/>
            <a:ext cx="1208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158BD-B681-4C14-8AB8-47C94A58FFFF}"/>
              </a:ext>
            </a:extLst>
          </p:cNvPr>
          <p:cNvSpPr txBox="1"/>
          <p:nvPr/>
        </p:nvSpPr>
        <p:spPr>
          <a:xfrm>
            <a:off x="7394989" y="438882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06</a:t>
            </a:r>
            <a:endParaRPr lang="en-IN" sz="3200" b="1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C8B341-453D-4803-B918-2C2FB6B2ED96}"/>
              </a:ext>
            </a:extLst>
          </p:cNvPr>
          <p:cNvCxnSpPr/>
          <p:nvPr/>
        </p:nvCxnSpPr>
        <p:spPr>
          <a:xfrm>
            <a:off x="7156062" y="4990834"/>
            <a:ext cx="1079302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DFE219-6951-4ACF-9FB8-757D46477B56}"/>
              </a:ext>
            </a:extLst>
          </p:cNvPr>
          <p:cNvSpPr txBox="1"/>
          <p:nvPr/>
        </p:nvSpPr>
        <p:spPr>
          <a:xfrm>
            <a:off x="7091512" y="5054685"/>
            <a:ext cx="120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Dollar Attached to Feature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3BCAF1-D126-40EF-A4EA-CF9B298A05D1}"/>
              </a:ext>
            </a:extLst>
          </p:cNvPr>
          <p:cNvGrpSpPr/>
          <p:nvPr/>
        </p:nvGrpSpPr>
        <p:grpSpPr>
          <a:xfrm>
            <a:off x="5034748" y="3443025"/>
            <a:ext cx="1578868" cy="3016595"/>
            <a:chOff x="5322780" y="3006583"/>
            <a:chExt cx="1578868" cy="30165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A33D992-C8F0-4187-95CE-FB5D9F23B689}"/>
                </a:ext>
              </a:extLst>
            </p:cNvPr>
            <p:cNvGrpSpPr/>
            <p:nvPr/>
          </p:nvGrpSpPr>
          <p:grpSpPr>
            <a:xfrm rot="10800000">
              <a:off x="5620819" y="4900892"/>
              <a:ext cx="923799" cy="1122286"/>
              <a:chOff x="10288587" y="331788"/>
              <a:chExt cx="3760788" cy="4568825"/>
            </a:xfrm>
          </p:grpSpPr>
          <p:sp>
            <p:nvSpPr>
              <p:cNvPr id="46" name="Freeform 21">
                <a:extLst>
                  <a:ext uri="{FF2B5EF4-FFF2-40B4-BE49-F238E27FC236}">
                    <a16:creationId xmlns:a16="http://schemas.microsoft.com/office/drawing/2014/main" id="{0D32361B-6200-4DAA-A24E-3B61CFFF2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8587" y="331788"/>
                <a:ext cx="3760788" cy="4568825"/>
              </a:xfrm>
              <a:custGeom>
                <a:avLst/>
                <a:gdLst>
                  <a:gd name="T0" fmla="*/ 912 w 1238"/>
                  <a:gd name="T1" fmla="*/ 367 h 1504"/>
                  <a:gd name="T2" fmla="*/ 811 w 1238"/>
                  <a:gd name="T3" fmla="*/ 391 h 1504"/>
                  <a:gd name="T4" fmla="*/ 773 w 1238"/>
                  <a:gd name="T5" fmla="*/ 477 h 1504"/>
                  <a:gd name="T6" fmla="*/ 668 w 1238"/>
                  <a:gd name="T7" fmla="*/ 265 h 1504"/>
                  <a:gd name="T8" fmla="*/ 583 w 1238"/>
                  <a:gd name="T9" fmla="*/ 30 h 1504"/>
                  <a:gd name="T10" fmla="*/ 543 w 1238"/>
                  <a:gd name="T11" fmla="*/ 14 h 1504"/>
                  <a:gd name="T12" fmla="*/ 319 w 1238"/>
                  <a:gd name="T13" fmla="*/ 521 h 1504"/>
                  <a:gd name="T14" fmla="*/ 228 w 1238"/>
                  <a:gd name="T15" fmla="*/ 378 h 1504"/>
                  <a:gd name="T16" fmla="*/ 171 w 1238"/>
                  <a:gd name="T17" fmla="*/ 371 h 1504"/>
                  <a:gd name="T18" fmla="*/ 163 w 1238"/>
                  <a:gd name="T19" fmla="*/ 383 h 1504"/>
                  <a:gd name="T20" fmla="*/ 49 w 1238"/>
                  <a:gd name="T21" fmla="*/ 1033 h 1504"/>
                  <a:gd name="T22" fmla="*/ 958 w 1238"/>
                  <a:gd name="T23" fmla="*/ 1273 h 1504"/>
                  <a:gd name="T24" fmla="*/ 912 w 1238"/>
                  <a:gd name="T25" fmla="*/ 367 h 1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8" h="1504">
                    <a:moveTo>
                      <a:pt x="912" y="367"/>
                    </a:moveTo>
                    <a:cubicBezTo>
                      <a:pt x="880" y="333"/>
                      <a:pt x="831" y="286"/>
                      <a:pt x="811" y="391"/>
                    </a:cubicBezTo>
                    <a:cubicBezTo>
                      <a:pt x="803" y="427"/>
                      <a:pt x="787" y="454"/>
                      <a:pt x="773" y="477"/>
                    </a:cubicBezTo>
                    <a:cubicBezTo>
                      <a:pt x="757" y="399"/>
                      <a:pt x="711" y="319"/>
                      <a:pt x="668" y="265"/>
                    </a:cubicBezTo>
                    <a:cubicBezTo>
                      <a:pt x="652" y="245"/>
                      <a:pt x="594" y="164"/>
                      <a:pt x="583" y="30"/>
                    </a:cubicBezTo>
                    <a:cubicBezTo>
                      <a:pt x="581" y="10"/>
                      <a:pt x="558" y="0"/>
                      <a:pt x="543" y="14"/>
                    </a:cubicBezTo>
                    <a:cubicBezTo>
                      <a:pt x="400" y="143"/>
                      <a:pt x="322" y="321"/>
                      <a:pt x="319" y="521"/>
                    </a:cubicBezTo>
                    <a:cubicBezTo>
                      <a:pt x="319" y="521"/>
                      <a:pt x="260" y="471"/>
                      <a:pt x="228" y="378"/>
                    </a:cubicBezTo>
                    <a:cubicBezTo>
                      <a:pt x="219" y="353"/>
                      <a:pt x="185" y="349"/>
                      <a:pt x="171" y="371"/>
                    </a:cubicBezTo>
                    <a:cubicBezTo>
                      <a:pt x="168" y="375"/>
                      <a:pt x="165" y="379"/>
                      <a:pt x="163" y="383"/>
                    </a:cubicBezTo>
                    <a:cubicBezTo>
                      <a:pt x="53" y="578"/>
                      <a:pt x="0" y="814"/>
                      <a:pt x="49" y="1033"/>
                    </a:cubicBezTo>
                    <a:cubicBezTo>
                      <a:pt x="131" y="1401"/>
                      <a:pt x="672" y="1504"/>
                      <a:pt x="958" y="1273"/>
                    </a:cubicBezTo>
                    <a:cubicBezTo>
                      <a:pt x="1238" y="1047"/>
                      <a:pt x="1149" y="626"/>
                      <a:pt x="912" y="367"/>
                    </a:cubicBezTo>
                    <a:close/>
                  </a:path>
                </a:pathLst>
              </a:custGeom>
              <a:solidFill>
                <a:srgbClr val="F4A3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45306C4-5870-4134-99D8-8A11C4D4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8500" y="1701800"/>
                <a:ext cx="2360613" cy="3092450"/>
              </a:xfrm>
              <a:custGeom>
                <a:avLst/>
                <a:gdLst>
                  <a:gd name="T0" fmla="*/ 617 w 777"/>
                  <a:gd name="T1" fmla="*/ 249 h 1018"/>
                  <a:gd name="T2" fmla="*/ 549 w 777"/>
                  <a:gd name="T3" fmla="*/ 265 h 1018"/>
                  <a:gd name="T4" fmla="*/ 523 w 777"/>
                  <a:gd name="T5" fmla="*/ 323 h 1018"/>
                  <a:gd name="T6" fmla="*/ 452 w 777"/>
                  <a:gd name="T7" fmla="*/ 179 h 1018"/>
                  <a:gd name="T8" fmla="*/ 395 w 777"/>
                  <a:gd name="T9" fmla="*/ 20 h 1018"/>
                  <a:gd name="T10" fmla="*/ 367 w 777"/>
                  <a:gd name="T11" fmla="*/ 9 h 1018"/>
                  <a:gd name="T12" fmla="*/ 216 w 777"/>
                  <a:gd name="T13" fmla="*/ 353 h 1018"/>
                  <a:gd name="T14" fmla="*/ 154 w 777"/>
                  <a:gd name="T15" fmla="*/ 256 h 1018"/>
                  <a:gd name="T16" fmla="*/ 115 w 777"/>
                  <a:gd name="T17" fmla="*/ 251 h 1018"/>
                  <a:gd name="T18" fmla="*/ 110 w 777"/>
                  <a:gd name="T19" fmla="*/ 260 h 1018"/>
                  <a:gd name="T20" fmla="*/ 33 w 777"/>
                  <a:gd name="T21" fmla="*/ 700 h 1018"/>
                  <a:gd name="T22" fmla="*/ 648 w 777"/>
                  <a:gd name="T23" fmla="*/ 862 h 1018"/>
                  <a:gd name="T24" fmla="*/ 764 w 777"/>
                  <a:gd name="T25" fmla="*/ 649 h 1018"/>
                  <a:gd name="T26" fmla="*/ 617 w 777"/>
                  <a:gd name="T27" fmla="*/ 249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7" h="1018">
                    <a:moveTo>
                      <a:pt x="617" y="249"/>
                    </a:moveTo>
                    <a:cubicBezTo>
                      <a:pt x="596" y="225"/>
                      <a:pt x="563" y="194"/>
                      <a:pt x="549" y="265"/>
                    </a:cubicBezTo>
                    <a:cubicBezTo>
                      <a:pt x="544" y="289"/>
                      <a:pt x="532" y="308"/>
                      <a:pt x="523" y="323"/>
                    </a:cubicBezTo>
                    <a:cubicBezTo>
                      <a:pt x="513" y="270"/>
                      <a:pt x="481" y="216"/>
                      <a:pt x="452" y="179"/>
                    </a:cubicBezTo>
                    <a:cubicBezTo>
                      <a:pt x="441" y="166"/>
                      <a:pt x="402" y="111"/>
                      <a:pt x="395" y="20"/>
                    </a:cubicBezTo>
                    <a:cubicBezTo>
                      <a:pt x="393" y="7"/>
                      <a:pt x="377" y="0"/>
                      <a:pt x="367" y="9"/>
                    </a:cubicBezTo>
                    <a:cubicBezTo>
                      <a:pt x="271" y="97"/>
                      <a:pt x="218" y="217"/>
                      <a:pt x="216" y="353"/>
                    </a:cubicBezTo>
                    <a:cubicBezTo>
                      <a:pt x="216" y="353"/>
                      <a:pt x="176" y="319"/>
                      <a:pt x="154" y="256"/>
                    </a:cubicBezTo>
                    <a:cubicBezTo>
                      <a:pt x="148" y="239"/>
                      <a:pt x="125" y="236"/>
                      <a:pt x="115" y="251"/>
                    </a:cubicBezTo>
                    <a:cubicBezTo>
                      <a:pt x="113" y="254"/>
                      <a:pt x="112" y="257"/>
                      <a:pt x="110" y="260"/>
                    </a:cubicBezTo>
                    <a:cubicBezTo>
                      <a:pt x="36" y="391"/>
                      <a:pt x="0" y="551"/>
                      <a:pt x="33" y="700"/>
                    </a:cubicBezTo>
                    <a:cubicBezTo>
                      <a:pt x="88" y="949"/>
                      <a:pt x="454" y="1018"/>
                      <a:pt x="648" y="862"/>
                    </a:cubicBezTo>
                    <a:cubicBezTo>
                      <a:pt x="715" y="808"/>
                      <a:pt x="756" y="733"/>
                      <a:pt x="764" y="649"/>
                    </a:cubicBezTo>
                    <a:cubicBezTo>
                      <a:pt x="777" y="523"/>
                      <a:pt x="728" y="370"/>
                      <a:pt x="617" y="249"/>
                    </a:cubicBezTo>
                    <a:close/>
                  </a:path>
                </a:pathLst>
              </a:custGeom>
              <a:solidFill>
                <a:srgbClr val="F4D44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4F140CCF-4725-4F56-8DDD-4EEFEB24D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7138" y="2973388"/>
                <a:ext cx="1316038" cy="1757363"/>
              </a:xfrm>
              <a:custGeom>
                <a:avLst/>
                <a:gdLst>
                  <a:gd name="T0" fmla="*/ 344 w 433"/>
                  <a:gd name="T1" fmla="*/ 138 h 578"/>
                  <a:gd name="T2" fmla="*/ 306 w 433"/>
                  <a:gd name="T3" fmla="*/ 147 h 578"/>
                  <a:gd name="T4" fmla="*/ 291 w 433"/>
                  <a:gd name="T5" fmla="*/ 179 h 578"/>
                  <a:gd name="T6" fmla="*/ 252 w 433"/>
                  <a:gd name="T7" fmla="*/ 99 h 578"/>
                  <a:gd name="T8" fmla="*/ 220 w 433"/>
                  <a:gd name="T9" fmla="*/ 11 h 578"/>
                  <a:gd name="T10" fmla="*/ 205 w 433"/>
                  <a:gd name="T11" fmla="*/ 5 h 578"/>
                  <a:gd name="T12" fmla="*/ 120 w 433"/>
                  <a:gd name="T13" fmla="*/ 196 h 578"/>
                  <a:gd name="T14" fmla="*/ 86 w 433"/>
                  <a:gd name="T15" fmla="*/ 142 h 578"/>
                  <a:gd name="T16" fmla="*/ 64 w 433"/>
                  <a:gd name="T17" fmla="*/ 139 h 578"/>
                  <a:gd name="T18" fmla="*/ 62 w 433"/>
                  <a:gd name="T19" fmla="*/ 144 h 578"/>
                  <a:gd name="T20" fmla="*/ 19 w 433"/>
                  <a:gd name="T21" fmla="*/ 389 h 578"/>
                  <a:gd name="T22" fmla="*/ 426 w 433"/>
                  <a:gd name="T23" fmla="*/ 361 h 578"/>
                  <a:gd name="T24" fmla="*/ 344 w 433"/>
                  <a:gd name="T25" fmla="*/ 13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3" h="578">
                    <a:moveTo>
                      <a:pt x="344" y="138"/>
                    </a:moveTo>
                    <a:cubicBezTo>
                      <a:pt x="332" y="125"/>
                      <a:pt x="314" y="108"/>
                      <a:pt x="306" y="147"/>
                    </a:cubicBezTo>
                    <a:cubicBezTo>
                      <a:pt x="303" y="161"/>
                      <a:pt x="297" y="171"/>
                      <a:pt x="291" y="179"/>
                    </a:cubicBezTo>
                    <a:cubicBezTo>
                      <a:pt x="286" y="150"/>
                      <a:pt x="268" y="120"/>
                      <a:pt x="252" y="99"/>
                    </a:cubicBezTo>
                    <a:cubicBezTo>
                      <a:pt x="246" y="92"/>
                      <a:pt x="224" y="61"/>
                      <a:pt x="220" y="11"/>
                    </a:cubicBezTo>
                    <a:cubicBezTo>
                      <a:pt x="219" y="3"/>
                      <a:pt x="210" y="0"/>
                      <a:pt x="205" y="5"/>
                    </a:cubicBezTo>
                    <a:cubicBezTo>
                      <a:pt x="151" y="54"/>
                      <a:pt x="121" y="121"/>
                      <a:pt x="120" y="196"/>
                    </a:cubicBezTo>
                    <a:cubicBezTo>
                      <a:pt x="120" y="196"/>
                      <a:pt x="98" y="177"/>
                      <a:pt x="86" y="142"/>
                    </a:cubicBezTo>
                    <a:cubicBezTo>
                      <a:pt x="83" y="133"/>
                      <a:pt x="70" y="131"/>
                      <a:pt x="64" y="139"/>
                    </a:cubicBezTo>
                    <a:cubicBezTo>
                      <a:pt x="63" y="141"/>
                      <a:pt x="62" y="143"/>
                      <a:pt x="62" y="144"/>
                    </a:cubicBezTo>
                    <a:cubicBezTo>
                      <a:pt x="20" y="217"/>
                      <a:pt x="0" y="306"/>
                      <a:pt x="19" y="389"/>
                    </a:cubicBezTo>
                    <a:cubicBezTo>
                      <a:pt x="61" y="578"/>
                      <a:pt x="405" y="572"/>
                      <a:pt x="426" y="361"/>
                    </a:cubicBezTo>
                    <a:cubicBezTo>
                      <a:pt x="433" y="291"/>
                      <a:pt x="406" y="205"/>
                      <a:pt x="344" y="13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58C24583-308A-4923-BD20-51165A23C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780" y="3006583"/>
              <a:ext cx="1578868" cy="1592862"/>
            </a:xfrm>
            <a:custGeom>
              <a:avLst/>
              <a:gdLst>
                <a:gd name="T0" fmla="*/ 222 w 1297"/>
                <a:gd name="T1" fmla="*/ 1147 h 1309"/>
                <a:gd name="T2" fmla="*/ 346 w 1297"/>
                <a:gd name="T3" fmla="*/ 1309 h 1309"/>
                <a:gd name="T4" fmla="*/ 930 w 1297"/>
                <a:gd name="T5" fmla="*/ 1309 h 1309"/>
                <a:gd name="T6" fmla="*/ 1054 w 1297"/>
                <a:gd name="T7" fmla="*/ 1147 h 1309"/>
                <a:gd name="T8" fmla="*/ 1263 w 1297"/>
                <a:gd name="T9" fmla="*/ 580 h 1309"/>
                <a:gd name="T10" fmla="*/ 708 w 1297"/>
                <a:gd name="T11" fmla="*/ 42 h 1309"/>
                <a:gd name="T12" fmla="*/ 0 w 1297"/>
                <a:gd name="T13" fmla="*/ 674 h 1309"/>
                <a:gd name="T14" fmla="*/ 222 w 1297"/>
                <a:gd name="T15" fmla="*/ 114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7" h="1309">
                  <a:moveTo>
                    <a:pt x="222" y="1147"/>
                  </a:moveTo>
                  <a:cubicBezTo>
                    <a:pt x="273" y="1194"/>
                    <a:pt x="316" y="1250"/>
                    <a:pt x="346" y="1309"/>
                  </a:cubicBezTo>
                  <a:cubicBezTo>
                    <a:pt x="930" y="1309"/>
                    <a:pt x="930" y="1309"/>
                    <a:pt x="930" y="1309"/>
                  </a:cubicBezTo>
                  <a:cubicBezTo>
                    <a:pt x="960" y="1250"/>
                    <a:pt x="1003" y="1190"/>
                    <a:pt x="1054" y="1147"/>
                  </a:cubicBezTo>
                  <a:cubicBezTo>
                    <a:pt x="1207" y="1015"/>
                    <a:pt x="1297" y="806"/>
                    <a:pt x="1263" y="580"/>
                  </a:cubicBezTo>
                  <a:cubicBezTo>
                    <a:pt x="1225" y="298"/>
                    <a:pt x="990" y="72"/>
                    <a:pt x="708" y="42"/>
                  </a:cubicBezTo>
                  <a:cubicBezTo>
                    <a:pt x="324" y="0"/>
                    <a:pt x="0" y="298"/>
                    <a:pt x="0" y="674"/>
                  </a:cubicBezTo>
                  <a:cubicBezTo>
                    <a:pt x="4" y="861"/>
                    <a:pt x="90" y="1032"/>
                    <a:pt x="222" y="1147"/>
                  </a:cubicBezTo>
                  <a:close/>
                </a:path>
              </a:pathLst>
            </a:custGeom>
            <a:solidFill>
              <a:srgbClr val="F4D4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A9E6B8A-849B-419B-95FE-B87D04B50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8824" y="3850702"/>
              <a:ext cx="646780" cy="763965"/>
            </a:xfrm>
            <a:custGeom>
              <a:avLst/>
              <a:gdLst>
                <a:gd name="T0" fmla="*/ 426 w 520"/>
                <a:gd name="T1" fmla="*/ 5 h 615"/>
                <a:gd name="T2" fmla="*/ 332 w 520"/>
                <a:gd name="T3" fmla="*/ 98 h 615"/>
                <a:gd name="T4" fmla="*/ 332 w 520"/>
                <a:gd name="T5" fmla="*/ 154 h 615"/>
                <a:gd name="T6" fmla="*/ 260 w 520"/>
                <a:gd name="T7" fmla="*/ 154 h 615"/>
                <a:gd name="T8" fmla="*/ 187 w 520"/>
                <a:gd name="T9" fmla="*/ 154 h 615"/>
                <a:gd name="T10" fmla="*/ 187 w 520"/>
                <a:gd name="T11" fmla="*/ 94 h 615"/>
                <a:gd name="T12" fmla="*/ 94 w 520"/>
                <a:gd name="T13" fmla="*/ 0 h 615"/>
                <a:gd name="T14" fmla="*/ 0 w 520"/>
                <a:gd name="T15" fmla="*/ 94 h 615"/>
                <a:gd name="T16" fmla="*/ 0 w 520"/>
                <a:gd name="T17" fmla="*/ 98 h 615"/>
                <a:gd name="T18" fmla="*/ 94 w 520"/>
                <a:gd name="T19" fmla="*/ 192 h 615"/>
                <a:gd name="T20" fmla="*/ 149 w 520"/>
                <a:gd name="T21" fmla="*/ 192 h 615"/>
                <a:gd name="T22" fmla="*/ 149 w 520"/>
                <a:gd name="T23" fmla="*/ 610 h 615"/>
                <a:gd name="T24" fmla="*/ 187 w 520"/>
                <a:gd name="T25" fmla="*/ 610 h 615"/>
                <a:gd name="T26" fmla="*/ 187 w 520"/>
                <a:gd name="T27" fmla="*/ 197 h 615"/>
                <a:gd name="T28" fmla="*/ 260 w 520"/>
                <a:gd name="T29" fmla="*/ 197 h 615"/>
                <a:gd name="T30" fmla="*/ 332 w 520"/>
                <a:gd name="T31" fmla="*/ 197 h 615"/>
                <a:gd name="T32" fmla="*/ 332 w 520"/>
                <a:gd name="T33" fmla="*/ 615 h 615"/>
                <a:gd name="T34" fmla="*/ 371 w 520"/>
                <a:gd name="T35" fmla="*/ 615 h 615"/>
                <a:gd name="T36" fmla="*/ 371 w 520"/>
                <a:gd name="T37" fmla="*/ 197 h 615"/>
                <a:gd name="T38" fmla="*/ 426 w 520"/>
                <a:gd name="T39" fmla="*/ 197 h 615"/>
                <a:gd name="T40" fmla="*/ 520 w 520"/>
                <a:gd name="T41" fmla="*/ 103 h 615"/>
                <a:gd name="T42" fmla="*/ 520 w 520"/>
                <a:gd name="T43" fmla="*/ 98 h 615"/>
                <a:gd name="T44" fmla="*/ 426 w 520"/>
                <a:gd name="T45" fmla="*/ 5 h 615"/>
                <a:gd name="T46" fmla="*/ 149 w 520"/>
                <a:gd name="T47" fmla="*/ 154 h 615"/>
                <a:gd name="T48" fmla="*/ 94 w 520"/>
                <a:gd name="T49" fmla="*/ 154 h 615"/>
                <a:gd name="T50" fmla="*/ 38 w 520"/>
                <a:gd name="T51" fmla="*/ 98 h 615"/>
                <a:gd name="T52" fmla="*/ 38 w 520"/>
                <a:gd name="T53" fmla="*/ 94 h 615"/>
                <a:gd name="T54" fmla="*/ 94 w 520"/>
                <a:gd name="T55" fmla="*/ 39 h 615"/>
                <a:gd name="T56" fmla="*/ 149 w 520"/>
                <a:gd name="T57" fmla="*/ 94 h 615"/>
                <a:gd name="T58" fmla="*/ 149 w 520"/>
                <a:gd name="T59" fmla="*/ 154 h 615"/>
                <a:gd name="T60" fmla="*/ 478 w 520"/>
                <a:gd name="T61" fmla="*/ 103 h 615"/>
                <a:gd name="T62" fmla="*/ 422 w 520"/>
                <a:gd name="T63" fmla="*/ 158 h 615"/>
                <a:gd name="T64" fmla="*/ 367 w 520"/>
                <a:gd name="T65" fmla="*/ 158 h 615"/>
                <a:gd name="T66" fmla="*/ 367 w 520"/>
                <a:gd name="T67" fmla="*/ 98 h 615"/>
                <a:gd name="T68" fmla="*/ 422 w 520"/>
                <a:gd name="T69" fmla="*/ 43 h 615"/>
                <a:gd name="T70" fmla="*/ 478 w 520"/>
                <a:gd name="T71" fmla="*/ 98 h 615"/>
                <a:gd name="T72" fmla="*/ 478 w 520"/>
                <a:gd name="T73" fmla="*/ 103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0" h="615">
                  <a:moveTo>
                    <a:pt x="426" y="5"/>
                  </a:moveTo>
                  <a:cubicBezTo>
                    <a:pt x="375" y="5"/>
                    <a:pt x="332" y="47"/>
                    <a:pt x="332" y="98"/>
                  </a:cubicBezTo>
                  <a:cubicBezTo>
                    <a:pt x="332" y="154"/>
                    <a:pt x="332" y="154"/>
                    <a:pt x="332" y="154"/>
                  </a:cubicBezTo>
                  <a:cubicBezTo>
                    <a:pt x="260" y="154"/>
                    <a:pt x="260" y="154"/>
                    <a:pt x="260" y="154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43"/>
                    <a:pt x="145" y="0"/>
                    <a:pt x="94" y="0"/>
                  </a:cubicBezTo>
                  <a:cubicBezTo>
                    <a:pt x="42" y="0"/>
                    <a:pt x="0" y="43"/>
                    <a:pt x="0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50"/>
                    <a:pt x="42" y="192"/>
                    <a:pt x="94" y="192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9" y="610"/>
                    <a:pt x="149" y="610"/>
                    <a:pt x="149" y="610"/>
                  </a:cubicBezTo>
                  <a:cubicBezTo>
                    <a:pt x="187" y="610"/>
                    <a:pt x="187" y="610"/>
                    <a:pt x="187" y="610"/>
                  </a:cubicBezTo>
                  <a:cubicBezTo>
                    <a:pt x="187" y="197"/>
                    <a:pt x="187" y="197"/>
                    <a:pt x="187" y="197"/>
                  </a:cubicBezTo>
                  <a:cubicBezTo>
                    <a:pt x="260" y="197"/>
                    <a:pt x="260" y="197"/>
                    <a:pt x="260" y="197"/>
                  </a:cubicBezTo>
                  <a:cubicBezTo>
                    <a:pt x="332" y="197"/>
                    <a:pt x="332" y="197"/>
                    <a:pt x="332" y="197"/>
                  </a:cubicBezTo>
                  <a:cubicBezTo>
                    <a:pt x="332" y="615"/>
                    <a:pt x="332" y="615"/>
                    <a:pt x="332" y="615"/>
                  </a:cubicBezTo>
                  <a:cubicBezTo>
                    <a:pt x="371" y="615"/>
                    <a:pt x="371" y="615"/>
                    <a:pt x="371" y="615"/>
                  </a:cubicBezTo>
                  <a:cubicBezTo>
                    <a:pt x="371" y="197"/>
                    <a:pt x="371" y="197"/>
                    <a:pt x="371" y="197"/>
                  </a:cubicBezTo>
                  <a:cubicBezTo>
                    <a:pt x="426" y="197"/>
                    <a:pt x="426" y="197"/>
                    <a:pt x="426" y="197"/>
                  </a:cubicBezTo>
                  <a:cubicBezTo>
                    <a:pt x="478" y="197"/>
                    <a:pt x="520" y="154"/>
                    <a:pt x="520" y="103"/>
                  </a:cubicBezTo>
                  <a:cubicBezTo>
                    <a:pt x="520" y="98"/>
                    <a:pt x="520" y="98"/>
                    <a:pt x="520" y="98"/>
                  </a:cubicBezTo>
                  <a:cubicBezTo>
                    <a:pt x="520" y="47"/>
                    <a:pt x="478" y="5"/>
                    <a:pt x="426" y="5"/>
                  </a:cubicBezTo>
                  <a:close/>
                  <a:moveTo>
                    <a:pt x="149" y="154"/>
                  </a:moveTo>
                  <a:cubicBezTo>
                    <a:pt x="94" y="154"/>
                    <a:pt x="94" y="154"/>
                    <a:pt x="94" y="154"/>
                  </a:cubicBezTo>
                  <a:cubicBezTo>
                    <a:pt x="64" y="154"/>
                    <a:pt x="38" y="128"/>
                    <a:pt x="38" y="98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64"/>
                    <a:pt x="64" y="39"/>
                    <a:pt x="94" y="39"/>
                  </a:cubicBezTo>
                  <a:cubicBezTo>
                    <a:pt x="123" y="39"/>
                    <a:pt x="149" y="64"/>
                    <a:pt x="149" y="94"/>
                  </a:cubicBezTo>
                  <a:lnTo>
                    <a:pt x="149" y="154"/>
                  </a:lnTo>
                  <a:close/>
                  <a:moveTo>
                    <a:pt x="478" y="103"/>
                  </a:moveTo>
                  <a:cubicBezTo>
                    <a:pt x="478" y="133"/>
                    <a:pt x="452" y="158"/>
                    <a:pt x="422" y="158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7" y="98"/>
                    <a:pt x="367" y="98"/>
                    <a:pt x="367" y="98"/>
                  </a:cubicBezTo>
                  <a:cubicBezTo>
                    <a:pt x="367" y="69"/>
                    <a:pt x="392" y="43"/>
                    <a:pt x="422" y="43"/>
                  </a:cubicBezTo>
                  <a:cubicBezTo>
                    <a:pt x="452" y="43"/>
                    <a:pt x="478" y="69"/>
                    <a:pt x="478" y="98"/>
                  </a:cubicBezTo>
                  <a:lnTo>
                    <a:pt x="478" y="103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E13AFC-1DF9-4EAF-B9E7-AA84B3451035}"/>
                </a:ext>
              </a:extLst>
            </p:cNvPr>
            <p:cNvGrpSpPr/>
            <p:nvPr/>
          </p:nvGrpSpPr>
          <p:grpSpPr>
            <a:xfrm>
              <a:off x="5650386" y="4584814"/>
              <a:ext cx="902665" cy="502540"/>
              <a:chOff x="5650386" y="4584814"/>
              <a:chExt cx="902665" cy="502540"/>
            </a:xfrm>
          </p:grpSpPr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C3912DDA-7C5E-4080-96D0-092ADFBD1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3896" y="4729851"/>
                <a:ext cx="715643" cy="357503"/>
              </a:xfrm>
              <a:custGeom>
                <a:avLst/>
                <a:gdLst>
                  <a:gd name="T0" fmla="*/ 588 w 588"/>
                  <a:gd name="T1" fmla="*/ 205 h 294"/>
                  <a:gd name="T2" fmla="*/ 588 w 588"/>
                  <a:gd name="T3" fmla="*/ 0 h 294"/>
                  <a:gd name="T4" fmla="*/ 0 w 588"/>
                  <a:gd name="T5" fmla="*/ 0 h 294"/>
                  <a:gd name="T6" fmla="*/ 0 w 588"/>
                  <a:gd name="T7" fmla="*/ 205 h 294"/>
                  <a:gd name="T8" fmla="*/ 89 w 588"/>
                  <a:gd name="T9" fmla="*/ 294 h 294"/>
                  <a:gd name="T10" fmla="*/ 503 w 588"/>
                  <a:gd name="T11" fmla="*/ 294 h 294"/>
                  <a:gd name="T12" fmla="*/ 588 w 588"/>
                  <a:gd name="T13" fmla="*/ 205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8" h="294">
                    <a:moveTo>
                      <a:pt x="588" y="205"/>
                    </a:moveTo>
                    <a:cubicBezTo>
                      <a:pt x="588" y="0"/>
                      <a:pt x="588" y="0"/>
                      <a:pt x="58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52"/>
                      <a:pt x="38" y="294"/>
                      <a:pt x="89" y="294"/>
                    </a:cubicBezTo>
                    <a:cubicBezTo>
                      <a:pt x="503" y="294"/>
                      <a:pt x="503" y="294"/>
                      <a:pt x="503" y="294"/>
                    </a:cubicBezTo>
                    <a:cubicBezTo>
                      <a:pt x="550" y="290"/>
                      <a:pt x="588" y="252"/>
                      <a:pt x="588" y="205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958C2B95-A622-4D8B-A6FA-7B8CB9C82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0386" y="4584814"/>
                <a:ext cx="902665" cy="145037"/>
              </a:xfrm>
              <a:custGeom>
                <a:avLst/>
                <a:gdLst>
                  <a:gd name="T0" fmla="*/ 682 w 742"/>
                  <a:gd name="T1" fmla="*/ 0 h 119"/>
                  <a:gd name="T2" fmla="*/ 60 w 742"/>
                  <a:gd name="T3" fmla="*/ 0 h 119"/>
                  <a:gd name="T4" fmla="*/ 0 w 742"/>
                  <a:gd name="T5" fmla="*/ 59 h 119"/>
                  <a:gd name="T6" fmla="*/ 0 w 742"/>
                  <a:gd name="T7" fmla="*/ 59 h 119"/>
                  <a:gd name="T8" fmla="*/ 60 w 742"/>
                  <a:gd name="T9" fmla="*/ 119 h 119"/>
                  <a:gd name="T10" fmla="*/ 682 w 742"/>
                  <a:gd name="T11" fmla="*/ 119 h 119"/>
                  <a:gd name="T12" fmla="*/ 742 w 742"/>
                  <a:gd name="T13" fmla="*/ 59 h 119"/>
                  <a:gd name="T14" fmla="*/ 742 w 742"/>
                  <a:gd name="T15" fmla="*/ 59 h 119"/>
                  <a:gd name="T16" fmla="*/ 682 w 742"/>
                  <a:gd name="T1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2" h="119">
                    <a:moveTo>
                      <a:pt x="682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5" y="0"/>
                      <a:pt x="0" y="25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93"/>
                      <a:pt x="25" y="119"/>
                      <a:pt x="60" y="119"/>
                    </a:cubicBezTo>
                    <a:cubicBezTo>
                      <a:pt x="682" y="119"/>
                      <a:pt x="682" y="119"/>
                      <a:pt x="682" y="119"/>
                    </a:cubicBezTo>
                    <a:cubicBezTo>
                      <a:pt x="717" y="119"/>
                      <a:pt x="742" y="93"/>
                      <a:pt x="742" y="59"/>
                    </a:cubicBezTo>
                    <a:cubicBezTo>
                      <a:pt x="742" y="59"/>
                      <a:pt x="742" y="59"/>
                      <a:pt x="742" y="59"/>
                    </a:cubicBezTo>
                    <a:cubicBezTo>
                      <a:pt x="742" y="25"/>
                      <a:pt x="712" y="0"/>
                      <a:pt x="682" y="0"/>
                    </a:cubicBez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13C464D7-10D4-428B-85EA-DA4FDC864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0386" y="4807458"/>
                <a:ext cx="902665" cy="146309"/>
              </a:xfrm>
              <a:custGeom>
                <a:avLst/>
                <a:gdLst>
                  <a:gd name="T0" fmla="*/ 682 w 742"/>
                  <a:gd name="T1" fmla="*/ 0 h 120"/>
                  <a:gd name="T2" fmla="*/ 60 w 742"/>
                  <a:gd name="T3" fmla="*/ 0 h 120"/>
                  <a:gd name="T4" fmla="*/ 0 w 742"/>
                  <a:gd name="T5" fmla="*/ 60 h 120"/>
                  <a:gd name="T6" fmla="*/ 0 w 742"/>
                  <a:gd name="T7" fmla="*/ 60 h 120"/>
                  <a:gd name="T8" fmla="*/ 60 w 742"/>
                  <a:gd name="T9" fmla="*/ 120 h 120"/>
                  <a:gd name="T10" fmla="*/ 682 w 742"/>
                  <a:gd name="T11" fmla="*/ 120 h 120"/>
                  <a:gd name="T12" fmla="*/ 742 w 742"/>
                  <a:gd name="T13" fmla="*/ 60 h 120"/>
                  <a:gd name="T14" fmla="*/ 742 w 742"/>
                  <a:gd name="T15" fmla="*/ 60 h 120"/>
                  <a:gd name="T16" fmla="*/ 682 w 742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2" h="120">
                    <a:moveTo>
                      <a:pt x="682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5" y="0"/>
                      <a:pt x="0" y="26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94"/>
                      <a:pt x="25" y="120"/>
                      <a:pt x="60" y="120"/>
                    </a:cubicBezTo>
                    <a:cubicBezTo>
                      <a:pt x="682" y="120"/>
                      <a:pt x="682" y="120"/>
                      <a:pt x="682" y="120"/>
                    </a:cubicBezTo>
                    <a:cubicBezTo>
                      <a:pt x="717" y="120"/>
                      <a:pt x="742" y="94"/>
                      <a:pt x="742" y="60"/>
                    </a:cubicBezTo>
                    <a:cubicBezTo>
                      <a:pt x="742" y="60"/>
                      <a:pt x="742" y="60"/>
                      <a:pt x="742" y="60"/>
                    </a:cubicBezTo>
                    <a:cubicBezTo>
                      <a:pt x="742" y="30"/>
                      <a:pt x="712" y="0"/>
                      <a:pt x="682" y="0"/>
                    </a:cubicBez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F664EBC-B517-4255-9448-46AAEC5E13B0}"/>
              </a:ext>
            </a:extLst>
          </p:cNvPr>
          <p:cNvSpPr txBox="1"/>
          <p:nvPr/>
        </p:nvSpPr>
        <p:spPr>
          <a:xfrm>
            <a:off x="7500969" y="980728"/>
            <a:ext cx="464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When possible, choose homes in the same subdivision. This is because the house a block over may not be a good comparable if it belongs to a different subdivision with different HOA rules, school district, and transit options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0798E0-BD9D-4E01-8AEF-A8F253B53205}"/>
              </a:ext>
            </a:extLst>
          </p:cNvPr>
          <p:cNvSpPr txBox="1"/>
          <p:nvPr/>
        </p:nvSpPr>
        <p:spPr>
          <a:xfrm>
            <a:off x="-59871" y="1268760"/>
            <a:ext cx="4066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Choose homes that are the most similar in terms of features like the type of home (two-story vs. ranch), year built, number of bedrooms, bathrooms, and square footage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0C12DF-BFD3-45AF-8D33-1D5CCE170271}"/>
              </a:ext>
            </a:extLst>
          </p:cNvPr>
          <p:cNvSpPr txBox="1"/>
          <p:nvPr/>
        </p:nvSpPr>
        <p:spPr>
          <a:xfrm>
            <a:off x="8916821" y="2853549"/>
            <a:ext cx="322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If the home has a unique placement, such as on a busy street, golf course, or waterfront, look for comps that have the same placement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31A4D9-3115-4FAB-90BF-96F7DD6E563A}"/>
              </a:ext>
            </a:extLst>
          </p:cNvPr>
          <p:cNvSpPr txBox="1"/>
          <p:nvPr/>
        </p:nvSpPr>
        <p:spPr>
          <a:xfrm>
            <a:off x="8897771" y="4758549"/>
            <a:ext cx="3101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A value attached to the examined features will provide more information to homeowners and buyers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1FC673-8CB5-4569-B282-357F0F3EF375}"/>
              </a:ext>
            </a:extLst>
          </p:cNvPr>
          <p:cNvSpPr txBox="1"/>
          <p:nvPr/>
        </p:nvSpPr>
        <p:spPr>
          <a:xfrm>
            <a:off x="515771" y="2853549"/>
            <a:ext cx="2199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Look for homes that were recently sold—the more recent, the better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E3C40-051A-403E-85D3-CDAB90665701}"/>
              </a:ext>
            </a:extLst>
          </p:cNvPr>
          <p:cNvSpPr txBox="1"/>
          <p:nvPr/>
        </p:nvSpPr>
        <p:spPr>
          <a:xfrm>
            <a:off x="496721" y="4758549"/>
            <a:ext cx="2199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prstClr val="white"/>
                </a:solidFill>
                <a:latin typeface="+mj-lt"/>
                <a:cs typeface="Arial" pitchFamily="34" charset="0"/>
              </a:rPr>
              <a:t>Deeper domain knowledge will improve ML algorithm</a:t>
            </a:r>
          </a:p>
        </p:txBody>
      </p:sp>
    </p:spTree>
    <p:extLst>
      <p:ext uri="{BB962C8B-B14F-4D97-AF65-F5344CB8AC3E}">
        <p14:creationId xmlns:p14="http://schemas.microsoft.com/office/powerpoint/2010/main" val="40159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212E0262-18FA-4075-9EE3-696D25B91754}"/>
              </a:ext>
            </a:extLst>
          </p:cNvPr>
          <p:cNvSpPr/>
          <p:nvPr/>
        </p:nvSpPr>
        <p:spPr>
          <a:xfrm>
            <a:off x="2025748" y="1617784"/>
            <a:ext cx="10170941" cy="5277729"/>
          </a:xfrm>
          <a:custGeom>
            <a:avLst/>
            <a:gdLst>
              <a:gd name="connsiteX0" fmla="*/ 148752 w 11018275"/>
              <a:gd name="connsiteY0" fmla="*/ 1984365 h 5573576"/>
              <a:gd name="connsiteX1" fmla="*/ 2005687 w 11018275"/>
              <a:gd name="connsiteY1" fmla="*/ 5262137 h 5573576"/>
              <a:gd name="connsiteX2" fmla="*/ 10319693 w 11018275"/>
              <a:gd name="connsiteY2" fmla="*/ 5262137 h 5573576"/>
              <a:gd name="connsiteX3" fmla="*/ 10319693 w 11018275"/>
              <a:gd name="connsiteY3" fmla="*/ 3700623 h 5573576"/>
              <a:gd name="connsiteX4" fmla="*/ 8279878 w 11018275"/>
              <a:gd name="connsiteY4" fmla="*/ 1942161 h 5573576"/>
              <a:gd name="connsiteX5" fmla="*/ 6929379 w 11018275"/>
              <a:gd name="connsiteY5" fmla="*/ 690137 h 5573576"/>
              <a:gd name="connsiteX6" fmla="*/ 6465146 w 11018275"/>
              <a:gd name="connsiteY6" fmla="*/ 1055897 h 5573576"/>
              <a:gd name="connsiteX7" fmla="*/ 6282266 w 11018275"/>
              <a:gd name="connsiteY7" fmla="*/ 873017 h 5573576"/>
              <a:gd name="connsiteX8" fmla="*/ 6113453 w 11018275"/>
              <a:gd name="connsiteY8" fmla="*/ 1534198 h 5573576"/>
              <a:gd name="connsiteX9" fmla="*/ 4214315 w 11018275"/>
              <a:gd name="connsiteY9" fmla="*/ 14888 h 5573576"/>
              <a:gd name="connsiteX10" fmla="*/ 3412456 w 11018275"/>
              <a:gd name="connsiteY10" fmla="*/ 732340 h 5573576"/>
              <a:gd name="connsiteX11" fmla="*/ 3074832 w 11018275"/>
              <a:gd name="connsiteY11" fmla="*/ 268106 h 5573576"/>
              <a:gd name="connsiteX12" fmla="*/ 2596530 w 11018275"/>
              <a:gd name="connsiteY12" fmla="*/ 1491995 h 5573576"/>
              <a:gd name="connsiteX13" fmla="*/ 1541453 w 11018275"/>
              <a:gd name="connsiteY13" fmla="*/ 788611 h 5573576"/>
              <a:gd name="connsiteX14" fmla="*/ 1133490 w 11018275"/>
              <a:gd name="connsiteY14" fmla="*/ 1098100 h 5573576"/>
              <a:gd name="connsiteX15" fmla="*/ 908407 w 11018275"/>
              <a:gd name="connsiteY15" fmla="*/ 901152 h 5573576"/>
              <a:gd name="connsiteX16" fmla="*/ 824001 w 11018275"/>
              <a:gd name="connsiteY16" fmla="*/ 1379454 h 5573576"/>
              <a:gd name="connsiteX17" fmla="*/ 190955 w 11018275"/>
              <a:gd name="connsiteY17" fmla="*/ 2012500 h 5573576"/>
              <a:gd name="connsiteX18" fmla="*/ 148752 w 11018275"/>
              <a:gd name="connsiteY18" fmla="*/ 1984365 h 5573576"/>
              <a:gd name="connsiteX0" fmla="*/ 0 w 10869523"/>
              <a:gd name="connsiteY0" fmla="*/ 1984365 h 5573576"/>
              <a:gd name="connsiteX1" fmla="*/ 1856935 w 10869523"/>
              <a:gd name="connsiteY1" fmla="*/ 5262137 h 5573576"/>
              <a:gd name="connsiteX2" fmla="*/ 10170941 w 10869523"/>
              <a:gd name="connsiteY2" fmla="*/ 5262137 h 5573576"/>
              <a:gd name="connsiteX3" fmla="*/ 10170941 w 10869523"/>
              <a:gd name="connsiteY3" fmla="*/ 3700623 h 5573576"/>
              <a:gd name="connsiteX4" fmla="*/ 8131126 w 10869523"/>
              <a:gd name="connsiteY4" fmla="*/ 1942161 h 5573576"/>
              <a:gd name="connsiteX5" fmla="*/ 6780627 w 10869523"/>
              <a:gd name="connsiteY5" fmla="*/ 690137 h 5573576"/>
              <a:gd name="connsiteX6" fmla="*/ 6316394 w 10869523"/>
              <a:gd name="connsiteY6" fmla="*/ 1055897 h 5573576"/>
              <a:gd name="connsiteX7" fmla="*/ 6133514 w 10869523"/>
              <a:gd name="connsiteY7" fmla="*/ 873017 h 5573576"/>
              <a:gd name="connsiteX8" fmla="*/ 5964701 w 10869523"/>
              <a:gd name="connsiteY8" fmla="*/ 1534198 h 5573576"/>
              <a:gd name="connsiteX9" fmla="*/ 4065563 w 10869523"/>
              <a:gd name="connsiteY9" fmla="*/ 14888 h 5573576"/>
              <a:gd name="connsiteX10" fmla="*/ 3263704 w 10869523"/>
              <a:gd name="connsiteY10" fmla="*/ 732340 h 5573576"/>
              <a:gd name="connsiteX11" fmla="*/ 2926080 w 10869523"/>
              <a:gd name="connsiteY11" fmla="*/ 268106 h 5573576"/>
              <a:gd name="connsiteX12" fmla="*/ 2447778 w 10869523"/>
              <a:gd name="connsiteY12" fmla="*/ 1491995 h 5573576"/>
              <a:gd name="connsiteX13" fmla="*/ 1392701 w 10869523"/>
              <a:gd name="connsiteY13" fmla="*/ 788611 h 5573576"/>
              <a:gd name="connsiteX14" fmla="*/ 984738 w 10869523"/>
              <a:gd name="connsiteY14" fmla="*/ 1098100 h 5573576"/>
              <a:gd name="connsiteX15" fmla="*/ 759655 w 10869523"/>
              <a:gd name="connsiteY15" fmla="*/ 901152 h 5573576"/>
              <a:gd name="connsiteX16" fmla="*/ 675249 w 10869523"/>
              <a:gd name="connsiteY16" fmla="*/ 1379454 h 5573576"/>
              <a:gd name="connsiteX17" fmla="*/ 42203 w 10869523"/>
              <a:gd name="connsiteY17" fmla="*/ 2012500 h 5573576"/>
              <a:gd name="connsiteX18" fmla="*/ 0 w 10869523"/>
              <a:gd name="connsiteY18" fmla="*/ 1984365 h 5573576"/>
              <a:gd name="connsiteX0" fmla="*/ 0 w 10869523"/>
              <a:gd name="connsiteY0" fmla="*/ 1984365 h 5573576"/>
              <a:gd name="connsiteX1" fmla="*/ 1856935 w 10869523"/>
              <a:gd name="connsiteY1" fmla="*/ 5262137 h 5573576"/>
              <a:gd name="connsiteX2" fmla="*/ 10170941 w 10869523"/>
              <a:gd name="connsiteY2" fmla="*/ 5262137 h 5573576"/>
              <a:gd name="connsiteX3" fmla="*/ 10170941 w 10869523"/>
              <a:gd name="connsiteY3" fmla="*/ 3700623 h 5573576"/>
              <a:gd name="connsiteX4" fmla="*/ 8131126 w 10869523"/>
              <a:gd name="connsiteY4" fmla="*/ 1942161 h 5573576"/>
              <a:gd name="connsiteX5" fmla="*/ 6780627 w 10869523"/>
              <a:gd name="connsiteY5" fmla="*/ 690137 h 5573576"/>
              <a:gd name="connsiteX6" fmla="*/ 6316394 w 10869523"/>
              <a:gd name="connsiteY6" fmla="*/ 1055897 h 5573576"/>
              <a:gd name="connsiteX7" fmla="*/ 6133514 w 10869523"/>
              <a:gd name="connsiteY7" fmla="*/ 873017 h 5573576"/>
              <a:gd name="connsiteX8" fmla="*/ 5964701 w 10869523"/>
              <a:gd name="connsiteY8" fmla="*/ 1534198 h 5573576"/>
              <a:gd name="connsiteX9" fmla="*/ 4065563 w 10869523"/>
              <a:gd name="connsiteY9" fmla="*/ 14888 h 5573576"/>
              <a:gd name="connsiteX10" fmla="*/ 3263704 w 10869523"/>
              <a:gd name="connsiteY10" fmla="*/ 732340 h 5573576"/>
              <a:gd name="connsiteX11" fmla="*/ 2926080 w 10869523"/>
              <a:gd name="connsiteY11" fmla="*/ 268106 h 5573576"/>
              <a:gd name="connsiteX12" fmla="*/ 2447778 w 10869523"/>
              <a:gd name="connsiteY12" fmla="*/ 1491995 h 5573576"/>
              <a:gd name="connsiteX13" fmla="*/ 1392701 w 10869523"/>
              <a:gd name="connsiteY13" fmla="*/ 788611 h 5573576"/>
              <a:gd name="connsiteX14" fmla="*/ 984738 w 10869523"/>
              <a:gd name="connsiteY14" fmla="*/ 1098100 h 5573576"/>
              <a:gd name="connsiteX15" fmla="*/ 759655 w 10869523"/>
              <a:gd name="connsiteY15" fmla="*/ 901152 h 5573576"/>
              <a:gd name="connsiteX16" fmla="*/ 675249 w 10869523"/>
              <a:gd name="connsiteY16" fmla="*/ 1379454 h 5573576"/>
              <a:gd name="connsiteX17" fmla="*/ 42203 w 10869523"/>
              <a:gd name="connsiteY17" fmla="*/ 2012500 h 5573576"/>
              <a:gd name="connsiteX18" fmla="*/ 0 w 10869523"/>
              <a:gd name="connsiteY18" fmla="*/ 1984365 h 5573576"/>
              <a:gd name="connsiteX0" fmla="*/ 0 w 10869523"/>
              <a:gd name="connsiteY0" fmla="*/ 1984365 h 5262137"/>
              <a:gd name="connsiteX1" fmla="*/ 1856935 w 10869523"/>
              <a:gd name="connsiteY1" fmla="*/ 5262137 h 5262137"/>
              <a:gd name="connsiteX2" fmla="*/ 10170941 w 10869523"/>
              <a:gd name="connsiteY2" fmla="*/ 5262137 h 5262137"/>
              <a:gd name="connsiteX3" fmla="*/ 10170941 w 10869523"/>
              <a:gd name="connsiteY3" fmla="*/ 3700623 h 5262137"/>
              <a:gd name="connsiteX4" fmla="*/ 8131126 w 10869523"/>
              <a:gd name="connsiteY4" fmla="*/ 1942161 h 5262137"/>
              <a:gd name="connsiteX5" fmla="*/ 6780627 w 10869523"/>
              <a:gd name="connsiteY5" fmla="*/ 690137 h 5262137"/>
              <a:gd name="connsiteX6" fmla="*/ 6316394 w 10869523"/>
              <a:gd name="connsiteY6" fmla="*/ 1055897 h 5262137"/>
              <a:gd name="connsiteX7" fmla="*/ 6133514 w 10869523"/>
              <a:gd name="connsiteY7" fmla="*/ 873017 h 5262137"/>
              <a:gd name="connsiteX8" fmla="*/ 5964701 w 10869523"/>
              <a:gd name="connsiteY8" fmla="*/ 1534198 h 5262137"/>
              <a:gd name="connsiteX9" fmla="*/ 4065563 w 10869523"/>
              <a:gd name="connsiteY9" fmla="*/ 14888 h 5262137"/>
              <a:gd name="connsiteX10" fmla="*/ 3263704 w 10869523"/>
              <a:gd name="connsiteY10" fmla="*/ 732340 h 5262137"/>
              <a:gd name="connsiteX11" fmla="*/ 2926080 w 10869523"/>
              <a:gd name="connsiteY11" fmla="*/ 268106 h 5262137"/>
              <a:gd name="connsiteX12" fmla="*/ 2447778 w 10869523"/>
              <a:gd name="connsiteY12" fmla="*/ 1491995 h 5262137"/>
              <a:gd name="connsiteX13" fmla="*/ 1392701 w 10869523"/>
              <a:gd name="connsiteY13" fmla="*/ 788611 h 5262137"/>
              <a:gd name="connsiteX14" fmla="*/ 984738 w 10869523"/>
              <a:gd name="connsiteY14" fmla="*/ 1098100 h 5262137"/>
              <a:gd name="connsiteX15" fmla="*/ 759655 w 10869523"/>
              <a:gd name="connsiteY15" fmla="*/ 901152 h 5262137"/>
              <a:gd name="connsiteX16" fmla="*/ 675249 w 10869523"/>
              <a:gd name="connsiteY16" fmla="*/ 1379454 h 5262137"/>
              <a:gd name="connsiteX17" fmla="*/ 42203 w 10869523"/>
              <a:gd name="connsiteY17" fmla="*/ 2012500 h 5262137"/>
              <a:gd name="connsiteX18" fmla="*/ 0 w 10869523"/>
              <a:gd name="connsiteY18" fmla="*/ 1984365 h 5262137"/>
              <a:gd name="connsiteX0" fmla="*/ 0 w 10869523"/>
              <a:gd name="connsiteY0" fmla="*/ 1984365 h 5262137"/>
              <a:gd name="connsiteX1" fmla="*/ 1856935 w 10869523"/>
              <a:gd name="connsiteY1" fmla="*/ 5262137 h 5262137"/>
              <a:gd name="connsiteX2" fmla="*/ 10170941 w 10869523"/>
              <a:gd name="connsiteY2" fmla="*/ 5262137 h 5262137"/>
              <a:gd name="connsiteX3" fmla="*/ 10170941 w 10869523"/>
              <a:gd name="connsiteY3" fmla="*/ 3700623 h 5262137"/>
              <a:gd name="connsiteX4" fmla="*/ 8131126 w 10869523"/>
              <a:gd name="connsiteY4" fmla="*/ 1942161 h 5262137"/>
              <a:gd name="connsiteX5" fmla="*/ 6780627 w 10869523"/>
              <a:gd name="connsiteY5" fmla="*/ 690137 h 5262137"/>
              <a:gd name="connsiteX6" fmla="*/ 6316394 w 10869523"/>
              <a:gd name="connsiteY6" fmla="*/ 1055897 h 5262137"/>
              <a:gd name="connsiteX7" fmla="*/ 6133514 w 10869523"/>
              <a:gd name="connsiteY7" fmla="*/ 873017 h 5262137"/>
              <a:gd name="connsiteX8" fmla="*/ 5964701 w 10869523"/>
              <a:gd name="connsiteY8" fmla="*/ 1534198 h 5262137"/>
              <a:gd name="connsiteX9" fmla="*/ 4065563 w 10869523"/>
              <a:gd name="connsiteY9" fmla="*/ 14888 h 5262137"/>
              <a:gd name="connsiteX10" fmla="*/ 3263704 w 10869523"/>
              <a:gd name="connsiteY10" fmla="*/ 732340 h 5262137"/>
              <a:gd name="connsiteX11" fmla="*/ 2926080 w 10869523"/>
              <a:gd name="connsiteY11" fmla="*/ 268106 h 5262137"/>
              <a:gd name="connsiteX12" fmla="*/ 2447778 w 10869523"/>
              <a:gd name="connsiteY12" fmla="*/ 1491995 h 5262137"/>
              <a:gd name="connsiteX13" fmla="*/ 1392701 w 10869523"/>
              <a:gd name="connsiteY13" fmla="*/ 788611 h 5262137"/>
              <a:gd name="connsiteX14" fmla="*/ 984738 w 10869523"/>
              <a:gd name="connsiteY14" fmla="*/ 1098100 h 5262137"/>
              <a:gd name="connsiteX15" fmla="*/ 759655 w 10869523"/>
              <a:gd name="connsiteY15" fmla="*/ 901152 h 5262137"/>
              <a:gd name="connsiteX16" fmla="*/ 675249 w 10869523"/>
              <a:gd name="connsiteY16" fmla="*/ 1379454 h 5262137"/>
              <a:gd name="connsiteX17" fmla="*/ 42203 w 10869523"/>
              <a:gd name="connsiteY17" fmla="*/ 2012500 h 5262137"/>
              <a:gd name="connsiteX18" fmla="*/ 0 w 10869523"/>
              <a:gd name="connsiteY18" fmla="*/ 1984365 h 5262137"/>
              <a:gd name="connsiteX0" fmla="*/ 0 w 10170941"/>
              <a:gd name="connsiteY0" fmla="*/ 1984365 h 5262137"/>
              <a:gd name="connsiteX1" fmla="*/ 1856935 w 10170941"/>
              <a:gd name="connsiteY1" fmla="*/ 5262137 h 5262137"/>
              <a:gd name="connsiteX2" fmla="*/ 10170941 w 10170941"/>
              <a:gd name="connsiteY2" fmla="*/ 5262137 h 5262137"/>
              <a:gd name="connsiteX3" fmla="*/ 10170941 w 10170941"/>
              <a:gd name="connsiteY3" fmla="*/ 3700623 h 5262137"/>
              <a:gd name="connsiteX4" fmla="*/ 8131126 w 10170941"/>
              <a:gd name="connsiteY4" fmla="*/ 1942161 h 5262137"/>
              <a:gd name="connsiteX5" fmla="*/ 6780627 w 10170941"/>
              <a:gd name="connsiteY5" fmla="*/ 690137 h 5262137"/>
              <a:gd name="connsiteX6" fmla="*/ 6316394 w 10170941"/>
              <a:gd name="connsiteY6" fmla="*/ 1055897 h 5262137"/>
              <a:gd name="connsiteX7" fmla="*/ 6133514 w 10170941"/>
              <a:gd name="connsiteY7" fmla="*/ 873017 h 5262137"/>
              <a:gd name="connsiteX8" fmla="*/ 5964701 w 10170941"/>
              <a:gd name="connsiteY8" fmla="*/ 1534198 h 5262137"/>
              <a:gd name="connsiteX9" fmla="*/ 4065563 w 10170941"/>
              <a:gd name="connsiteY9" fmla="*/ 14888 h 5262137"/>
              <a:gd name="connsiteX10" fmla="*/ 3263704 w 10170941"/>
              <a:gd name="connsiteY10" fmla="*/ 732340 h 5262137"/>
              <a:gd name="connsiteX11" fmla="*/ 2926080 w 10170941"/>
              <a:gd name="connsiteY11" fmla="*/ 268106 h 5262137"/>
              <a:gd name="connsiteX12" fmla="*/ 2447778 w 10170941"/>
              <a:gd name="connsiteY12" fmla="*/ 1491995 h 5262137"/>
              <a:gd name="connsiteX13" fmla="*/ 1392701 w 10170941"/>
              <a:gd name="connsiteY13" fmla="*/ 788611 h 5262137"/>
              <a:gd name="connsiteX14" fmla="*/ 984738 w 10170941"/>
              <a:gd name="connsiteY14" fmla="*/ 1098100 h 5262137"/>
              <a:gd name="connsiteX15" fmla="*/ 759655 w 10170941"/>
              <a:gd name="connsiteY15" fmla="*/ 901152 h 5262137"/>
              <a:gd name="connsiteX16" fmla="*/ 675249 w 10170941"/>
              <a:gd name="connsiteY16" fmla="*/ 1379454 h 5262137"/>
              <a:gd name="connsiteX17" fmla="*/ 42203 w 10170941"/>
              <a:gd name="connsiteY17" fmla="*/ 2012500 h 5262137"/>
              <a:gd name="connsiteX18" fmla="*/ 0 w 10170941"/>
              <a:gd name="connsiteY18" fmla="*/ 1984365 h 5262137"/>
              <a:gd name="connsiteX0" fmla="*/ 0 w 10786793"/>
              <a:gd name="connsiteY0" fmla="*/ 1984365 h 5352404"/>
              <a:gd name="connsiteX1" fmla="*/ 1856935 w 10786793"/>
              <a:gd name="connsiteY1" fmla="*/ 5262137 h 5352404"/>
              <a:gd name="connsiteX2" fmla="*/ 10170941 w 10786793"/>
              <a:gd name="connsiteY2" fmla="*/ 5262137 h 5352404"/>
              <a:gd name="connsiteX3" fmla="*/ 10170941 w 10786793"/>
              <a:gd name="connsiteY3" fmla="*/ 4043523 h 5352404"/>
              <a:gd name="connsiteX4" fmla="*/ 8131126 w 10786793"/>
              <a:gd name="connsiteY4" fmla="*/ 1942161 h 5352404"/>
              <a:gd name="connsiteX5" fmla="*/ 6780627 w 10786793"/>
              <a:gd name="connsiteY5" fmla="*/ 690137 h 5352404"/>
              <a:gd name="connsiteX6" fmla="*/ 6316394 w 10786793"/>
              <a:gd name="connsiteY6" fmla="*/ 1055897 h 5352404"/>
              <a:gd name="connsiteX7" fmla="*/ 6133514 w 10786793"/>
              <a:gd name="connsiteY7" fmla="*/ 873017 h 5352404"/>
              <a:gd name="connsiteX8" fmla="*/ 5964701 w 10786793"/>
              <a:gd name="connsiteY8" fmla="*/ 1534198 h 5352404"/>
              <a:gd name="connsiteX9" fmla="*/ 4065563 w 10786793"/>
              <a:gd name="connsiteY9" fmla="*/ 14888 h 5352404"/>
              <a:gd name="connsiteX10" fmla="*/ 3263704 w 10786793"/>
              <a:gd name="connsiteY10" fmla="*/ 732340 h 5352404"/>
              <a:gd name="connsiteX11" fmla="*/ 2926080 w 10786793"/>
              <a:gd name="connsiteY11" fmla="*/ 268106 h 5352404"/>
              <a:gd name="connsiteX12" fmla="*/ 2447778 w 10786793"/>
              <a:gd name="connsiteY12" fmla="*/ 1491995 h 5352404"/>
              <a:gd name="connsiteX13" fmla="*/ 1392701 w 10786793"/>
              <a:gd name="connsiteY13" fmla="*/ 788611 h 5352404"/>
              <a:gd name="connsiteX14" fmla="*/ 984738 w 10786793"/>
              <a:gd name="connsiteY14" fmla="*/ 1098100 h 5352404"/>
              <a:gd name="connsiteX15" fmla="*/ 759655 w 10786793"/>
              <a:gd name="connsiteY15" fmla="*/ 901152 h 5352404"/>
              <a:gd name="connsiteX16" fmla="*/ 675249 w 10786793"/>
              <a:gd name="connsiteY16" fmla="*/ 1379454 h 5352404"/>
              <a:gd name="connsiteX17" fmla="*/ 42203 w 10786793"/>
              <a:gd name="connsiteY17" fmla="*/ 2012500 h 5352404"/>
              <a:gd name="connsiteX18" fmla="*/ 0 w 10786793"/>
              <a:gd name="connsiteY18" fmla="*/ 1984365 h 5352404"/>
              <a:gd name="connsiteX0" fmla="*/ 0 w 10170941"/>
              <a:gd name="connsiteY0" fmla="*/ 1984365 h 5352404"/>
              <a:gd name="connsiteX1" fmla="*/ 1856935 w 10170941"/>
              <a:gd name="connsiteY1" fmla="*/ 5262137 h 5352404"/>
              <a:gd name="connsiteX2" fmla="*/ 10170941 w 10170941"/>
              <a:gd name="connsiteY2" fmla="*/ 5262137 h 5352404"/>
              <a:gd name="connsiteX3" fmla="*/ 10170941 w 10170941"/>
              <a:gd name="connsiteY3" fmla="*/ 4043523 h 5352404"/>
              <a:gd name="connsiteX4" fmla="*/ 8131126 w 10170941"/>
              <a:gd name="connsiteY4" fmla="*/ 1942161 h 5352404"/>
              <a:gd name="connsiteX5" fmla="*/ 6780627 w 10170941"/>
              <a:gd name="connsiteY5" fmla="*/ 690137 h 5352404"/>
              <a:gd name="connsiteX6" fmla="*/ 6316394 w 10170941"/>
              <a:gd name="connsiteY6" fmla="*/ 1055897 h 5352404"/>
              <a:gd name="connsiteX7" fmla="*/ 6133514 w 10170941"/>
              <a:gd name="connsiteY7" fmla="*/ 873017 h 5352404"/>
              <a:gd name="connsiteX8" fmla="*/ 5964701 w 10170941"/>
              <a:gd name="connsiteY8" fmla="*/ 1534198 h 5352404"/>
              <a:gd name="connsiteX9" fmla="*/ 4065563 w 10170941"/>
              <a:gd name="connsiteY9" fmla="*/ 14888 h 5352404"/>
              <a:gd name="connsiteX10" fmla="*/ 3263704 w 10170941"/>
              <a:gd name="connsiteY10" fmla="*/ 732340 h 5352404"/>
              <a:gd name="connsiteX11" fmla="*/ 2926080 w 10170941"/>
              <a:gd name="connsiteY11" fmla="*/ 268106 h 5352404"/>
              <a:gd name="connsiteX12" fmla="*/ 2447778 w 10170941"/>
              <a:gd name="connsiteY12" fmla="*/ 1491995 h 5352404"/>
              <a:gd name="connsiteX13" fmla="*/ 1392701 w 10170941"/>
              <a:gd name="connsiteY13" fmla="*/ 788611 h 5352404"/>
              <a:gd name="connsiteX14" fmla="*/ 984738 w 10170941"/>
              <a:gd name="connsiteY14" fmla="*/ 1098100 h 5352404"/>
              <a:gd name="connsiteX15" fmla="*/ 759655 w 10170941"/>
              <a:gd name="connsiteY15" fmla="*/ 901152 h 5352404"/>
              <a:gd name="connsiteX16" fmla="*/ 675249 w 10170941"/>
              <a:gd name="connsiteY16" fmla="*/ 1379454 h 5352404"/>
              <a:gd name="connsiteX17" fmla="*/ 42203 w 10170941"/>
              <a:gd name="connsiteY17" fmla="*/ 2012500 h 5352404"/>
              <a:gd name="connsiteX18" fmla="*/ 0 w 10170941"/>
              <a:gd name="connsiteY18" fmla="*/ 1984365 h 5352404"/>
              <a:gd name="connsiteX0" fmla="*/ 0 w 10170941"/>
              <a:gd name="connsiteY0" fmla="*/ 1984365 h 5262137"/>
              <a:gd name="connsiteX1" fmla="*/ 1856935 w 10170941"/>
              <a:gd name="connsiteY1" fmla="*/ 5262137 h 5262137"/>
              <a:gd name="connsiteX2" fmla="*/ 10170941 w 10170941"/>
              <a:gd name="connsiteY2" fmla="*/ 5262137 h 5262137"/>
              <a:gd name="connsiteX3" fmla="*/ 10170941 w 10170941"/>
              <a:gd name="connsiteY3" fmla="*/ 4043523 h 5262137"/>
              <a:gd name="connsiteX4" fmla="*/ 8131126 w 10170941"/>
              <a:gd name="connsiteY4" fmla="*/ 1942161 h 5262137"/>
              <a:gd name="connsiteX5" fmla="*/ 6780627 w 10170941"/>
              <a:gd name="connsiteY5" fmla="*/ 690137 h 5262137"/>
              <a:gd name="connsiteX6" fmla="*/ 6316394 w 10170941"/>
              <a:gd name="connsiteY6" fmla="*/ 1055897 h 5262137"/>
              <a:gd name="connsiteX7" fmla="*/ 6133514 w 10170941"/>
              <a:gd name="connsiteY7" fmla="*/ 873017 h 5262137"/>
              <a:gd name="connsiteX8" fmla="*/ 5964701 w 10170941"/>
              <a:gd name="connsiteY8" fmla="*/ 1534198 h 5262137"/>
              <a:gd name="connsiteX9" fmla="*/ 4065563 w 10170941"/>
              <a:gd name="connsiteY9" fmla="*/ 14888 h 5262137"/>
              <a:gd name="connsiteX10" fmla="*/ 3263704 w 10170941"/>
              <a:gd name="connsiteY10" fmla="*/ 732340 h 5262137"/>
              <a:gd name="connsiteX11" fmla="*/ 2926080 w 10170941"/>
              <a:gd name="connsiteY11" fmla="*/ 268106 h 5262137"/>
              <a:gd name="connsiteX12" fmla="*/ 2447778 w 10170941"/>
              <a:gd name="connsiteY12" fmla="*/ 1491995 h 5262137"/>
              <a:gd name="connsiteX13" fmla="*/ 1392701 w 10170941"/>
              <a:gd name="connsiteY13" fmla="*/ 788611 h 5262137"/>
              <a:gd name="connsiteX14" fmla="*/ 984738 w 10170941"/>
              <a:gd name="connsiteY14" fmla="*/ 1098100 h 5262137"/>
              <a:gd name="connsiteX15" fmla="*/ 759655 w 10170941"/>
              <a:gd name="connsiteY15" fmla="*/ 901152 h 5262137"/>
              <a:gd name="connsiteX16" fmla="*/ 675249 w 10170941"/>
              <a:gd name="connsiteY16" fmla="*/ 1379454 h 5262137"/>
              <a:gd name="connsiteX17" fmla="*/ 42203 w 10170941"/>
              <a:gd name="connsiteY17" fmla="*/ 2012500 h 5262137"/>
              <a:gd name="connsiteX18" fmla="*/ 0 w 10170941"/>
              <a:gd name="connsiteY18" fmla="*/ 1984365 h 5262137"/>
              <a:gd name="connsiteX0" fmla="*/ 0 w 10170941"/>
              <a:gd name="connsiteY0" fmla="*/ 1984365 h 5262137"/>
              <a:gd name="connsiteX1" fmla="*/ 1856935 w 10170941"/>
              <a:gd name="connsiteY1" fmla="*/ 5262137 h 5262137"/>
              <a:gd name="connsiteX2" fmla="*/ 10170941 w 10170941"/>
              <a:gd name="connsiteY2" fmla="*/ 5262137 h 5262137"/>
              <a:gd name="connsiteX3" fmla="*/ 10170941 w 10170941"/>
              <a:gd name="connsiteY3" fmla="*/ 4043523 h 5262137"/>
              <a:gd name="connsiteX4" fmla="*/ 8131126 w 10170941"/>
              <a:gd name="connsiteY4" fmla="*/ 1942161 h 5262137"/>
              <a:gd name="connsiteX5" fmla="*/ 6780627 w 10170941"/>
              <a:gd name="connsiteY5" fmla="*/ 690137 h 5262137"/>
              <a:gd name="connsiteX6" fmla="*/ 6316394 w 10170941"/>
              <a:gd name="connsiteY6" fmla="*/ 1055897 h 5262137"/>
              <a:gd name="connsiteX7" fmla="*/ 6133514 w 10170941"/>
              <a:gd name="connsiteY7" fmla="*/ 873017 h 5262137"/>
              <a:gd name="connsiteX8" fmla="*/ 5964701 w 10170941"/>
              <a:gd name="connsiteY8" fmla="*/ 1534198 h 5262137"/>
              <a:gd name="connsiteX9" fmla="*/ 4065563 w 10170941"/>
              <a:gd name="connsiteY9" fmla="*/ 14888 h 5262137"/>
              <a:gd name="connsiteX10" fmla="*/ 3263704 w 10170941"/>
              <a:gd name="connsiteY10" fmla="*/ 732340 h 5262137"/>
              <a:gd name="connsiteX11" fmla="*/ 2926080 w 10170941"/>
              <a:gd name="connsiteY11" fmla="*/ 268106 h 5262137"/>
              <a:gd name="connsiteX12" fmla="*/ 2447778 w 10170941"/>
              <a:gd name="connsiteY12" fmla="*/ 1491995 h 5262137"/>
              <a:gd name="connsiteX13" fmla="*/ 1392701 w 10170941"/>
              <a:gd name="connsiteY13" fmla="*/ 788611 h 5262137"/>
              <a:gd name="connsiteX14" fmla="*/ 984738 w 10170941"/>
              <a:gd name="connsiteY14" fmla="*/ 1098100 h 5262137"/>
              <a:gd name="connsiteX15" fmla="*/ 759655 w 10170941"/>
              <a:gd name="connsiteY15" fmla="*/ 901152 h 5262137"/>
              <a:gd name="connsiteX16" fmla="*/ 675249 w 10170941"/>
              <a:gd name="connsiteY16" fmla="*/ 1379454 h 5262137"/>
              <a:gd name="connsiteX17" fmla="*/ 42203 w 10170941"/>
              <a:gd name="connsiteY17" fmla="*/ 2012500 h 5262137"/>
              <a:gd name="connsiteX18" fmla="*/ 0 w 10170941"/>
              <a:gd name="connsiteY18" fmla="*/ 1984365 h 5262137"/>
              <a:gd name="connsiteX0" fmla="*/ 0 w 10170941"/>
              <a:gd name="connsiteY0" fmla="*/ 1984365 h 5262137"/>
              <a:gd name="connsiteX1" fmla="*/ 1856935 w 10170941"/>
              <a:gd name="connsiteY1" fmla="*/ 5262137 h 5262137"/>
              <a:gd name="connsiteX2" fmla="*/ 10170941 w 10170941"/>
              <a:gd name="connsiteY2" fmla="*/ 5262137 h 5262137"/>
              <a:gd name="connsiteX3" fmla="*/ 10170941 w 10170941"/>
              <a:gd name="connsiteY3" fmla="*/ 4043523 h 5262137"/>
              <a:gd name="connsiteX4" fmla="*/ 8131126 w 10170941"/>
              <a:gd name="connsiteY4" fmla="*/ 1942161 h 5262137"/>
              <a:gd name="connsiteX5" fmla="*/ 6780627 w 10170941"/>
              <a:gd name="connsiteY5" fmla="*/ 690137 h 5262137"/>
              <a:gd name="connsiteX6" fmla="*/ 6316394 w 10170941"/>
              <a:gd name="connsiteY6" fmla="*/ 1055897 h 5262137"/>
              <a:gd name="connsiteX7" fmla="*/ 6133514 w 10170941"/>
              <a:gd name="connsiteY7" fmla="*/ 873017 h 5262137"/>
              <a:gd name="connsiteX8" fmla="*/ 5964701 w 10170941"/>
              <a:gd name="connsiteY8" fmla="*/ 1534198 h 5262137"/>
              <a:gd name="connsiteX9" fmla="*/ 4065563 w 10170941"/>
              <a:gd name="connsiteY9" fmla="*/ 14888 h 5262137"/>
              <a:gd name="connsiteX10" fmla="*/ 3263704 w 10170941"/>
              <a:gd name="connsiteY10" fmla="*/ 732340 h 5262137"/>
              <a:gd name="connsiteX11" fmla="*/ 2926080 w 10170941"/>
              <a:gd name="connsiteY11" fmla="*/ 268106 h 5262137"/>
              <a:gd name="connsiteX12" fmla="*/ 2447778 w 10170941"/>
              <a:gd name="connsiteY12" fmla="*/ 1491995 h 5262137"/>
              <a:gd name="connsiteX13" fmla="*/ 1392701 w 10170941"/>
              <a:gd name="connsiteY13" fmla="*/ 788611 h 5262137"/>
              <a:gd name="connsiteX14" fmla="*/ 984738 w 10170941"/>
              <a:gd name="connsiteY14" fmla="*/ 1098100 h 5262137"/>
              <a:gd name="connsiteX15" fmla="*/ 759655 w 10170941"/>
              <a:gd name="connsiteY15" fmla="*/ 901152 h 5262137"/>
              <a:gd name="connsiteX16" fmla="*/ 675249 w 10170941"/>
              <a:gd name="connsiteY16" fmla="*/ 1379454 h 5262137"/>
              <a:gd name="connsiteX17" fmla="*/ 42203 w 10170941"/>
              <a:gd name="connsiteY17" fmla="*/ 2012500 h 5262137"/>
              <a:gd name="connsiteX18" fmla="*/ 0 w 10170941"/>
              <a:gd name="connsiteY18" fmla="*/ 1984365 h 5262137"/>
              <a:gd name="connsiteX0" fmla="*/ 0 w 10170941"/>
              <a:gd name="connsiteY0" fmla="*/ 1984365 h 5262137"/>
              <a:gd name="connsiteX1" fmla="*/ 1856935 w 10170941"/>
              <a:gd name="connsiteY1" fmla="*/ 5262137 h 5262137"/>
              <a:gd name="connsiteX2" fmla="*/ 10170941 w 10170941"/>
              <a:gd name="connsiteY2" fmla="*/ 5262137 h 5262137"/>
              <a:gd name="connsiteX3" fmla="*/ 10170941 w 10170941"/>
              <a:gd name="connsiteY3" fmla="*/ 4043523 h 5262137"/>
              <a:gd name="connsiteX4" fmla="*/ 8131126 w 10170941"/>
              <a:gd name="connsiteY4" fmla="*/ 1942161 h 5262137"/>
              <a:gd name="connsiteX5" fmla="*/ 6780627 w 10170941"/>
              <a:gd name="connsiteY5" fmla="*/ 690137 h 5262137"/>
              <a:gd name="connsiteX6" fmla="*/ 6316394 w 10170941"/>
              <a:gd name="connsiteY6" fmla="*/ 1055897 h 5262137"/>
              <a:gd name="connsiteX7" fmla="*/ 6133514 w 10170941"/>
              <a:gd name="connsiteY7" fmla="*/ 873017 h 5262137"/>
              <a:gd name="connsiteX8" fmla="*/ 5964701 w 10170941"/>
              <a:gd name="connsiteY8" fmla="*/ 1534198 h 5262137"/>
              <a:gd name="connsiteX9" fmla="*/ 4065563 w 10170941"/>
              <a:gd name="connsiteY9" fmla="*/ 14888 h 5262137"/>
              <a:gd name="connsiteX10" fmla="*/ 3263704 w 10170941"/>
              <a:gd name="connsiteY10" fmla="*/ 732340 h 5262137"/>
              <a:gd name="connsiteX11" fmla="*/ 2926080 w 10170941"/>
              <a:gd name="connsiteY11" fmla="*/ 268106 h 5262137"/>
              <a:gd name="connsiteX12" fmla="*/ 2447778 w 10170941"/>
              <a:gd name="connsiteY12" fmla="*/ 1491995 h 5262137"/>
              <a:gd name="connsiteX13" fmla="*/ 1392701 w 10170941"/>
              <a:gd name="connsiteY13" fmla="*/ 788611 h 5262137"/>
              <a:gd name="connsiteX14" fmla="*/ 984738 w 10170941"/>
              <a:gd name="connsiteY14" fmla="*/ 1098100 h 5262137"/>
              <a:gd name="connsiteX15" fmla="*/ 759655 w 10170941"/>
              <a:gd name="connsiteY15" fmla="*/ 901152 h 5262137"/>
              <a:gd name="connsiteX16" fmla="*/ 675249 w 10170941"/>
              <a:gd name="connsiteY16" fmla="*/ 1379454 h 5262137"/>
              <a:gd name="connsiteX17" fmla="*/ 42203 w 10170941"/>
              <a:gd name="connsiteY17" fmla="*/ 2012500 h 5262137"/>
              <a:gd name="connsiteX18" fmla="*/ 0 w 10170941"/>
              <a:gd name="connsiteY18" fmla="*/ 1984365 h 5262137"/>
              <a:gd name="connsiteX0" fmla="*/ 0 w 10170941"/>
              <a:gd name="connsiteY0" fmla="*/ 1984365 h 5262137"/>
              <a:gd name="connsiteX1" fmla="*/ 1856935 w 10170941"/>
              <a:gd name="connsiteY1" fmla="*/ 5262137 h 5262137"/>
              <a:gd name="connsiteX2" fmla="*/ 10170941 w 10170941"/>
              <a:gd name="connsiteY2" fmla="*/ 5262137 h 5262137"/>
              <a:gd name="connsiteX3" fmla="*/ 10170941 w 10170941"/>
              <a:gd name="connsiteY3" fmla="*/ 4043523 h 5262137"/>
              <a:gd name="connsiteX4" fmla="*/ 8131126 w 10170941"/>
              <a:gd name="connsiteY4" fmla="*/ 1942161 h 5262137"/>
              <a:gd name="connsiteX5" fmla="*/ 6780627 w 10170941"/>
              <a:gd name="connsiteY5" fmla="*/ 690137 h 5262137"/>
              <a:gd name="connsiteX6" fmla="*/ 6316394 w 10170941"/>
              <a:gd name="connsiteY6" fmla="*/ 1055897 h 5262137"/>
              <a:gd name="connsiteX7" fmla="*/ 6133514 w 10170941"/>
              <a:gd name="connsiteY7" fmla="*/ 873017 h 5262137"/>
              <a:gd name="connsiteX8" fmla="*/ 5964701 w 10170941"/>
              <a:gd name="connsiteY8" fmla="*/ 1534198 h 5262137"/>
              <a:gd name="connsiteX9" fmla="*/ 4065563 w 10170941"/>
              <a:gd name="connsiteY9" fmla="*/ 14888 h 5262137"/>
              <a:gd name="connsiteX10" fmla="*/ 3263704 w 10170941"/>
              <a:gd name="connsiteY10" fmla="*/ 732340 h 5262137"/>
              <a:gd name="connsiteX11" fmla="*/ 2926080 w 10170941"/>
              <a:gd name="connsiteY11" fmla="*/ 268106 h 5262137"/>
              <a:gd name="connsiteX12" fmla="*/ 2447778 w 10170941"/>
              <a:gd name="connsiteY12" fmla="*/ 1491995 h 5262137"/>
              <a:gd name="connsiteX13" fmla="*/ 1392701 w 10170941"/>
              <a:gd name="connsiteY13" fmla="*/ 788611 h 5262137"/>
              <a:gd name="connsiteX14" fmla="*/ 984738 w 10170941"/>
              <a:gd name="connsiteY14" fmla="*/ 1098100 h 5262137"/>
              <a:gd name="connsiteX15" fmla="*/ 759655 w 10170941"/>
              <a:gd name="connsiteY15" fmla="*/ 901152 h 5262137"/>
              <a:gd name="connsiteX16" fmla="*/ 675249 w 10170941"/>
              <a:gd name="connsiteY16" fmla="*/ 1379454 h 5262137"/>
              <a:gd name="connsiteX17" fmla="*/ 42203 w 10170941"/>
              <a:gd name="connsiteY17" fmla="*/ 2012500 h 5262137"/>
              <a:gd name="connsiteX18" fmla="*/ 0 w 10170941"/>
              <a:gd name="connsiteY18" fmla="*/ 1984365 h 5262137"/>
              <a:gd name="connsiteX0" fmla="*/ 0 w 10170941"/>
              <a:gd name="connsiteY0" fmla="*/ 1984365 h 5262137"/>
              <a:gd name="connsiteX1" fmla="*/ 1856935 w 10170941"/>
              <a:gd name="connsiteY1" fmla="*/ 5262137 h 5262137"/>
              <a:gd name="connsiteX2" fmla="*/ 10170941 w 10170941"/>
              <a:gd name="connsiteY2" fmla="*/ 5262137 h 5262137"/>
              <a:gd name="connsiteX3" fmla="*/ 10170941 w 10170941"/>
              <a:gd name="connsiteY3" fmla="*/ 4043523 h 5262137"/>
              <a:gd name="connsiteX4" fmla="*/ 8131126 w 10170941"/>
              <a:gd name="connsiteY4" fmla="*/ 1942161 h 5262137"/>
              <a:gd name="connsiteX5" fmla="*/ 6780627 w 10170941"/>
              <a:gd name="connsiteY5" fmla="*/ 690137 h 5262137"/>
              <a:gd name="connsiteX6" fmla="*/ 6316394 w 10170941"/>
              <a:gd name="connsiteY6" fmla="*/ 1055897 h 5262137"/>
              <a:gd name="connsiteX7" fmla="*/ 6133514 w 10170941"/>
              <a:gd name="connsiteY7" fmla="*/ 873017 h 5262137"/>
              <a:gd name="connsiteX8" fmla="*/ 5964701 w 10170941"/>
              <a:gd name="connsiteY8" fmla="*/ 1534198 h 5262137"/>
              <a:gd name="connsiteX9" fmla="*/ 4065563 w 10170941"/>
              <a:gd name="connsiteY9" fmla="*/ 14888 h 5262137"/>
              <a:gd name="connsiteX10" fmla="*/ 3263704 w 10170941"/>
              <a:gd name="connsiteY10" fmla="*/ 732340 h 5262137"/>
              <a:gd name="connsiteX11" fmla="*/ 2926080 w 10170941"/>
              <a:gd name="connsiteY11" fmla="*/ 268106 h 5262137"/>
              <a:gd name="connsiteX12" fmla="*/ 2447778 w 10170941"/>
              <a:gd name="connsiteY12" fmla="*/ 1491995 h 5262137"/>
              <a:gd name="connsiteX13" fmla="*/ 1392701 w 10170941"/>
              <a:gd name="connsiteY13" fmla="*/ 788611 h 5262137"/>
              <a:gd name="connsiteX14" fmla="*/ 984738 w 10170941"/>
              <a:gd name="connsiteY14" fmla="*/ 1098100 h 5262137"/>
              <a:gd name="connsiteX15" fmla="*/ 759655 w 10170941"/>
              <a:gd name="connsiteY15" fmla="*/ 901152 h 5262137"/>
              <a:gd name="connsiteX16" fmla="*/ 675249 w 10170941"/>
              <a:gd name="connsiteY16" fmla="*/ 1379454 h 5262137"/>
              <a:gd name="connsiteX17" fmla="*/ 42203 w 10170941"/>
              <a:gd name="connsiteY17" fmla="*/ 2012500 h 5262137"/>
              <a:gd name="connsiteX18" fmla="*/ 0 w 10170941"/>
              <a:gd name="connsiteY18" fmla="*/ 1984365 h 5262137"/>
              <a:gd name="connsiteX0" fmla="*/ 0 w 10170941"/>
              <a:gd name="connsiteY0" fmla="*/ 1969477 h 5247249"/>
              <a:gd name="connsiteX1" fmla="*/ 1856935 w 10170941"/>
              <a:gd name="connsiteY1" fmla="*/ 5247249 h 5247249"/>
              <a:gd name="connsiteX2" fmla="*/ 10170941 w 10170941"/>
              <a:gd name="connsiteY2" fmla="*/ 5247249 h 5247249"/>
              <a:gd name="connsiteX3" fmla="*/ 10170941 w 10170941"/>
              <a:gd name="connsiteY3" fmla="*/ 4028635 h 5247249"/>
              <a:gd name="connsiteX4" fmla="*/ 8131126 w 10170941"/>
              <a:gd name="connsiteY4" fmla="*/ 1927273 h 5247249"/>
              <a:gd name="connsiteX5" fmla="*/ 6780627 w 10170941"/>
              <a:gd name="connsiteY5" fmla="*/ 675249 h 5247249"/>
              <a:gd name="connsiteX6" fmla="*/ 6316394 w 10170941"/>
              <a:gd name="connsiteY6" fmla="*/ 1041009 h 5247249"/>
              <a:gd name="connsiteX7" fmla="*/ 6133514 w 10170941"/>
              <a:gd name="connsiteY7" fmla="*/ 858129 h 5247249"/>
              <a:gd name="connsiteX8" fmla="*/ 5964701 w 10170941"/>
              <a:gd name="connsiteY8" fmla="*/ 1519310 h 5247249"/>
              <a:gd name="connsiteX9" fmla="*/ 4065563 w 10170941"/>
              <a:gd name="connsiteY9" fmla="*/ 0 h 5247249"/>
              <a:gd name="connsiteX10" fmla="*/ 3263704 w 10170941"/>
              <a:gd name="connsiteY10" fmla="*/ 717452 h 5247249"/>
              <a:gd name="connsiteX11" fmla="*/ 2926080 w 10170941"/>
              <a:gd name="connsiteY11" fmla="*/ 253218 h 5247249"/>
              <a:gd name="connsiteX12" fmla="*/ 2447778 w 10170941"/>
              <a:gd name="connsiteY12" fmla="*/ 1477107 h 5247249"/>
              <a:gd name="connsiteX13" fmla="*/ 1392701 w 10170941"/>
              <a:gd name="connsiteY13" fmla="*/ 773723 h 5247249"/>
              <a:gd name="connsiteX14" fmla="*/ 984738 w 10170941"/>
              <a:gd name="connsiteY14" fmla="*/ 1083212 h 5247249"/>
              <a:gd name="connsiteX15" fmla="*/ 759655 w 10170941"/>
              <a:gd name="connsiteY15" fmla="*/ 886264 h 5247249"/>
              <a:gd name="connsiteX16" fmla="*/ 675249 w 10170941"/>
              <a:gd name="connsiteY16" fmla="*/ 1364566 h 5247249"/>
              <a:gd name="connsiteX17" fmla="*/ 42203 w 10170941"/>
              <a:gd name="connsiteY17" fmla="*/ 1997612 h 5247249"/>
              <a:gd name="connsiteX18" fmla="*/ 0 w 10170941"/>
              <a:gd name="connsiteY18" fmla="*/ 1969477 h 5247249"/>
              <a:gd name="connsiteX0" fmla="*/ 0 w 10170941"/>
              <a:gd name="connsiteY0" fmla="*/ 1969477 h 5247249"/>
              <a:gd name="connsiteX1" fmla="*/ 1856935 w 10170941"/>
              <a:gd name="connsiteY1" fmla="*/ 5247249 h 5247249"/>
              <a:gd name="connsiteX2" fmla="*/ 10170941 w 10170941"/>
              <a:gd name="connsiteY2" fmla="*/ 5247249 h 5247249"/>
              <a:gd name="connsiteX3" fmla="*/ 10170941 w 10170941"/>
              <a:gd name="connsiteY3" fmla="*/ 4028635 h 5247249"/>
              <a:gd name="connsiteX4" fmla="*/ 8131126 w 10170941"/>
              <a:gd name="connsiteY4" fmla="*/ 1927273 h 5247249"/>
              <a:gd name="connsiteX5" fmla="*/ 6780627 w 10170941"/>
              <a:gd name="connsiteY5" fmla="*/ 675249 h 5247249"/>
              <a:gd name="connsiteX6" fmla="*/ 6316394 w 10170941"/>
              <a:gd name="connsiteY6" fmla="*/ 1041009 h 5247249"/>
              <a:gd name="connsiteX7" fmla="*/ 6133514 w 10170941"/>
              <a:gd name="connsiteY7" fmla="*/ 858129 h 5247249"/>
              <a:gd name="connsiteX8" fmla="*/ 5964701 w 10170941"/>
              <a:gd name="connsiteY8" fmla="*/ 1519310 h 5247249"/>
              <a:gd name="connsiteX9" fmla="*/ 4065563 w 10170941"/>
              <a:gd name="connsiteY9" fmla="*/ 0 h 5247249"/>
              <a:gd name="connsiteX10" fmla="*/ 3263704 w 10170941"/>
              <a:gd name="connsiteY10" fmla="*/ 717452 h 5247249"/>
              <a:gd name="connsiteX11" fmla="*/ 2926080 w 10170941"/>
              <a:gd name="connsiteY11" fmla="*/ 253218 h 5247249"/>
              <a:gd name="connsiteX12" fmla="*/ 2447778 w 10170941"/>
              <a:gd name="connsiteY12" fmla="*/ 1477107 h 5247249"/>
              <a:gd name="connsiteX13" fmla="*/ 1392701 w 10170941"/>
              <a:gd name="connsiteY13" fmla="*/ 773723 h 5247249"/>
              <a:gd name="connsiteX14" fmla="*/ 984738 w 10170941"/>
              <a:gd name="connsiteY14" fmla="*/ 1083212 h 5247249"/>
              <a:gd name="connsiteX15" fmla="*/ 759655 w 10170941"/>
              <a:gd name="connsiteY15" fmla="*/ 886264 h 5247249"/>
              <a:gd name="connsiteX16" fmla="*/ 675249 w 10170941"/>
              <a:gd name="connsiteY16" fmla="*/ 1364566 h 5247249"/>
              <a:gd name="connsiteX17" fmla="*/ 42203 w 10170941"/>
              <a:gd name="connsiteY17" fmla="*/ 1997612 h 5247249"/>
              <a:gd name="connsiteX18" fmla="*/ 0 w 10170941"/>
              <a:gd name="connsiteY18" fmla="*/ 1969477 h 5247249"/>
              <a:gd name="connsiteX0" fmla="*/ 0 w 10170941"/>
              <a:gd name="connsiteY0" fmla="*/ 1969477 h 5247249"/>
              <a:gd name="connsiteX1" fmla="*/ 1856935 w 10170941"/>
              <a:gd name="connsiteY1" fmla="*/ 5247249 h 5247249"/>
              <a:gd name="connsiteX2" fmla="*/ 10170941 w 10170941"/>
              <a:gd name="connsiteY2" fmla="*/ 5247249 h 5247249"/>
              <a:gd name="connsiteX3" fmla="*/ 10170941 w 10170941"/>
              <a:gd name="connsiteY3" fmla="*/ 4028635 h 5247249"/>
              <a:gd name="connsiteX4" fmla="*/ 8131126 w 10170941"/>
              <a:gd name="connsiteY4" fmla="*/ 1927273 h 5247249"/>
              <a:gd name="connsiteX5" fmla="*/ 6780627 w 10170941"/>
              <a:gd name="connsiteY5" fmla="*/ 675249 h 5247249"/>
              <a:gd name="connsiteX6" fmla="*/ 6316394 w 10170941"/>
              <a:gd name="connsiteY6" fmla="*/ 1041009 h 5247249"/>
              <a:gd name="connsiteX7" fmla="*/ 6133514 w 10170941"/>
              <a:gd name="connsiteY7" fmla="*/ 858129 h 5247249"/>
              <a:gd name="connsiteX8" fmla="*/ 5964701 w 10170941"/>
              <a:gd name="connsiteY8" fmla="*/ 1519310 h 5247249"/>
              <a:gd name="connsiteX9" fmla="*/ 4065563 w 10170941"/>
              <a:gd name="connsiteY9" fmla="*/ 0 h 5247249"/>
              <a:gd name="connsiteX10" fmla="*/ 3263704 w 10170941"/>
              <a:gd name="connsiteY10" fmla="*/ 717452 h 5247249"/>
              <a:gd name="connsiteX11" fmla="*/ 2926080 w 10170941"/>
              <a:gd name="connsiteY11" fmla="*/ 253218 h 5247249"/>
              <a:gd name="connsiteX12" fmla="*/ 2447778 w 10170941"/>
              <a:gd name="connsiteY12" fmla="*/ 1477107 h 5247249"/>
              <a:gd name="connsiteX13" fmla="*/ 1392701 w 10170941"/>
              <a:gd name="connsiteY13" fmla="*/ 773723 h 5247249"/>
              <a:gd name="connsiteX14" fmla="*/ 984738 w 10170941"/>
              <a:gd name="connsiteY14" fmla="*/ 1083212 h 5247249"/>
              <a:gd name="connsiteX15" fmla="*/ 759655 w 10170941"/>
              <a:gd name="connsiteY15" fmla="*/ 886264 h 5247249"/>
              <a:gd name="connsiteX16" fmla="*/ 675249 w 10170941"/>
              <a:gd name="connsiteY16" fmla="*/ 1364566 h 5247249"/>
              <a:gd name="connsiteX17" fmla="*/ 42203 w 10170941"/>
              <a:gd name="connsiteY17" fmla="*/ 1997612 h 5247249"/>
              <a:gd name="connsiteX18" fmla="*/ 0 w 10170941"/>
              <a:gd name="connsiteY18" fmla="*/ 1969477 h 5247249"/>
              <a:gd name="connsiteX0" fmla="*/ 0 w 10170941"/>
              <a:gd name="connsiteY0" fmla="*/ 1969477 h 5247249"/>
              <a:gd name="connsiteX1" fmla="*/ 1856935 w 10170941"/>
              <a:gd name="connsiteY1" fmla="*/ 5247249 h 5247249"/>
              <a:gd name="connsiteX2" fmla="*/ 10170941 w 10170941"/>
              <a:gd name="connsiteY2" fmla="*/ 5247249 h 5247249"/>
              <a:gd name="connsiteX3" fmla="*/ 10170941 w 10170941"/>
              <a:gd name="connsiteY3" fmla="*/ 4028635 h 5247249"/>
              <a:gd name="connsiteX4" fmla="*/ 8131126 w 10170941"/>
              <a:gd name="connsiteY4" fmla="*/ 1927273 h 5247249"/>
              <a:gd name="connsiteX5" fmla="*/ 6780627 w 10170941"/>
              <a:gd name="connsiteY5" fmla="*/ 675249 h 5247249"/>
              <a:gd name="connsiteX6" fmla="*/ 6316394 w 10170941"/>
              <a:gd name="connsiteY6" fmla="*/ 1041009 h 5247249"/>
              <a:gd name="connsiteX7" fmla="*/ 6133514 w 10170941"/>
              <a:gd name="connsiteY7" fmla="*/ 858129 h 5247249"/>
              <a:gd name="connsiteX8" fmla="*/ 5964701 w 10170941"/>
              <a:gd name="connsiteY8" fmla="*/ 1519310 h 5247249"/>
              <a:gd name="connsiteX9" fmla="*/ 4065563 w 10170941"/>
              <a:gd name="connsiteY9" fmla="*/ 0 h 5247249"/>
              <a:gd name="connsiteX10" fmla="*/ 3263704 w 10170941"/>
              <a:gd name="connsiteY10" fmla="*/ 717452 h 5247249"/>
              <a:gd name="connsiteX11" fmla="*/ 2926080 w 10170941"/>
              <a:gd name="connsiteY11" fmla="*/ 253218 h 5247249"/>
              <a:gd name="connsiteX12" fmla="*/ 2447778 w 10170941"/>
              <a:gd name="connsiteY12" fmla="*/ 1477107 h 5247249"/>
              <a:gd name="connsiteX13" fmla="*/ 1392701 w 10170941"/>
              <a:gd name="connsiteY13" fmla="*/ 773723 h 5247249"/>
              <a:gd name="connsiteX14" fmla="*/ 984738 w 10170941"/>
              <a:gd name="connsiteY14" fmla="*/ 1083212 h 5247249"/>
              <a:gd name="connsiteX15" fmla="*/ 759655 w 10170941"/>
              <a:gd name="connsiteY15" fmla="*/ 886264 h 5247249"/>
              <a:gd name="connsiteX16" fmla="*/ 675249 w 10170941"/>
              <a:gd name="connsiteY16" fmla="*/ 1364566 h 5247249"/>
              <a:gd name="connsiteX17" fmla="*/ 42203 w 10170941"/>
              <a:gd name="connsiteY17" fmla="*/ 1997612 h 5247249"/>
              <a:gd name="connsiteX18" fmla="*/ 0 w 10170941"/>
              <a:gd name="connsiteY18" fmla="*/ 1969477 h 5247249"/>
              <a:gd name="connsiteX0" fmla="*/ 0 w 10170941"/>
              <a:gd name="connsiteY0" fmla="*/ 1969477 h 5247249"/>
              <a:gd name="connsiteX1" fmla="*/ 1856935 w 10170941"/>
              <a:gd name="connsiteY1" fmla="*/ 5247249 h 5247249"/>
              <a:gd name="connsiteX2" fmla="*/ 10170941 w 10170941"/>
              <a:gd name="connsiteY2" fmla="*/ 5247249 h 5247249"/>
              <a:gd name="connsiteX3" fmla="*/ 10170941 w 10170941"/>
              <a:gd name="connsiteY3" fmla="*/ 4028635 h 5247249"/>
              <a:gd name="connsiteX4" fmla="*/ 8131126 w 10170941"/>
              <a:gd name="connsiteY4" fmla="*/ 1927273 h 5247249"/>
              <a:gd name="connsiteX5" fmla="*/ 6780627 w 10170941"/>
              <a:gd name="connsiteY5" fmla="*/ 675249 h 5247249"/>
              <a:gd name="connsiteX6" fmla="*/ 6316394 w 10170941"/>
              <a:gd name="connsiteY6" fmla="*/ 1041009 h 5247249"/>
              <a:gd name="connsiteX7" fmla="*/ 6133514 w 10170941"/>
              <a:gd name="connsiteY7" fmla="*/ 858129 h 5247249"/>
              <a:gd name="connsiteX8" fmla="*/ 5964701 w 10170941"/>
              <a:gd name="connsiteY8" fmla="*/ 1519310 h 5247249"/>
              <a:gd name="connsiteX9" fmla="*/ 4065563 w 10170941"/>
              <a:gd name="connsiteY9" fmla="*/ 0 h 5247249"/>
              <a:gd name="connsiteX10" fmla="*/ 3263704 w 10170941"/>
              <a:gd name="connsiteY10" fmla="*/ 717452 h 5247249"/>
              <a:gd name="connsiteX11" fmla="*/ 2926080 w 10170941"/>
              <a:gd name="connsiteY11" fmla="*/ 253218 h 5247249"/>
              <a:gd name="connsiteX12" fmla="*/ 2447778 w 10170941"/>
              <a:gd name="connsiteY12" fmla="*/ 1477107 h 5247249"/>
              <a:gd name="connsiteX13" fmla="*/ 1392701 w 10170941"/>
              <a:gd name="connsiteY13" fmla="*/ 773723 h 5247249"/>
              <a:gd name="connsiteX14" fmla="*/ 984738 w 10170941"/>
              <a:gd name="connsiteY14" fmla="*/ 1083212 h 5247249"/>
              <a:gd name="connsiteX15" fmla="*/ 759655 w 10170941"/>
              <a:gd name="connsiteY15" fmla="*/ 886264 h 5247249"/>
              <a:gd name="connsiteX16" fmla="*/ 675249 w 10170941"/>
              <a:gd name="connsiteY16" fmla="*/ 1364566 h 5247249"/>
              <a:gd name="connsiteX17" fmla="*/ 42203 w 10170941"/>
              <a:gd name="connsiteY17" fmla="*/ 1997612 h 5247249"/>
              <a:gd name="connsiteX18" fmla="*/ 0 w 10170941"/>
              <a:gd name="connsiteY18" fmla="*/ 1969477 h 5247249"/>
              <a:gd name="connsiteX0" fmla="*/ 0 w 10170941"/>
              <a:gd name="connsiteY0" fmla="*/ 1969477 h 5247249"/>
              <a:gd name="connsiteX1" fmla="*/ 1856935 w 10170941"/>
              <a:gd name="connsiteY1" fmla="*/ 5247249 h 5247249"/>
              <a:gd name="connsiteX2" fmla="*/ 10170941 w 10170941"/>
              <a:gd name="connsiteY2" fmla="*/ 5247249 h 5247249"/>
              <a:gd name="connsiteX3" fmla="*/ 10170941 w 10170941"/>
              <a:gd name="connsiteY3" fmla="*/ 4028635 h 5247249"/>
              <a:gd name="connsiteX4" fmla="*/ 8131126 w 10170941"/>
              <a:gd name="connsiteY4" fmla="*/ 1927273 h 5247249"/>
              <a:gd name="connsiteX5" fmla="*/ 6780627 w 10170941"/>
              <a:gd name="connsiteY5" fmla="*/ 675249 h 5247249"/>
              <a:gd name="connsiteX6" fmla="*/ 6316394 w 10170941"/>
              <a:gd name="connsiteY6" fmla="*/ 1041009 h 5247249"/>
              <a:gd name="connsiteX7" fmla="*/ 6133514 w 10170941"/>
              <a:gd name="connsiteY7" fmla="*/ 858129 h 5247249"/>
              <a:gd name="connsiteX8" fmla="*/ 5964701 w 10170941"/>
              <a:gd name="connsiteY8" fmla="*/ 1519310 h 5247249"/>
              <a:gd name="connsiteX9" fmla="*/ 4065563 w 10170941"/>
              <a:gd name="connsiteY9" fmla="*/ 0 h 5247249"/>
              <a:gd name="connsiteX10" fmla="*/ 3263704 w 10170941"/>
              <a:gd name="connsiteY10" fmla="*/ 717452 h 5247249"/>
              <a:gd name="connsiteX11" fmla="*/ 2926080 w 10170941"/>
              <a:gd name="connsiteY11" fmla="*/ 253218 h 5247249"/>
              <a:gd name="connsiteX12" fmla="*/ 2447778 w 10170941"/>
              <a:gd name="connsiteY12" fmla="*/ 1477107 h 5247249"/>
              <a:gd name="connsiteX13" fmla="*/ 1392701 w 10170941"/>
              <a:gd name="connsiteY13" fmla="*/ 773723 h 5247249"/>
              <a:gd name="connsiteX14" fmla="*/ 984738 w 10170941"/>
              <a:gd name="connsiteY14" fmla="*/ 1083212 h 5247249"/>
              <a:gd name="connsiteX15" fmla="*/ 759655 w 10170941"/>
              <a:gd name="connsiteY15" fmla="*/ 886264 h 5247249"/>
              <a:gd name="connsiteX16" fmla="*/ 675249 w 10170941"/>
              <a:gd name="connsiteY16" fmla="*/ 1364566 h 5247249"/>
              <a:gd name="connsiteX17" fmla="*/ 42203 w 10170941"/>
              <a:gd name="connsiteY17" fmla="*/ 1997612 h 5247249"/>
              <a:gd name="connsiteX18" fmla="*/ 0 w 10170941"/>
              <a:gd name="connsiteY18" fmla="*/ 1969477 h 5247249"/>
              <a:gd name="connsiteX0" fmla="*/ 0 w 10170941"/>
              <a:gd name="connsiteY0" fmla="*/ 1969477 h 5247249"/>
              <a:gd name="connsiteX1" fmla="*/ 1856935 w 10170941"/>
              <a:gd name="connsiteY1" fmla="*/ 5247249 h 5247249"/>
              <a:gd name="connsiteX2" fmla="*/ 10170941 w 10170941"/>
              <a:gd name="connsiteY2" fmla="*/ 5247249 h 5247249"/>
              <a:gd name="connsiteX3" fmla="*/ 10170941 w 10170941"/>
              <a:gd name="connsiteY3" fmla="*/ 4028635 h 5247249"/>
              <a:gd name="connsiteX4" fmla="*/ 8131126 w 10170941"/>
              <a:gd name="connsiteY4" fmla="*/ 1927273 h 5247249"/>
              <a:gd name="connsiteX5" fmla="*/ 6780627 w 10170941"/>
              <a:gd name="connsiteY5" fmla="*/ 675249 h 5247249"/>
              <a:gd name="connsiteX6" fmla="*/ 6316394 w 10170941"/>
              <a:gd name="connsiteY6" fmla="*/ 1041009 h 5247249"/>
              <a:gd name="connsiteX7" fmla="*/ 6133514 w 10170941"/>
              <a:gd name="connsiteY7" fmla="*/ 858129 h 5247249"/>
              <a:gd name="connsiteX8" fmla="*/ 5964701 w 10170941"/>
              <a:gd name="connsiteY8" fmla="*/ 1519310 h 5247249"/>
              <a:gd name="connsiteX9" fmla="*/ 4065563 w 10170941"/>
              <a:gd name="connsiteY9" fmla="*/ 0 h 5247249"/>
              <a:gd name="connsiteX10" fmla="*/ 3263704 w 10170941"/>
              <a:gd name="connsiteY10" fmla="*/ 717452 h 5247249"/>
              <a:gd name="connsiteX11" fmla="*/ 2926080 w 10170941"/>
              <a:gd name="connsiteY11" fmla="*/ 253218 h 5247249"/>
              <a:gd name="connsiteX12" fmla="*/ 2447778 w 10170941"/>
              <a:gd name="connsiteY12" fmla="*/ 1477107 h 5247249"/>
              <a:gd name="connsiteX13" fmla="*/ 1392701 w 10170941"/>
              <a:gd name="connsiteY13" fmla="*/ 773723 h 5247249"/>
              <a:gd name="connsiteX14" fmla="*/ 984738 w 10170941"/>
              <a:gd name="connsiteY14" fmla="*/ 1083212 h 5247249"/>
              <a:gd name="connsiteX15" fmla="*/ 759655 w 10170941"/>
              <a:gd name="connsiteY15" fmla="*/ 886264 h 5247249"/>
              <a:gd name="connsiteX16" fmla="*/ 675249 w 10170941"/>
              <a:gd name="connsiteY16" fmla="*/ 1364566 h 5247249"/>
              <a:gd name="connsiteX17" fmla="*/ 42203 w 10170941"/>
              <a:gd name="connsiteY17" fmla="*/ 1997612 h 5247249"/>
              <a:gd name="connsiteX18" fmla="*/ 0 w 10170941"/>
              <a:gd name="connsiteY18" fmla="*/ 1969477 h 5247249"/>
              <a:gd name="connsiteX0" fmla="*/ 0 w 10170941"/>
              <a:gd name="connsiteY0" fmla="*/ 1969477 h 5247249"/>
              <a:gd name="connsiteX1" fmla="*/ 1856935 w 10170941"/>
              <a:gd name="connsiteY1" fmla="*/ 5247249 h 5247249"/>
              <a:gd name="connsiteX2" fmla="*/ 10170941 w 10170941"/>
              <a:gd name="connsiteY2" fmla="*/ 5247249 h 5247249"/>
              <a:gd name="connsiteX3" fmla="*/ 10170941 w 10170941"/>
              <a:gd name="connsiteY3" fmla="*/ 4028635 h 5247249"/>
              <a:gd name="connsiteX4" fmla="*/ 8131126 w 10170941"/>
              <a:gd name="connsiteY4" fmla="*/ 1927273 h 5247249"/>
              <a:gd name="connsiteX5" fmla="*/ 6780627 w 10170941"/>
              <a:gd name="connsiteY5" fmla="*/ 675249 h 5247249"/>
              <a:gd name="connsiteX6" fmla="*/ 6316394 w 10170941"/>
              <a:gd name="connsiteY6" fmla="*/ 1041009 h 5247249"/>
              <a:gd name="connsiteX7" fmla="*/ 6133514 w 10170941"/>
              <a:gd name="connsiteY7" fmla="*/ 858129 h 5247249"/>
              <a:gd name="connsiteX8" fmla="*/ 5964701 w 10170941"/>
              <a:gd name="connsiteY8" fmla="*/ 1519310 h 5247249"/>
              <a:gd name="connsiteX9" fmla="*/ 4065563 w 10170941"/>
              <a:gd name="connsiteY9" fmla="*/ 0 h 5247249"/>
              <a:gd name="connsiteX10" fmla="*/ 3263704 w 10170941"/>
              <a:gd name="connsiteY10" fmla="*/ 717452 h 5247249"/>
              <a:gd name="connsiteX11" fmla="*/ 2926080 w 10170941"/>
              <a:gd name="connsiteY11" fmla="*/ 253218 h 5247249"/>
              <a:gd name="connsiteX12" fmla="*/ 2447778 w 10170941"/>
              <a:gd name="connsiteY12" fmla="*/ 1477107 h 5247249"/>
              <a:gd name="connsiteX13" fmla="*/ 1392701 w 10170941"/>
              <a:gd name="connsiteY13" fmla="*/ 773723 h 5247249"/>
              <a:gd name="connsiteX14" fmla="*/ 984738 w 10170941"/>
              <a:gd name="connsiteY14" fmla="*/ 1083212 h 5247249"/>
              <a:gd name="connsiteX15" fmla="*/ 759655 w 10170941"/>
              <a:gd name="connsiteY15" fmla="*/ 886264 h 5247249"/>
              <a:gd name="connsiteX16" fmla="*/ 675249 w 10170941"/>
              <a:gd name="connsiteY16" fmla="*/ 1364566 h 5247249"/>
              <a:gd name="connsiteX17" fmla="*/ 42203 w 10170941"/>
              <a:gd name="connsiteY17" fmla="*/ 1997612 h 5247249"/>
              <a:gd name="connsiteX18" fmla="*/ 0 w 10170941"/>
              <a:gd name="connsiteY18" fmla="*/ 1969477 h 5247249"/>
              <a:gd name="connsiteX0" fmla="*/ 218329 w 10913682"/>
              <a:gd name="connsiteY0" fmla="*/ 1969477 h 5345820"/>
              <a:gd name="connsiteX1" fmla="*/ 3309704 w 10913682"/>
              <a:gd name="connsiteY1" fmla="*/ 5277729 h 5345820"/>
              <a:gd name="connsiteX2" fmla="*/ 10389270 w 10913682"/>
              <a:gd name="connsiteY2" fmla="*/ 5247249 h 5345820"/>
              <a:gd name="connsiteX3" fmla="*/ 10389270 w 10913682"/>
              <a:gd name="connsiteY3" fmla="*/ 4028635 h 5345820"/>
              <a:gd name="connsiteX4" fmla="*/ 8349455 w 10913682"/>
              <a:gd name="connsiteY4" fmla="*/ 1927273 h 5345820"/>
              <a:gd name="connsiteX5" fmla="*/ 6998956 w 10913682"/>
              <a:gd name="connsiteY5" fmla="*/ 675249 h 5345820"/>
              <a:gd name="connsiteX6" fmla="*/ 6534723 w 10913682"/>
              <a:gd name="connsiteY6" fmla="*/ 1041009 h 5345820"/>
              <a:gd name="connsiteX7" fmla="*/ 6351843 w 10913682"/>
              <a:gd name="connsiteY7" fmla="*/ 858129 h 5345820"/>
              <a:gd name="connsiteX8" fmla="*/ 6183030 w 10913682"/>
              <a:gd name="connsiteY8" fmla="*/ 1519310 h 5345820"/>
              <a:gd name="connsiteX9" fmla="*/ 4283892 w 10913682"/>
              <a:gd name="connsiteY9" fmla="*/ 0 h 5345820"/>
              <a:gd name="connsiteX10" fmla="*/ 3482033 w 10913682"/>
              <a:gd name="connsiteY10" fmla="*/ 717452 h 5345820"/>
              <a:gd name="connsiteX11" fmla="*/ 3144409 w 10913682"/>
              <a:gd name="connsiteY11" fmla="*/ 253218 h 5345820"/>
              <a:gd name="connsiteX12" fmla="*/ 2666107 w 10913682"/>
              <a:gd name="connsiteY12" fmla="*/ 1477107 h 5345820"/>
              <a:gd name="connsiteX13" fmla="*/ 1611030 w 10913682"/>
              <a:gd name="connsiteY13" fmla="*/ 773723 h 5345820"/>
              <a:gd name="connsiteX14" fmla="*/ 1203067 w 10913682"/>
              <a:gd name="connsiteY14" fmla="*/ 1083212 h 5345820"/>
              <a:gd name="connsiteX15" fmla="*/ 977984 w 10913682"/>
              <a:gd name="connsiteY15" fmla="*/ 886264 h 5345820"/>
              <a:gd name="connsiteX16" fmla="*/ 893578 w 10913682"/>
              <a:gd name="connsiteY16" fmla="*/ 1364566 h 5345820"/>
              <a:gd name="connsiteX17" fmla="*/ 260532 w 10913682"/>
              <a:gd name="connsiteY17" fmla="*/ 1997612 h 5345820"/>
              <a:gd name="connsiteX18" fmla="*/ 218329 w 10913682"/>
              <a:gd name="connsiteY18" fmla="*/ 1969477 h 5345820"/>
              <a:gd name="connsiteX0" fmla="*/ 218329 w 10389270"/>
              <a:gd name="connsiteY0" fmla="*/ 1969477 h 5345820"/>
              <a:gd name="connsiteX1" fmla="*/ 3309704 w 10389270"/>
              <a:gd name="connsiteY1" fmla="*/ 5277729 h 5345820"/>
              <a:gd name="connsiteX2" fmla="*/ 10389270 w 10389270"/>
              <a:gd name="connsiteY2" fmla="*/ 5247249 h 5345820"/>
              <a:gd name="connsiteX3" fmla="*/ 10389270 w 10389270"/>
              <a:gd name="connsiteY3" fmla="*/ 4028635 h 5345820"/>
              <a:gd name="connsiteX4" fmla="*/ 8349455 w 10389270"/>
              <a:gd name="connsiteY4" fmla="*/ 1927273 h 5345820"/>
              <a:gd name="connsiteX5" fmla="*/ 6998956 w 10389270"/>
              <a:gd name="connsiteY5" fmla="*/ 675249 h 5345820"/>
              <a:gd name="connsiteX6" fmla="*/ 6534723 w 10389270"/>
              <a:gd name="connsiteY6" fmla="*/ 1041009 h 5345820"/>
              <a:gd name="connsiteX7" fmla="*/ 6351843 w 10389270"/>
              <a:gd name="connsiteY7" fmla="*/ 858129 h 5345820"/>
              <a:gd name="connsiteX8" fmla="*/ 6183030 w 10389270"/>
              <a:gd name="connsiteY8" fmla="*/ 1519310 h 5345820"/>
              <a:gd name="connsiteX9" fmla="*/ 4283892 w 10389270"/>
              <a:gd name="connsiteY9" fmla="*/ 0 h 5345820"/>
              <a:gd name="connsiteX10" fmla="*/ 3482033 w 10389270"/>
              <a:gd name="connsiteY10" fmla="*/ 717452 h 5345820"/>
              <a:gd name="connsiteX11" fmla="*/ 3144409 w 10389270"/>
              <a:gd name="connsiteY11" fmla="*/ 253218 h 5345820"/>
              <a:gd name="connsiteX12" fmla="*/ 2666107 w 10389270"/>
              <a:gd name="connsiteY12" fmla="*/ 1477107 h 5345820"/>
              <a:gd name="connsiteX13" fmla="*/ 1611030 w 10389270"/>
              <a:gd name="connsiteY13" fmla="*/ 773723 h 5345820"/>
              <a:gd name="connsiteX14" fmla="*/ 1203067 w 10389270"/>
              <a:gd name="connsiteY14" fmla="*/ 1083212 h 5345820"/>
              <a:gd name="connsiteX15" fmla="*/ 977984 w 10389270"/>
              <a:gd name="connsiteY15" fmla="*/ 886264 h 5345820"/>
              <a:gd name="connsiteX16" fmla="*/ 893578 w 10389270"/>
              <a:gd name="connsiteY16" fmla="*/ 1364566 h 5345820"/>
              <a:gd name="connsiteX17" fmla="*/ 260532 w 10389270"/>
              <a:gd name="connsiteY17" fmla="*/ 1997612 h 5345820"/>
              <a:gd name="connsiteX18" fmla="*/ 218329 w 10389270"/>
              <a:gd name="connsiteY18" fmla="*/ 1969477 h 5345820"/>
              <a:gd name="connsiteX0" fmla="*/ 0 w 10170941"/>
              <a:gd name="connsiteY0" fmla="*/ 1969477 h 5345820"/>
              <a:gd name="connsiteX1" fmla="*/ 3091375 w 10170941"/>
              <a:gd name="connsiteY1" fmla="*/ 5277729 h 5345820"/>
              <a:gd name="connsiteX2" fmla="*/ 10170941 w 10170941"/>
              <a:gd name="connsiteY2" fmla="*/ 5247249 h 5345820"/>
              <a:gd name="connsiteX3" fmla="*/ 10170941 w 10170941"/>
              <a:gd name="connsiteY3" fmla="*/ 4028635 h 5345820"/>
              <a:gd name="connsiteX4" fmla="*/ 8131126 w 10170941"/>
              <a:gd name="connsiteY4" fmla="*/ 1927273 h 5345820"/>
              <a:gd name="connsiteX5" fmla="*/ 6780627 w 10170941"/>
              <a:gd name="connsiteY5" fmla="*/ 675249 h 5345820"/>
              <a:gd name="connsiteX6" fmla="*/ 6316394 w 10170941"/>
              <a:gd name="connsiteY6" fmla="*/ 1041009 h 5345820"/>
              <a:gd name="connsiteX7" fmla="*/ 6133514 w 10170941"/>
              <a:gd name="connsiteY7" fmla="*/ 858129 h 5345820"/>
              <a:gd name="connsiteX8" fmla="*/ 5964701 w 10170941"/>
              <a:gd name="connsiteY8" fmla="*/ 1519310 h 5345820"/>
              <a:gd name="connsiteX9" fmla="*/ 4065563 w 10170941"/>
              <a:gd name="connsiteY9" fmla="*/ 0 h 5345820"/>
              <a:gd name="connsiteX10" fmla="*/ 3263704 w 10170941"/>
              <a:gd name="connsiteY10" fmla="*/ 717452 h 5345820"/>
              <a:gd name="connsiteX11" fmla="*/ 2926080 w 10170941"/>
              <a:gd name="connsiteY11" fmla="*/ 253218 h 5345820"/>
              <a:gd name="connsiteX12" fmla="*/ 2447778 w 10170941"/>
              <a:gd name="connsiteY12" fmla="*/ 1477107 h 5345820"/>
              <a:gd name="connsiteX13" fmla="*/ 1392701 w 10170941"/>
              <a:gd name="connsiteY13" fmla="*/ 773723 h 5345820"/>
              <a:gd name="connsiteX14" fmla="*/ 984738 w 10170941"/>
              <a:gd name="connsiteY14" fmla="*/ 1083212 h 5345820"/>
              <a:gd name="connsiteX15" fmla="*/ 759655 w 10170941"/>
              <a:gd name="connsiteY15" fmla="*/ 886264 h 5345820"/>
              <a:gd name="connsiteX16" fmla="*/ 675249 w 10170941"/>
              <a:gd name="connsiteY16" fmla="*/ 1364566 h 5345820"/>
              <a:gd name="connsiteX17" fmla="*/ 42203 w 10170941"/>
              <a:gd name="connsiteY17" fmla="*/ 1997612 h 5345820"/>
              <a:gd name="connsiteX18" fmla="*/ 0 w 10170941"/>
              <a:gd name="connsiteY18" fmla="*/ 1969477 h 5345820"/>
              <a:gd name="connsiteX0" fmla="*/ 0 w 10170941"/>
              <a:gd name="connsiteY0" fmla="*/ 1969477 h 5277729"/>
              <a:gd name="connsiteX1" fmla="*/ 3091375 w 10170941"/>
              <a:gd name="connsiteY1" fmla="*/ 5277729 h 5277729"/>
              <a:gd name="connsiteX2" fmla="*/ 10170941 w 10170941"/>
              <a:gd name="connsiteY2" fmla="*/ 5247249 h 5277729"/>
              <a:gd name="connsiteX3" fmla="*/ 10170941 w 10170941"/>
              <a:gd name="connsiteY3" fmla="*/ 4028635 h 5277729"/>
              <a:gd name="connsiteX4" fmla="*/ 8131126 w 10170941"/>
              <a:gd name="connsiteY4" fmla="*/ 1927273 h 5277729"/>
              <a:gd name="connsiteX5" fmla="*/ 6780627 w 10170941"/>
              <a:gd name="connsiteY5" fmla="*/ 675249 h 5277729"/>
              <a:gd name="connsiteX6" fmla="*/ 6316394 w 10170941"/>
              <a:gd name="connsiteY6" fmla="*/ 1041009 h 5277729"/>
              <a:gd name="connsiteX7" fmla="*/ 6133514 w 10170941"/>
              <a:gd name="connsiteY7" fmla="*/ 858129 h 5277729"/>
              <a:gd name="connsiteX8" fmla="*/ 5964701 w 10170941"/>
              <a:gd name="connsiteY8" fmla="*/ 1519310 h 5277729"/>
              <a:gd name="connsiteX9" fmla="*/ 4065563 w 10170941"/>
              <a:gd name="connsiteY9" fmla="*/ 0 h 5277729"/>
              <a:gd name="connsiteX10" fmla="*/ 3263704 w 10170941"/>
              <a:gd name="connsiteY10" fmla="*/ 717452 h 5277729"/>
              <a:gd name="connsiteX11" fmla="*/ 2926080 w 10170941"/>
              <a:gd name="connsiteY11" fmla="*/ 253218 h 5277729"/>
              <a:gd name="connsiteX12" fmla="*/ 2447778 w 10170941"/>
              <a:gd name="connsiteY12" fmla="*/ 1477107 h 5277729"/>
              <a:gd name="connsiteX13" fmla="*/ 1392701 w 10170941"/>
              <a:gd name="connsiteY13" fmla="*/ 773723 h 5277729"/>
              <a:gd name="connsiteX14" fmla="*/ 984738 w 10170941"/>
              <a:gd name="connsiteY14" fmla="*/ 1083212 h 5277729"/>
              <a:gd name="connsiteX15" fmla="*/ 759655 w 10170941"/>
              <a:gd name="connsiteY15" fmla="*/ 886264 h 5277729"/>
              <a:gd name="connsiteX16" fmla="*/ 675249 w 10170941"/>
              <a:gd name="connsiteY16" fmla="*/ 1364566 h 5277729"/>
              <a:gd name="connsiteX17" fmla="*/ 42203 w 10170941"/>
              <a:gd name="connsiteY17" fmla="*/ 1997612 h 5277729"/>
              <a:gd name="connsiteX18" fmla="*/ 0 w 10170941"/>
              <a:gd name="connsiteY18" fmla="*/ 1969477 h 52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170941" h="5277729">
                <a:moveTo>
                  <a:pt x="0" y="1969477"/>
                </a:moveTo>
                <a:lnTo>
                  <a:pt x="3091375" y="5277729"/>
                </a:lnTo>
                <a:lnTo>
                  <a:pt x="10170941" y="5247249"/>
                </a:lnTo>
                <a:lnTo>
                  <a:pt x="10170941" y="4028635"/>
                </a:lnTo>
                <a:cubicBezTo>
                  <a:pt x="9491003" y="3328181"/>
                  <a:pt x="8696178" y="2486171"/>
                  <a:pt x="8131126" y="1927273"/>
                </a:cubicBezTo>
                <a:lnTo>
                  <a:pt x="6780627" y="675249"/>
                </a:lnTo>
                <a:lnTo>
                  <a:pt x="6316394" y="1041009"/>
                </a:lnTo>
                <a:lnTo>
                  <a:pt x="6133514" y="858129"/>
                </a:lnTo>
                <a:lnTo>
                  <a:pt x="5964701" y="1519310"/>
                </a:lnTo>
                <a:lnTo>
                  <a:pt x="4065563" y="0"/>
                </a:lnTo>
                <a:lnTo>
                  <a:pt x="3263704" y="717452"/>
                </a:lnTo>
                <a:lnTo>
                  <a:pt x="2926080" y="253218"/>
                </a:lnTo>
                <a:lnTo>
                  <a:pt x="2447778" y="1477107"/>
                </a:lnTo>
                <a:lnTo>
                  <a:pt x="1392701" y="773723"/>
                </a:lnTo>
                <a:lnTo>
                  <a:pt x="984738" y="1083212"/>
                </a:lnTo>
                <a:lnTo>
                  <a:pt x="759655" y="886264"/>
                </a:lnTo>
                <a:lnTo>
                  <a:pt x="675249" y="1364566"/>
                </a:lnTo>
                <a:lnTo>
                  <a:pt x="42203" y="1997612"/>
                </a:lnTo>
                <a:lnTo>
                  <a:pt x="0" y="1969477"/>
                </a:lnTo>
                <a:close/>
              </a:path>
            </a:pathLst>
          </a:custGeom>
          <a:solidFill>
            <a:sysClr val="windowText" lastClr="000000">
              <a:alpha val="19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928FB-63A7-4F77-ABBB-B6BFD0136C27}"/>
              </a:ext>
            </a:extLst>
          </p:cNvPr>
          <p:cNvSpPr txBox="1"/>
          <p:nvPr/>
        </p:nvSpPr>
        <p:spPr>
          <a:xfrm>
            <a:off x="5116421" y="4803345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prstClr val="white"/>
                </a:solidFill>
                <a:cs typeface="Arial" panose="020B0604020202020204" pitchFamily="34" charset="0"/>
              </a:rPr>
              <a:t>Appendix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3A488A-3AB9-4325-806D-4BDDBD17C5F3}"/>
              </a:ext>
            </a:extLst>
          </p:cNvPr>
          <p:cNvGrpSpPr/>
          <p:nvPr/>
        </p:nvGrpSpPr>
        <p:grpSpPr>
          <a:xfrm>
            <a:off x="2032000" y="1298576"/>
            <a:ext cx="8121651" cy="2887663"/>
            <a:chOff x="2032000" y="1298576"/>
            <a:chExt cx="8121651" cy="2887663"/>
          </a:xfrm>
          <a:solidFill>
            <a:srgbClr val="1F497D">
              <a:lumMod val="60000"/>
              <a:lumOff val="40000"/>
            </a:srgbClr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CACAB58-2D99-414E-A25A-24DD8F290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25" y="1871663"/>
              <a:ext cx="593725" cy="114300"/>
            </a:xfrm>
            <a:custGeom>
              <a:avLst/>
              <a:gdLst>
                <a:gd name="T0" fmla="*/ 21 w 374"/>
                <a:gd name="T1" fmla="*/ 0 h 72"/>
                <a:gd name="T2" fmla="*/ 352 w 374"/>
                <a:gd name="T3" fmla="*/ 0 h 72"/>
                <a:gd name="T4" fmla="*/ 358 w 374"/>
                <a:gd name="T5" fmla="*/ 2 h 72"/>
                <a:gd name="T6" fmla="*/ 364 w 374"/>
                <a:gd name="T7" fmla="*/ 5 h 72"/>
                <a:gd name="T8" fmla="*/ 369 w 374"/>
                <a:gd name="T9" fmla="*/ 10 h 72"/>
                <a:gd name="T10" fmla="*/ 372 w 374"/>
                <a:gd name="T11" fmla="*/ 16 h 72"/>
                <a:gd name="T12" fmla="*/ 374 w 374"/>
                <a:gd name="T13" fmla="*/ 22 h 72"/>
                <a:gd name="T14" fmla="*/ 374 w 374"/>
                <a:gd name="T15" fmla="*/ 50 h 72"/>
                <a:gd name="T16" fmla="*/ 372 w 374"/>
                <a:gd name="T17" fmla="*/ 56 h 72"/>
                <a:gd name="T18" fmla="*/ 369 w 374"/>
                <a:gd name="T19" fmla="*/ 62 h 72"/>
                <a:gd name="T20" fmla="*/ 364 w 374"/>
                <a:gd name="T21" fmla="*/ 67 h 72"/>
                <a:gd name="T22" fmla="*/ 358 w 374"/>
                <a:gd name="T23" fmla="*/ 70 h 72"/>
                <a:gd name="T24" fmla="*/ 352 w 374"/>
                <a:gd name="T25" fmla="*/ 72 h 72"/>
                <a:gd name="T26" fmla="*/ 21 w 374"/>
                <a:gd name="T27" fmla="*/ 72 h 72"/>
                <a:gd name="T28" fmla="*/ 15 w 374"/>
                <a:gd name="T29" fmla="*/ 70 h 72"/>
                <a:gd name="T30" fmla="*/ 9 w 374"/>
                <a:gd name="T31" fmla="*/ 67 h 72"/>
                <a:gd name="T32" fmla="*/ 4 w 374"/>
                <a:gd name="T33" fmla="*/ 62 h 72"/>
                <a:gd name="T34" fmla="*/ 1 w 374"/>
                <a:gd name="T35" fmla="*/ 56 h 72"/>
                <a:gd name="T36" fmla="*/ 0 w 374"/>
                <a:gd name="T37" fmla="*/ 50 h 72"/>
                <a:gd name="T38" fmla="*/ 0 w 374"/>
                <a:gd name="T39" fmla="*/ 22 h 72"/>
                <a:gd name="T40" fmla="*/ 1 w 374"/>
                <a:gd name="T41" fmla="*/ 16 h 72"/>
                <a:gd name="T42" fmla="*/ 4 w 374"/>
                <a:gd name="T43" fmla="*/ 10 h 72"/>
                <a:gd name="T44" fmla="*/ 9 w 374"/>
                <a:gd name="T45" fmla="*/ 5 h 72"/>
                <a:gd name="T46" fmla="*/ 15 w 374"/>
                <a:gd name="T47" fmla="*/ 2 h 72"/>
                <a:gd name="T48" fmla="*/ 21 w 374"/>
                <a:gd name="T4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4" h="72">
                  <a:moveTo>
                    <a:pt x="21" y="0"/>
                  </a:moveTo>
                  <a:lnTo>
                    <a:pt x="352" y="0"/>
                  </a:lnTo>
                  <a:lnTo>
                    <a:pt x="358" y="2"/>
                  </a:lnTo>
                  <a:lnTo>
                    <a:pt x="364" y="5"/>
                  </a:lnTo>
                  <a:lnTo>
                    <a:pt x="369" y="10"/>
                  </a:lnTo>
                  <a:lnTo>
                    <a:pt x="372" y="16"/>
                  </a:lnTo>
                  <a:lnTo>
                    <a:pt x="374" y="22"/>
                  </a:lnTo>
                  <a:lnTo>
                    <a:pt x="374" y="50"/>
                  </a:lnTo>
                  <a:lnTo>
                    <a:pt x="372" y="56"/>
                  </a:lnTo>
                  <a:lnTo>
                    <a:pt x="369" y="62"/>
                  </a:lnTo>
                  <a:lnTo>
                    <a:pt x="364" y="67"/>
                  </a:lnTo>
                  <a:lnTo>
                    <a:pt x="358" y="70"/>
                  </a:lnTo>
                  <a:lnTo>
                    <a:pt x="352" y="72"/>
                  </a:lnTo>
                  <a:lnTo>
                    <a:pt x="21" y="72"/>
                  </a:lnTo>
                  <a:lnTo>
                    <a:pt x="15" y="70"/>
                  </a:lnTo>
                  <a:lnTo>
                    <a:pt x="9" y="67"/>
                  </a:lnTo>
                  <a:lnTo>
                    <a:pt x="4" y="62"/>
                  </a:lnTo>
                  <a:lnTo>
                    <a:pt x="1" y="56"/>
                  </a:lnTo>
                  <a:lnTo>
                    <a:pt x="0" y="50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0"/>
                  </a:lnTo>
                  <a:lnTo>
                    <a:pt x="9" y="5"/>
                  </a:lnTo>
                  <a:lnTo>
                    <a:pt x="1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0C55B55-0E23-481F-B0DC-4D79EF41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900" y="3098801"/>
              <a:ext cx="528638" cy="792163"/>
            </a:xfrm>
            <a:custGeom>
              <a:avLst/>
              <a:gdLst>
                <a:gd name="T0" fmla="*/ 34 w 333"/>
                <a:gd name="T1" fmla="*/ 0 h 499"/>
                <a:gd name="T2" fmla="*/ 300 w 333"/>
                <a:gd name="T3" fmla="*/ 0 h 499"/>
                <a:gd name="T4" fmla="*/ 318 w 333"/>
                <a:gd name="T5" fmla="*/ 5 h 499"/>
                <a:gd name="T6" fmla="*/ 330 w 333"/>
                <a:gd name="T7" fmla="*/ 17 h 499"/>
                <a:gd name="T8" fmla="*/ 333 w 333"/>
                <a:gd name="T9" fmla="*/ 35 h 499"/>
                <a:gd name="T10" fmla="*/ 333 w 333"/>
                <a:gd name="T11" fmla="*/ 466 h 499"/>
                <a:gd name="T12" fmla="*/ 330 w 333"/>
                <a:gd name="T13" fmla="*/ 483 h 499"/>
                <a:gd name="T14" fmla="*/ 318 w 333"/>
                <a:gd name="T15" fmla="*/ 494 h 499"/>
                <a:gd name="T16" fmla="*/ 300 w 333"/>
                <a:gd name="T17" fmla="*/ 499 h 499"/>
                <a:gd name="T18" fmla="*/ 34 w 333"/>
                <a:gd name="T19" fmla="*/ 499 h 499"/>
                <a:gd name="T20" fmla="*/ 17 w 333"/>
                <a:gd name="T21" fmla="*/ 494 h 499"/>
                <a:gd name="T22" fmla="*/ 4 w 333"/>
                <a:gd name="T23" fmla="*/ 483 h 499"/>
                <a:gd name="T24" fmla="*/ 0 w 333"/>
                <a:gd name="T25" fmla="*/ 466 h 499"/>
                <a:gd name="T26" fmla="*/ 0 w 333"/>
                <a:gd name="T27" fmla="*/ 35 h 499"/>
                <a:gd name="T28" fmla="*/ 4 w 333"/>
                <a:gd name="T29" fmla="*/ 17 h 499"/>
                <a:gd name="T30" fmla="*/ 17 w 333"/>
                <a:gd name="T31" fmla="*/ 5 h 499"/>
                <a:gd name="T32" fmla="*/ 34 w 333"/>
                <a:gd name="T3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3" h="499">
                  <a:moveTo>
                    <a:pt x="34" y="0"/>
                  </a:moveTo>
                  <a:lnTo>
                    <a:pt x="300" y="0"/>
                  </a:lnTo>
                  <a:lnTo>
                    <a:pt x="318" y="5"/>
                  </a:lnTo>
                  <a:lnTo>
                    <a:pt x="330" y="17"/>
                  </a:lnTo>
                  <a:lnTo>
                    <a:pt x="333" y="35"/>
                  </a:lnTo>
                  <a:lnTo>
                    <a:pt x="333" y="466"/>
                  </a:lnTo>
                  <a:lnTo>
                    <a:pt x="330" y="483"/>
                  </a:lnTo>
                  <a:lnTo>
                    <a:pt x="318" y="494"/>
                  </a:lnTo>
                  <a:lnTo>
                    <a:pt x="300" y="499"/>
                  </a:lnTo>
                  <a:lnTo>
                    <a:pt x="34" y="499"/>
                  </a:lnTo>
                  <a:lnTo>
                    <a:pt x="17" y="494"/>
                  </a:lnTo>
                  <a:lnTo>
                    <a:pt x="4" y="483"/>
                  </a:lnTo>
                  <a:lnTo>
                    <a:pt x="0" y="466"/>
                  </a:lnTo>
                  <a:lnTo>
                    <a:pt x="0" y="35"/>
                  </a:lnTo>
                  <a:lnTo>
                    <a:pt x="4" y="17"/>
                  </a:lnTo>
                  <a:lnTo>
                    <a:pt x="17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2EB777B-15B4-4452-931D-78B57FA92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38" y="3098801"/>
              <a:ext cx="530225" cy="792163"/>
            </a:xfrm>
            <a:custGeom>
              <a:avLst/>
              <a:gdLst>
                <a:gd name="T0" fmla="*/ 33 w 334"/>
                <a:gd name="T1" fmla="*/ 0 h 499"/>
                <a:gd name="T2" fmla="*/ 301 w 334"/>
                <a:gd name="T3" fmla="*/ 0 h 499"/>
                <a:gd name="T4" fmla="*/ 317 w 334"/>
                <a:gd name="T5" fmla="*/ 5 h 499"/>
                <a:gd name="T6" fmla="*/ 329 w 334"/>
                <a:gd name="T7" fmla="*/ 17 h 499"/>
                <a:gd name="T8" fmla="*/ 334 w 334"/>
                <a:gd name="T9" fmla="*/ 35 h 499"/>
                <a:gd name="T10" fmla="*/ 334 w 334"/>
                <a:gd name="T11" fmla="*/ 466 h 499"/>
                <a:gd name="T12" fmla="*/ 329 w 334"/>
                <a:gd name="T13" fmla="*/ 483 h 499"/>
                <a:gd name="T14" fmla="*/ 317 w 334"/>
                <a:gd name="T15" fmla="*/ 494 h 499"/>
                <a:gd name="T16" fmla="*/ 301 w 334"/>
                <a:gd name="T17" fmla="*/ 499 h 499"/>
                <a:gd name="T18" fmla="*/ 33 w 334"/>
                <a:gd name="T19" fmla="*/ 499 h 499"/>
                <a:gd name="T20" fmla="*/ 16 w 334"/>
                <a:gd name="T21" fmla="*/ 494 h 499"/>
                <a:gd name="T22" fmla="*/ 5 w 334"/>
                <a:gd name="T23" fmla="*/ 483 h 499"/>
                <a:gd name="T24" fmla="*/ 0 w 334"/>
                <a:gd name="T25" fmla="*/ 466 h 499"/>
                <a:gd name="T26" fmla="*/ 0 w 334"/>
                <a:gd name="T27" fmla="*/ 35 h 499"/>
                <a:gd name="T28" fmla="*/ 5 w 334"/>
                <a:gd name="T29" fmla="*/ 17 h 499"/>
                <a:gd name="T30" fmla="*/ 16 w 334"/>
                <a:gd name="T31" fmla="*/ 5 h 499"/>
                <a:gd name="T32" fmla="*/ 33 w 334"/>
                <a:gd name="T3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4" h="499">
                  <a:moveTo>
                    <a:pt x="33" y="0"/>
                  </a:moveTo>
                  <a:lnTo>
                    <a:pt x="301" y="0"/>
                  </a:lnTo>
                  <a:lnTo>
                    <a:pt x="317" y="5"/>
                  </a:lnTo>
                  <a:lnTo>
                    <a:pt x="329" y="17"/>
                  </a:lnTo>
                  <a:lnTo>
                    <a:pt x="334" y="35"/>
                  </a:lnTo>
                  <a:lnTo>
                    <a:pt x="334" y="466"/>
                  </a:lnTo>
                  <a:lnTo>
                    <a:pt x="329" y="483"/>
                  </a:lnTo>
                  <a:lnTo>
                    <a:pt x="317" y="494"/>
                  </a:lnTo>
                  <a:lnTo>
                    <a:pt x="301" y="499"/>
                  </a:lnTo>
                  <a:lnTo>
                    <a:pt x="33" y="499"/>
                  </a:lnTo>
                  <a:lnTo>
                    <a:pt x="16" y="494"/>
                  </a:lnTo>
                  <a:lnTo>
                    <a:pt x="5" y="483"/>
                  </a:lnTo>
                  <a:lnTo>
                    <a:pt x="0" y="466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68ED2DE-5D78-414F-9E72-3454FDC09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2017713"/>
              <a:ext cx="484188" cy="955675"/>
            </a:xfrm>
            <a:custGeom>
              <a:avLst/>
              <a:gdLst>
                <a:gd name="T0" fmla="*/ 39 w 305"/>
                <a:gd name="T1" fmla="*/ 0 h 602"/>
                <a:gd name="T2" fmla="*/ 267 w 305"/>
                <a:gd name="T3" fmla="*/ 0 h 602"/>
                <a:gd name="T4" fmla="*/ 282 w 305"/>
                <a:gd name="T5" fmla="*/ 1 h 602"/>
                <a:gd name="T6" fmla="*/ 293 w 305"/>
                <a:gd name="T7" fmla="*/ 11 h 602"/>
                <a:gd name="T8" fmla="*/ 302 w 305"/>
                <a:gd name="T9" fmla="*/ 23 h 602"/>
                <a:gd name="T10" fmla="*/ 305 w 305"/>
                <a:gd name="T11" fmla="*/ 37 h 602"/>
                <a:gd name="T12" fmla="*/ 305 w 305"/>
                <a:gd name="T13" fmla="*/ 563 h 602"/>
                <a:gd name="T14" fmla="*/ 302 w 305"/>
                <a:gd name="T15" fmla="*/ 579 h 602"/>
                <a:gd name="T16" fmla="*/ 293 w 305"/>
                <a:gd name="T17" fmla="*/ 591 h 602"/>
                <a:gd name="T18" fmla="*/ 282 w 305"/>
                <a:gd name="T19" fmla="*/ 599 h 602"/>
                <a:gd name="T20" fmla="*/ 267 w 305"/>
                <a:gd name="T21" fmla="*/ 602 h 602"/>
                <a:gd name="T22" fmla="*/ 39 w 305"/>
                <a:gd name="T23" fmla="*/ 602 h 602"/>
                <a:gd name="T24" fmla="*/ 23 w 305"/>
                <a:gd name="T25" fmla="*/ 599 h 602"/>
                <a:gd name="T26" fmla="*/ 11 w 305"/>
                <a:gd name="T27" fmla="*/ 591 h 602"/>
                <a:gd name="T28" fmla="*/ 3 w 305"/>
                <a:gd name="T29" fmla="*/ 579 h 602"/>
                <a:gd name="T30" fmla="*/ 0 w 305"/>
                <a:gd name="T31" fmla="*/ 563 h 602"/>
                <a:gd name="T32" fmla="*/ 0 w 305"/>
                <a:gd name="T33" fmla="*/ 37 h 602"/>
                <a:gd name="T34" fmla="*/ 3 w 305"/>
                <a:gd name="T35" fmla="*/ 23 h 602"/>
                <a:gd name="T36" fmla="*/ 11 w 305"/>
                <a:gd name="T37" fmla="*/ 11 h 602"/>
                <a:gd name="T38" fmla="*/ 23 w 305"/>
                <a:gd name="T39" fmla="*/ 1 h 602"/>
                <a:gd name="T40" fmla="*/ 39 w 305"/>
                <a:gd name="T4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" h="602">
                  <a:moveTo>
                    <a:pt x="39" y="0"/>
                  </a:moveTo>
                  <a:lnTo>
                    <a:pt x="267" y="0"/>
                  </a:lnTo>
                  <a:lnTo>
                    <a:pt x="282" y="1"/>
                  </a:lnTo>
                  <a:lnTo>
                    <a:pt x="293" y="11"/>
                  </a:lnTo>
                  <a:lnTo>
                    <a:pt x="302" y="23"/>
                  </a:lnTo>
                  <a:lnTo>
                    <a:pt x="305" y="37"/>
                  </a:lnTo>
                  <a:lnTo>
                    <a:pt x="305" y="563"/>
                  </a:lnTo>
                  <a:lnTo>
                    <a:pt x="302" y="579"/>
                  </a:lnTo>
                  <a:lnTo>
                    <a:pt x="293" y="591"/>
                  </a:lnTo>
                  <a:lnTo>
                    <a:pt x="282" y="599"/>
                  </a:lnTo>
                  <a:lnTo>
                    <a:pt x="267" y="602"/>
                  </a:lnTo>
                  <a:lnTo>
                    <a:pt x="39" y="602"/>
                  </a:lnTo>
                  <a:lnTo>
                    <a:pt x="23" y="599"/>
                  </a:lnTo>
                  <a:lnTo>
                    <a:pt x="11" y="591"/>
                  </a:lnTo>
                  <a:lnTo>
                    <a:pt x="3" y="579"/>
                  </a:lnTo>
                  <a:lnTo>
                    <a:pt x="0" y="563"/>
                  </a:lnTo>
                  <a:lnTo>
                    <a:pt x="0" y="37"/>
                  </a:lnTo>
                  <a:lnTo>
                    <a:pt x="3" y="23"/>
                  </a:lnTo>
                  <a:lnTo>
                    <a:pt x="11" y="11"/>
                  </a:lnTo>
                  <a:lnTo>
                    <a:pt x="23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8FEEFB5-E993-4E9B-926C-32F720E5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00" y="2490788"/>
              <a:ext cx="307975" cy="58738"/>
            </a:xfrm>
            <a:custGeom>
              <a:avLst/>
              <a:gdLst>
                <a:gd name="T0" fmla="*/ 14 w 194"/>
                <a:gd name="T1" fmla="*/ 0 h 37"/>
                <a:gd name="T2" fmla="*/ 180 w 194"/>
                <a:gd name="T3" fmla="*/ 0 h 37"/>
                <a:gd name="T4" fmla="*/ 186 w 194"/>
                <a:gd name="T5" fmla="*/ 2 h 37"/>
                <a:gd name="T6" fmla="*/ 191 w 194"/>
                <a:gd name="T7" fmla="*/ 5 h 37"/>
                <a:gd name="T8" fmla="*/ 194 w 194"/>
                <a:gd name="T9" fmla="*/ 9 h 37"/>
                <a:gd name="T10" fmla="*/ 194 w 194"/>
                <a:gd name="T11" fmla="*/ 16 h 37"/>
                <a:gd name="T12" fmla="*/ 194 w 194"/>
                <a:gd name="T13" fmla="*/ 23 h 37"/>
                <a:gd name="T14" fmla="*/ 194 w 194"/>
                <a:gd name="T15" fmla="*/ 29 h 37"/>
                <a:gd name="T16" fmla="*/ 191 w 194"/>
                <a:gd name="T17" fmla="*/ 33 h 37"/>
                <a:gd name="T18" fmla="*/ 186 w 194"/>
                <a:gd name="T19" fmla="*/ 36 h 37"/>
                <a:gd name="T20" fmla="*/ 180 w 194"/>
                <a:gd name="T21" fmla="*/ 37 h 37"/>
                <a:gd name="T22" fmla="*/ 14 w 194"/>
                <a:gd name="T23" fmla="*/ 37 h 37"/>
                <a:gd name="T24" fmla="*/ 8 w 194"/>
                <a:gd name="T25" fmla="*/ 36 h 37"/>
                <a:gd name="T26" fmla="*/ 5 w 194"/>
                <a:gd name="T27" fmla="*/ 33 h 37"/>
                <a:gd name="T28" fmla="*/ 2 w 194"/>
                <a:gd name="T29" fmla="*/ 29 h 37"/>
                <a:gd name="T30" fmla="*/ 0 w 194"/>
                <a:gd name="T31" fmla="*/ 23 h 37"/>
                <a:gd name="T32" fmla="*/ 0 w 194"/>
                <a:gd name="T33" fmla="*/ 16 h 37"/>
                <a:gd name="T34" fmla="*/ 2 w 194"/>
                <a:gd name="T35" fmla="*/ 9 h 37"/>
                <a:gd name="T36" fmla="*/ 5 w 194"/>
                <a:gd name="T37" fmla="*/ 5 h 37"/>
                <a:gd name="T38" fmla="*/ 8 w 194"/>
                <a:gd name="T39" fmla="*/ 2 h 37"/>
                <a:gd name="T40" fmla="*/ 14 w 194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37">
                  <a:moveTo>
                    <a:pt x="14" y="0"/>
                  </a:moveTo>
                  <a:lnTo>
                    <a:pt x="180" y="0"/>
                  </a:lnTo>
                  <a:lnTo>
                    <a:pt x="186" y="2"/>
                  </a:lnTo>
                  <a:lnTo>
                    <a:pt x="191" y="5"/>
                  </a:lnTo>
                  <a:lnTo>
                    <a:pt x="194" y="9"/>
                  </a:lnTo>
                  <a:lnTo>
                    <a:pt x="194" y="16"/>
                  </a:lnTo>
                  <a:lnTo>
                    <a:pt x="194" y="23"/>
                  </a:lnTo>
                  <a:lnTo>
                    <a:pt x="194" y="29"/>
                  </a:lnTo>
                  <a:lnTo>
                    <a:pt x="191" y="33"/>
                  </a:lnTo>
                  <a:lnTo>
                    <a:pt x="186" y="36"/>
                  </a:lnTo>
                  <a:lnTo>
                    <a:pt x="180" y="37"/>
                  </a:lnTo>
                  <a:lnTo>
                    <a:pt x="14" y="37"/>
                  </a:lnTo>
                  <a:lnTo>
                    <a:pt x="8" y="36"/>
                  </a:lnTo>
                  <a:lnTo>
                    <a:pt x="5" y="33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2" y="9"/>
                  </a:lnTo>
                  <a:lnTo>
                    <a:pt x="5" y="5"/>
                  </a:lnTo>
                  <a:lnTo>
                    <a:pt x="8" y="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A486972-08C2-4EEA-8D8D-01BA2A59C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3132138"/>
              <a:ext cx="279400" cy="411163"/>
            </a:xfrm>
            <a:custGeom>
              <a:avLst/>
              <a:gdLst>
                <a:gd name="T0" fmla="*/ 22 w 176"/>
                <a:gd name="T1" fmla="*/ 0 h 259"/>
                <a:gd name="T2" fmla="*/ 152 w 176"/>
                <a:gd name="T3" fmla="*/ 0 h 259"/>
                <a:gd name="T4" fmla="*/ 160 w 176"/>
                <a:gd name="T5" fmla="*/ 1 h 259"/>
                <a:gd name="T6" fmla="*/ 166 w 176"/>
                <a:gd name="T7" fmla="*/ 4 h 259"/>
                <a:gd name="T8" fmla="*/ 171 w 176"/>
                <a:gd name="T9" fmla="*/ 9 h 259"/>
                <a:gd name="T10" fmla="*/ 174 w 176"/>
                <a:gd name="T11" fmla="*/ 15 h 259"/>
                <a:gd name="T12" fmla="*/ 176 w 176"/>
                <a:gd name="T13" fmla="*/ 21 h 259"/>
                <a:gd name="T14" fmla="*/ 176 w 176"/>
                <a:gd name="T15" fmla="*/ 237 h 259"/>
                <a:gd name="T16" fmla="*/ 174 w 176"/>
                <a:gd name="T17" fmla="*/ 245 h 259"/>
                <a:gd name="T18" fmla="*/ 171 w 176"/>
                <a:gd name="T19" fmla="*/ 250 h 259"/>
                <a:gd name="T20" fmla="*/ 166 w 176"/>
                <a:gd name="T21" fmla="*/ 256 h 259"/>
                <a:gd name="T22" fmla="*/ 160 w 176"/>
                <a:gd name="T23" fmla="*/ 259 h 259"/>
                <a:gd name="T24" fmla="*/ 152 w 176"/>
                <a:gd name="T25" fmla="*/ 259 h 259"/>
                <a:gd name="T26" fmla="*/ 22 w 176"/>
                <a:gd name="T27" fmla="*/ 259 h 259"/>
                <a:gd name="T28" fmla="*/ 16 w 176"/>
                <a:gd name="T29" fmla="*/ 259 h 259"/>
                <a:gd name="T30" fmla="*/ 10 w 176"/>
                <a:gd name="T31" fmla="*/ 256 h 259"/>
                <a:gd name="T32" fmla="*/ 5 w 176"/>
                <a:gd name="T33" fmla="*/ 250 h 259"/>
                <a:gd name="T34" fmla="*/ 2 w 176"/>
                <a:gd name="T35" fmla="*/ 245 h 259"/>
                <a:gd name="T36" fmla="*/ 0 w 176"/>
                <a:gd name="T37" fmla="*/ 237 h 259"/>
                <a:gd name="T38" fmla="*/ 0 w 176"/>
                <a:gd name="T39" fmla="*/ 21 h 259"/>
                <a:gd name="T40" fmla="*/ 2 w 176"/>
                <a:gd name="T41" fmla="*/ 15 h 259"/>
                <a:gd name="T42" fmla="*/ 5 w 176"/>
                <a:gd name="T43" fmla="*/ 9 h 259"/>
                <a:gd name="T44" fmla="*/ 10 w 176"/>
                <a:gd name="T45" fmla="*/ 4 h 259"/>
                <a:gd name="T46" fmla="*/ 16 w 176"/>
                <a:gd name="T47" fmla="*/ 1 h 259"/>
                <a:gd name="T48" fmla="*/ 22 w 176"/>
                <a:gd name="T4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259">
                  <a:moveTo>
                    <a:pt x="22" y="0"/>
                  </a:moveTo>
                  <a:lnTo>
                    <a:pt x="152" y="0"/>
                  </a:lnTo>
                  <a:lnTo>
                    <a:pt x="160" y="1"/>
                  </a:lnTo>
                  <a:lnTo>
                    <a:pt x="166" y="4"/>
                  </a:lnTo>
                  <a:lnTo>
                    <a:pt x="171" y="9"/>
                  </a:lnTo>
                  <a:lnTo>
                    <a:pt x="174" y="15"/>
                  </a:lnTo>
                  <a:lnTo>
                    <a:pt x="176" y="21"/>
                  </a:lnTo>
                  <a:lnTo>
                    <a:pt x="176" y="237"/>
                  </a:lnTo>
                  <a:lnTo>
                    <a:pt x="174" y="245"/>
                  </a:lnTo>
                  <a:lnTo>
                    <a:pt x="171" y="250"/>
                  </a:lnTo>
                  <a:lnTo>
                    <a:pt x="166" y="256"/>
                  </a:lnTo>
                  <a:lnTo>
                    <a:pt x="160" y="259"/>
                  </a:lnTo>
                  <a:lnTo>
                    <a:pt x="152" y="259"/>
                  </a:lnTo>
                  <a:lnTo>
                    <a:pt x="22" y="259"/>
                  </a:lnTo>
                  <a:lnTo>
                    <a:pt x="16" y="259"/>
                  </a:lnTo>
                  <a:lnTo>
                    <a:pt x="10" y="256"/>
                  </a:lnTo>
                  <a:lnTo>
                    <a:pt x="5" y="250"/>
                  </a:lnTo>
                  <a:lnTo>
                    <a:pt x="2" y="245"/>
                  </a:lnTo>
                  <a:lnTo>
                    <a:pt x="0" y="237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5" y="9"/>
                  </a:lnTo>
                  <a:lnTo>
                    <a:pt x="10" y="4"/>
                  </a:lnTo>
                  <a:lnTo>
                    <a:pt x="16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F00CE66F-5E77-4699-B7A6-1AE23B9FF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138" y="3132138"/>
              <a:ext cx="276225" cy="411163"/>
            </a:xfrm>
            <a:custGeom>
              <a:avLst/>
              <a:gdLst>
                <a:gd name="T0" fmla="*/ 22 w 174"/>
                <a:gd name="T1" fmla="*/ 0 h 259"/>
                <a:gd name="T2" fmla="*/ 152 w 174"/>
                <a:gd name="T3" fmla="*/ 0 h 259"/>
                <a:gd name="T4" fmla="*/ 158 w 174"/>
                <a:gd name="T5" fmla="*/ 1 h 259"/>
                <a:gd name="T6" fmla="*/ 164 w 174"/>
                <a:gd name="T7" fmla="*/ 4 h 259"/>
                <a:gd name="T8" fmla="*/ 169 w 174"/>
                <a:gd name="T9" fmla="*/ 9 h 259"/>
                <a:gd name="T10" fmla="*/ 172 w 174"/>
                <a:gd name="T11" fmla="*/ 15 h 259"/>
                <a:gd name="T12" fmla="*/ 174 w 174"/>
                <a:gd name="T13" fmla="*/ 21 h 259"/>
                <a:gd name="T14" fmla="*/ 174 w 174"/>
                <a:gd name="T15" fmla="*/ 237 h 259"/>
                <a:gd name="T16" fmla="*/ 172 w 174"/>
                <a:gd name="T17" fmla="*/ 245 h 259"/>
                <a:gd name="T18" fmla="*/ 169 w 174"/>
                <a:gd name="T19" fmla="*/ 250 h 259"/>
                <a:gd name="T20" fmla="*/ 164 w 174"/>
                <a:gd name="T21" fmla="*/ 256 h 259"/>
                <a:gd name="T22" fmla="*/ 158 w 174"/>
                <a:gd name="T23" fmla="*/ 259 h 259"/>
                <a:gd name="T24" fmla="*/ 152 w 174"/>
                <a:gd name="T25" fmla="*/ 259 h 259"/>
                <a:gd name="T26" fmla="*/ 22 w 174"/>
                <a:gd name="T27" fmla="*/ 259 h 259"/>
                <a:gd name="T28" fmla="*/ 15 w 174"/>
                <a:gd name="T29" fmla="*/ 259 h 259"/>
                <a:gd name="T30" fmla="*/ 9 w 174"/>
                <a:gd name="T31" fmla="*/ 256 h 259"/>
                <a:gd name="T32" fmla="*/ 5 w 174"/>
                <a:gd name="T33" fmla="*/ 250 h 259"/>
                <a:gd name="T34" fmla="*/ 1 w 174"/>
                <a:gd name="T35" fmla="*/ 245 h 259"/>
                <a:gd name="T36" fmla="*/ 0 w 174"/>
                <a:gd name="T37" fmla="*/ 237 h 259"/>
                <a:gd name="T38" fmla="*/ 0 w 174"/>
                <a:gd name="T39" fmla="*/ 21 h 259"/>
                <a:gd name="T40" fmla="*/ 1 w 174"/>
                <a:gd name="T41" fmla="*/ 15 h 259"/>
                <a:gd name="T42" fmla="*/ 5 w 174"/>
                <a:gd name="T43" fmla="*/ 9 h 259"/>
                <a:gd name="T44" fmla="*/ 9 w 174"/>
                <a:gd name="T45" fmla="*/ 4 h 259"/>
                <a:gd name="T46" fmla="*/ 15 w 174"/>
                <a:gd name="T47" fmla="*/ 1 h 259"/>
                <a:gd name="T48" fmla="*/ 22 w 174"/>
                <a:gd name="T4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259">
                  <a:moveTo>
                    <a:pt x="22" y="0"/>
                  </a:moveTo>
                  <a:lnTo>
                    <a:pt x="152" y="0"/>
                  </a:lnTo>
                  <a:lnTo>
                    <a:pt x="158" y="1"/>
                  </a:lnTo>
                  <a:lnTo>
                    <a:pt x="164" y="4"/>
                  </a:lnTo>
                  <a:lnTo>
                    <a:pt x="169" y="9"/>
                  </a:lnTo>
                  <a:lnTo>
                    <a:pt x="172" y="15"/>
                  </a:lnTo>
                  <a:lnTo>
                    <a:pt x="174" y="21"/>
                  </a:lnTo>
                  <a:lnTo>
                    <a:pt x="174" y="237"/>
                  </a:lnTo>
                  <a:lnTo>
                    <a:pt x="172" y="245"/>
                  </a:lnTo>
                  <a:lnTo>
                    <a:pt x="169" y="250"/>
                  </a:lnTo>
                  <a:lnTo>
                    <a:pt x="164" y="256"/>
                  </a:lnTo>
                  <a:lnTo>
                    <a:pt x="158" y="259"/>
                  </a:lnTo>
                  <a:lnTo>
                    <a:pt x="152" y="259"/>
                  </a:lnTo>
                  <a:lnTo>
                    <a:pt x="22" y="259"/>
                  </a:lnTo>
                  <a:lnTo>
                    <a:pt x="15" y="259"/>
                  </a:lnTo>
                  <a:lnTo>
                    <a:pt x="9" y="256"/>
                  </a:lnTo>
                  <a:lnTo>
                    <a:pt x="5" y="250"/>
                  </a:lnTo>
                  <a:lnTo>
                    <a:pt x="1" y="245"/>
                  </a:lnTo>
                  <a:lnTo>
                    <a:pt x="0" y="237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9"/>
                  </a:lnTo>
                  <a:lnTo>
                    <a:pt x="9" y="4"/>
                  </a:lnTo>
                  <a:lnTo>
                    <a:pt x="15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1E76F2CB-29CC-4397-B49C-0D8B3C36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2566988"/>
              <a:ext cx="254000" cy="498475"/>
            </a:xfrm>
            <a:custGeom>
              <a:avLst/>
              <a:gdLst>
                <a:gd name="T0" fmla="*/ 27 w 160"/>
                <a:gd name="T1" fmla="*/ 0 h 314"/>
                <a:gd name="T2" fmla="*/ 135 w 160"/>
                <a:gd name="T3" fmla="*/ 0 h 314"/>
                <a:gd name="T4" fmla="*/ 148 w 160"/>
                <a:gd name="T5" fmla="*/ 3 h 314"/>
                <a:gd name="T6" fmla="*/ 157 w 160"/>
                <a:gd name="T7" fmla="*/ 13 h 314"/>
                <a:gd name="T8" fmla="*/ 160 w 160"/>
                <a:gd name="T9" fmla="*/ 25 h 314"/>
                <a:gd name="T10" fmla="*/ 160 w 160"/>
                <a:gd name="T11" fmla="*/ 289 h 314"/>
                <a:gd name="T12" fmla="*/ 157 w 160"/>
                <a:gd name="T13" fmla="*/ 301 h 314"/>
                <a:gd name="T14" fmla="*/ 148 w 160"/>
                <a:gd name="T15" fmla="*/ 311 h 314"/>
                <a:gd name="T16" fmla="*/ 135 w 160"/>
                <a:gd name="T17" fmla="*/ 314 h 314"/>
                <a:gd name="T18" fmla="*/ 27 w 160"/>
                <a:gd name="T19" fmla="*/ 314 h 314"/>
                <a:gd name="T20" fmla="*/ 13 w 160"/>
                <a:gd name="T21" fmla="*/ 311 h 314"/>
                <a:gd name="T22" fmla="*/ 5 w 160"/>
                <a:gd name="T23" fmla="*/ 301 h 314"/>
                <a:gd name="T24" fmla="*/ 0 w 160"/>
                <a:gd name="T25" fmla="*/ 289 h 314"/>
                <a:gd name="T26" fmla="*/ 0 w 160"/>
                <a:gd name="T27" fmla="*/ 25 h 314"/>
                <a:gd name="T28" fmla="*/ 5 w 160"/>
                <a:gd name="T29" fmla="*/ 13 h 314"/>
                <a:gd name="T30" fmla="*/ 13 w 160"/>
                <a:gd name="T31" fmla="*/ 3 h 314"/>
                <a:gd name="T32" fmla="*/ 27 w 160"/>
                <a:gd name="T3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14">
                  <a:moveTo>
                    <a:pt x="27" y="0"/>
                  </a:moveTo>
                  <a:lnTo>
                    <a:pt x="135" y="0"/>
                  </a:lnTo>
                  <a:lnTo>
                    <a:pt x="148" y="3"/>
                  </a:lnTo>
                  <a:lnTo>
                    <a:pt x="157" y="13"/>
                  </a:lnTo>
                  <a:lnTo>
                    <a:pt x="160" y="25"/>
                  </a:lnTo>
                  <a:lnTo>
                    <a:pt x="160" y="289"/>
                  </a:lnTo>
                  <a:lnTo>
                    <a:pt x="157" y="301"/>
                  </a:lnTo>
                  <a:lnTo>
                    <a:pt x="148" y="311"/>
                  </a:lnTo>
                  <a:lnTo>
                    <a:pt x="135" y="314"/>
                  </a:lnTo>
                  <a:lnTo>
                    <a:pt x="27" y="314"/>
                  </a:lnTo>
                  <a:lnTo>
                    <a:pt x="13" y="311"/>
                  </a:lnTo>
                  <a:lnTo>
                    <a:pt x="5" y="301"/>
                  </a:lnTo>
                  <a:lnTo>
                    <a:pt x="0" y="289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41805AB-1274-4F9D-B47B-588C00383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650" y="2490788"/>
              <a:ext cx="311150" cy="58738"/>
            </a:xfrm>
            <a:custGeom>
              <a:avLst/>
              <a:gdLst>
                <a:gd name="T0" fmla="*/ 16 w 196"/>
                <a:gd name="T1" fmla="*/ 0 h 37"/>
                <a:gd name="T2" fmla="*/ 182 w 196"/>
                <a:gd name="T3" fmla="*/ 0 h 37"/>
                <a:gd name="T4" fmla="*/ 186 w 196"/>
                <a:gd name="T5" fmla="*/ 2 h 37"/>
                <a:gd name="T6" fmla="*/ 191 w 196"/>
                <a:gd name="T7" fmla="*/ 5 h 37"/>
                <a:gd name="T8" fmla="*/ 194 w 196"/>
                <a:gd name="T9" fmla="*/ 9 h 37"/>
                <a:gd name="T10" fmla="*/ 196 w 196"/>
                <a:gd name="T11" fmla="*/ 16 h 37"/>
                <a:gd name="T12" fmla="*/ 196 w 196"/>
                <a:gd name="T13" fmla="*/ 23 h 37"/>
                <a:gd name="T14" fmla="*/ 194 w 196"/>
                <a:gd name="T15" fmla="*/ 29 h 37"/>
                <a:gd name="T16" fmla="*/ 191 w 196"/>
                <a:gd name="T17" fmla="*/ 33 h 37"/>
                <a:gd name="T18" fmla="*/ 186 w 196"/>
                <a:gd name="T19" fmla="*/ 36 h 37"/>
                <a:gd name="T20" fmla="*/ 182 w 196"/>
                <a:gd name="T21" fmla="*/ 37 h 37"/>
                <a:gd name="T22" fmla="*/ 16 w 196"/>
                <a:gd name="T23" fmla="*/ 37 h 37"/>
                <a:gd name="T24" fmla="*/ 10 w 196"/>
                <a:gd name="T25" fmla="*/ 36 h 37"/>
                <a:gd name="T26" fmla="*/ 5 w 196"/>
                <a:gd name="T27" fmla="*/ 33 h 37"/>
                <a:gd name="T28" fmla="*/ 2 w 196"/>
                <a:gd name="T29" fmla="*/ 29 h 37"/>
                <a:gd name="T30" fmla="*/ 0 w 196"/>
                <a:gd name="T31" fmla="*/ 23 h 37"/>
                <a:gd name="T32" fmla="*/ 0 w 196"/>
                <a:gd name="T33" fmla="*/ 16 h 37"/>
                <a:gd name="T34" fmla="*/ 2 w 196"/>
                <a:gd name="T35" fmla="*/ 9 h 37"/>
                <a:gd name="T36" fmla="*/ 5 w 196"/>
                <a:gd name="T37" fmla="*/ 5 h 37"/>
                <a:gd name="T38" fmla="*/ 10 w 196"/>
                <a:gd name="T39" fmla="*/ 2 h 37"/>
                <a:gd name="T40" fmla="*/ 16 w 196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37">
                  <a:moveTo>
                    <a:pt x="16" y="0"/>
                  </a:moveTo>
                  <a:lnTo>
                    <a:pt x="182" y="0"/>
                  </a:lnTo>
                  <a:lnTo>
                    <a:pt x="186" y="2"/>
                  </a:lnTo>
                  <a:lnTo>
                    <a:pt x="191" y="5"/>
                  </a:lnTo>
                  <a:lnTo>
                    <a:pt x="194" y="9"/>
                  </a:lnTo>
                  <a:lnTo>
                    <a:pt x="196" y="16"/>
                  </a:lnTo>
                  <a:lnTo>
                    <a:pt x="196" y="23"/>
                  </a:lnTo>
                  <a:lnTo>
                    <a:pt x="194" y="29"/>
                  </a:lnTo>
                  <a:lnTo>
                    <a:pt x="191" y="33"/>
                  </a:lnTo>
                  <a:lnTo>
                    <a:pt x="186" y="36"/>
                  </a:lnTo>
                  <a:lnTo>
                    <a:pt x="182" y="37"/>
                  </a:lnTo>
                  <a:lnTo>
                    <a:pt x="16" y="37"/>
                  </a:lnTo>
                  <a:lnTo>
                    <a:pt x="10" y="36"/>
                  </a:lnTo>
                  <a:lnTo>
                    <a:pt x="5" y="33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2" y="9"/>
                  </a:lnTo>
                  <a:lnTo>
                    <a:pt x="5" y="5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C28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05EE54F2-BB58-46B7-96E4-4205F1288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400" y="3132138"/>
              <a:ext cx="276225" cy="411163"/>
            </a:xfrm>
            <a:custGeom>
              <a:avLst/>
              <a:gdLst>
                <a:gd name="T0" fmla="*/ 22 w 174"/>
                <a:gd name="T1" fmla="*/ 0 h 259"/>
                <a:gd name="T2" fmla="*/ 152 w 174"/>
                <a:gd name="T3" fmla="*/ 0 h 259"/>
                <a:gd name="T4" fmla="*/ 158 w 174"/>
                <a:gd name="T5" fmla="*/ 1 h 259"/>
                <a:gd name="T6" fmla="*/ 164 w 174"/>
                <a:gd name="T7" fmla="*/ 4 h 259"/>
                <a:gd name="T8" fmla="*/ 169 w 174"/>
                <a:gd name="T9" fmla="*/ 9 h 259"/>
                <a:gd name="T10" fmla="*/ 172 w 174"/>
                <a:gd name="T11" fmla="*/ 15 h 259"/>
                <a:gd name="T12" fmla="*/ 174 w 174"/>
                <a:gd name="T13" fmla="*/ 21 h 259"/>
                <a:gd name="T14" fmla="*/ 174 w 174"/>
                <a:gd name="T15" fmla="*/ 237 h 259"/>
                <a:gd name="T16" fmla="*/ 172 w 174"/>
                <a:gd name="T17" fmla="*/ 245 h 259"/>
                <a:gd name="T18" fmla="*/ 169 w 174"/>
                <a:gd name="T19" fmla="*/ 250 h 259"/>
                <a:gd name="T20" fmla="*/ 164 w 174"/>
                <a:gd name="T21" fmla="*/ 256 h 259"/>
                <a:gd name="T22" fmla="*/ 158 w 174"/>
                <a:gd name="T23" fmla="*/ 259 h 259"/>
                <a:gd name="T24" fmla="*/ 152 w 174"/>
                <a:gd name="T25" fmla="*/ 259 h 259"/>
                <a:gd name="T26" fmla="*/ 22 w 174"/>
                <a:gd name="T27" fmla="*/ 259 h 259"/>
                <a:gd name="T28" fmla="*/ 16 w 174"/>
                <a:gd name="T29" fmla="*/ 259 h 259"/>
                <a:gd name="T30" fmla="*/ 9 w 174"/>
                <a:gd name="T31" fmla="*/ 256 h 259"/>
                <a:gd name="T32" fmla="*/ 5 w 174"/>
                <a:gd name="T33" fmla="*/ 250 h 259"/>
                <a:gd name="T34" fmla="*/ 2 w 174"/>
                <a:gd name="T35" fmla="*/ 245 h 259"/>
                <a:gd name="T36" fmla="*/ 0 w 174"/>
                <a:gd name="T37" fmla="*/ 237 h 259"/>
                <a:gd name="T38" fmla="*/ 0 w 174"/>
                <a:gd name="T39" fmla="*/ 21 h 259"/>
                <a:gd name="T40" fmla="*/ 2 w 174"/>
                <a:gd name="T41" fmla="*/ 15 h 259"/>
                <a:gd name="T42" fmla="*/ 5 w 174"/>
                <a:gd name="T43" fmla="*/ 9 h 259"/>
                <a:gd name="T44" fmla="*/ 9 w 174"/>
                <a:gd name="T45" fmla="*/ 4 h 259"/>
                <a:gd name="T46" fmla="*/ 16 w 174"/>
                <a:gd name="T47" fmla="*/ 1 h 259"/>
                <a:gd name="T48" fmla="*/ 22 w 174"/>
                <a:gd name="T4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259">
                  <a:moveTo>
                    <a:pt x="22" y="0"/>
                  </a:moveTo>
                  <a:lnTo>
                    <a:pt x="152" y="0"/>
                  </a:lnTo>
                  <a:lnTo>
                    <a:pt x="158" y="1"/>
                  </a:lnTo>
                  <a:lnTo>
                    <a:pt x="164" y="4"/>
                  </a:lnTo>
                  <a:lnTo>
                    <a:pt x="169" y="9"/>
                  </a:lnTo>
                  <a:lnTo>
                    <a:pt x="172" y="15"/>
                  </a:lnTo>
                  <a:lnTo>
                    <a:pt x="174" y="21"/>
                  </a:lnTo>
                  <a:lnTo>
                    <a:pt x="174" y="237"/>
                  </a:lnTo>
                  <a:lnTo>
                    <a:pt x="172" y="245"/>
                  </a:lnTo>
                  <a:lnTo>
                    <a:pt x="169" y="250"/>
                  </a:lnTo>
                  <a:lnTo>
                    <a:pt x="164" y="256"/>
                  </a:lnTo>
                  <a:lnTo>
                    <a:pt x="158" y="259"/>
                  </a:lnTo>
                  <a:lnTo>
                    <a:pt x="152" y="259"/>
                  </a:lnTo>
                  <a:lnTo>
                    <a:pt x="22" y="259"/>
                  </a:lnTo>
                  <a:lnTo>
                    <a:pt x="16" y="259"/>
                  </a:lnTo>
                  <a:lnTo>
                    <a:pt x="9" y="256"/>
                  </a:lnTo>
                  <a:lnTo>
                    <a:pt x="5" y="250"/>
                  </a:lnTo>
                  <a:lnTo>
                    <a:pt x="2" y="245"/>
                  </a:lnTo>
                  <a:lnTo>
                    <a:pt x="0" y="237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5" y="9"/>
                  </a:lnTo>
                  <a:lnTo>
                    <a:pt x="9" y="4"/>
                  </a:lnTo>
                  <a:lnTo>
                    <a:pt x="16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C28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E60F4F8-7D7D-4FC5-AEA5-7D4FA81F7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3132138"/>
              <a:ext cx="277813" cy="411163"/>
            </a:xfrm>
            <a:custGeom>
              <a:avLst/>
              <a:gdLst>
                <a:gd name="T0" fmla="*/ 23 w 175"/>
                <a:gd name="T1" fmla="*/ 0 h 259"/>
                <a:gd name="T2" fmla="*/ 152 w 175"/>
                <a:gd name="T3" fmla="*/ 0 h 259"/>
                <a:gd name="T4" fmla="*/ 160 w 175"/>
                <a:gd name="T5" fmla="*/ 1 h 259"/>
                <a:gd name="T6" fmla="*/ 166 w 175"/>
                <a:gd name="T7" fmla="*/ 4 h 259"/>
                <a:gd name="T8" fmla="*/ 171 w 175"/>
                <a:gd name="T9" fmla="*/ 9 h 259"/>
                <a:gd name="T10" fmla="*/ 174 w 175"/>
                <a:gd name="T11" fmla="*/ 15 h 259"/>
                <a:gd name="T12" fmla="*/ 175 w 175"/>
                <a:gd name="T13" fmla="*/ 21 h 259"/>
                <a:gd name="T14" fmla="*/ 175 w 175"/>
                <a:gd name="T15" fmla="*/ 237 h 259"/>
                <a:gd name="T16" fmla="*/ 174 w 175"/>
                <a:gd name="T17" fmla="*/ 245 h 259"/>
                <a:gd name="T18" fmla="*/ 171 w 175"/>
                <a:gd name="T19" fmla="*/ 250 h 259"/>
                <a:gd name="T20" fmla="*/ 166 w 175"/>
                <a:gd name="T21" fmla="*/ 256 h 259"/>
                <a:gd name="T22" fmla="*/ 160 w 175"/>
                <a:gd name="T23" fmla="*/ 259 h 259"/>
                <a:gd name="T24" fmla="*/ 152 w 175"/>
                <a:gd name="T25" fmla="*/ 259 h 259"/>
                <a:gd name="T26" fmla="*/ 23 w 175"/>
                <a:gd name="T27" fmla="*/ 259 h 259"/>
                <a:gd name="T28" fmla="*/ 16 w 175"/>
                <a:gd name="T29" fmla="*/ 259 h 259"/>
                <a:gd name="T30" fmla="*/ 9 w 175"/>
                <a:gd name="T31" fmla="*/ 256 h 259"/>
                <a:gd name="T32" fmla="*/ 5 w 175"/>
                <a:gd name="T33" fmla="*/ 250 h 259"/>
                <a:gd name="T34" fmla="*/ 2 w 175"/>
                <a:gd name="T35" fmla="*/ 245 h 259"/>
                <a:gd name="T36" fmla="*/ 0 w 175"/>
                <a:gd name="T37" fmla="*/ 237 h 259"/>
                <a:gd name="T38" fmla="*/ 0 w 175"/>
                <a:gd name="T39" fmla="*/ 21 h 259"/>
                <a:gd name="T40" fmla="*/ 2 w 175"/>
                <a:gd name="T41" fmla="*/ 15 h 259"/>
                <a:gd name="T42" fmla="*/ 5 w 175"/>
                <a:gd name="T43" fmla="*/ 9 h 259"/>
                <a:gd name="T44" fmla="*/ 9 w 175"/>
                <a:gd name="T45" fmla="*/ 4 h 259"/>
                <a:gd name="T46" fmla="*/ 16 w 175"/>
                <a:gd name="T47" fmla="*/ 1 h 259"/>
                <a:gd name="T48" fmla="*/ 23 w 175"/>
                <a:gd name="T4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259">
                  <a:moveTo>
                    <a:pt x="23" y="0"/>
                  </a:moveTo>
                  <a:lnTo>
                    <a:pt x="152" y="0"/>
                  </a:lnTo>
                  <a:lnTo>
                    <a:pt x="160" y="1"/>
                  </a:lnTo>
                  <a:lnTo>
                    <a:pt x="166" y="4"/>
                  </a:lnTo>
                  <a:lnTo>
                    <a:pt x="171" y="9"/>
                  </a:lnTo>
                  <a:lnTo>
                    <a:pt x="174" y="15"/>
                  </a:lnTo>
                  <a:lnTo>
                    <a:pt x="175" y="21"/>
                  </a:lnTo>
                  <a:lnTo>
                    <a:pt x="175" y="237"/>
                  </a:lnTo>
                  <a:lnTo>
                    <a:pt x="174" y="245"/>
                  </a:lnTo>
                  <a:lnTo>
                    <a:pt x="171" y="250"/>
                  </a:lnTo>
                  <a:lnTo>
                    <a:pt x="166" y="256"/>
                  </a:lnTo>
                  <a:lnTo>
                    <a:pt x="160" y="259"/>
                  </a:lnTo>
                  <a:lnTo>
                    <a:pt x="152" y="259"/>
                  </a:lnTo>
                  <a:lnTo>
                    <a:pt x="23" y="259"/>
                  </a:lnTo>
                  <a:lnTo>
                    <a:pt x="16" y="259"/>
                  </a:lnTo>
                  <a:lnTo>
                    <a:pt x="9" y="256"/>
                  </a:lnTo>
                  <a:lnTo>
                    <a:pt x="5" y="250"/>
                  </a:lnTo>
                  <a:lnTo>
                    <a:pt x="2" y="245"/>
                  </a:lnTo>
                  <a:lnTo>
                    <a:pt x="0" y="237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5" y="9"/>
                  </a:lnTo>
                  <a:lnTo>
                    <a:pt x="9" y="4"/>
                  </a:lnTo>
                  <a:lnTo>
                    <a:pt x="16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28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7B32E99-752D-43BE-87D4-D1A349698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813" y="2566988"/>
              <a:ext cx="250825" cy="498475"/>
            </a:xfrm>
            <a:custGeom>
              <a:avLst/>
              <a:gdLst>
                <a:gd name="T0" fmla="*/ 25 w 158"/>
                <a:gd name="T1" fmla="*/ 0 h 314"/>
                <a:gd name="T2" fmla="*/ 133 w 158"/>
                <a:gd name="T3" fmla="*/ 0 h 314"/>
                <a:gd name="T4" fmla="*/ 146 w 158"/>
                <a:gd name="T5" fmla="*/ 3 h 314"/>
                <a:gd name="T6" fmla="*/ 155 w 158"/>
                <a:gd name="T7" fmla="*/ 13 h 314"/>
                <a:gd name="T8" fmla="*/ 158 w 158"/>
                <a:gd name="T9" fmla="*/ 25 h 314"/>
                <a:gd name="T10" fmla="*/ 158 w 158"/>
                <a:gd name="T11" fmla="*/ 289 h 314"/>
                <a:gd name="T12" fmla="*/ 155 w 158"/>
                <a:gd name="T13" fmla="*/ 301 h 314"/>
                <a:gd name="T14" fmla="*/ 146 w 158"/>
                <a:gd name="T15" fmla="*/ 311 h 314"/>
                <a:gd name="T16" fmla="*/ 133 w 158"/>
                <a:gd name="T17" fmla="*/ 314 h 314"/>
                <a:gd name="T18" fmla="*/ 25 w 158"/>
                <a:gd name="T19" fmla="*/ 314 h 314"/>
                <a:gd name="T20" fmla="*/ 12 w 158"/>
                <a:gd name="T21" fmla="*/ 311 h 314"/>
                <a:gd name="T22" fmla="*/ 3 w 158"/>
                <a:gd name="T23" fmla="*/ 301 h 314"/>
                <a:gd name="T24" fmla="*/ 0 w 158"/>
                <a:gd name="T25" fmla="*/ 289 h 314"/>
                <a:gd name="T26" fmla="*/ 0 w 158"/>
                <a:gd name="T27" fmla="*/ 25 h 314"/>
                <a:gd name="T28" fmla="*/ 3 w 158"/>
                <a:gd name="T29" fmla="*/ 13 h 314"/>
                <a:gd name="T30" fmla="*/ 12 w 158"/>
                <a:gd name="T31" fmla="*/ 3 h 314"/>
                <a:gd name="T32" fmla="*/ 25 w 158"/>
                <a:gd name="T3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314">
                  <a:moveTo>
                    <a:pt x="25" y="0"/>
                  </a:moveTo>
                  <a:lnTo>
                    <a:pt x="133" y="0"/>
                  </a:lnTo>
                  <a:lnTo>
                    <a:pt x="146" y="3"/>
                  </a:lnTo>
                  <a:lnTo>
                    <a:pt x="155" y="13"/>
                  </a:lnTo>
                  <a:lnTo>
                    <a:pt x="158" y="25"/>
                  </a:lnTo>
                  <a:lnTo>
                    <a:pt x="158" y="289"/>
                  </a:lnTo>
                  <a:lnTo>
                    <a:pt x="155" y="301"/>
                  </a:lnTo>
                  <a:lnTo>
                    <a:pt x="146" y="311"/>
                  </a:lnTo>
                  <a:lnTo>
                    <a:pt x="133" y="314"/>
                  </a:lnTo>
                  <a:lnTo>
                    <a:pt x="25" y="314"/>
                  </a:lnTo>
                  <a:lnTo>
                    <a:pt x="12" y="311"/>
                  </a:lnTo>
                  <a:lnTo>
                    <a:pt x="3" y="301"/>
                  </a:lnTo>
                  <a:lnTo>
                    <a:pt x="0" y="289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C28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AF14B10-68C9-4D92-9D60-823765D6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000" y="2190751"/>
              <a:ext cx="2474913" cy="1503363"/>
            </a:xfrm>
            <a:custGeom>
              <a:avLst/>
              <a:gdLst>
                <a:gd name="T0" fmla="*/ 876 w 1559"/>
                <a:gd name="T1" fmla="*/ 0 h 947"/>
                <a:gd name="T2" fmla="*/ 896 w 1559"/>
                <a:gd name="T3" fmla="*/ 3 h 947"/>
                <a:gd name="T4" fmla="*/ 912 w 1559"/>
                <a:gd name="T5" fmla="*/ 14 h 947"/>
                <a:gd name="T6" fmla="*/ 1552 w 1559"/>
                <a:gd name="T7" fmla="*/ 655 h 947"/>
                <a:gd name="T8" fmla="*/ 1559 w 1559"/>
                <a:gd name="T9" fmla="*/ 666 h 947"/>
                <a:gd name="T10" fmla="*/ 1559 w 1559"/>
                <a:gd name="T11" fmla="*/ 678 h 947"/>
                <a:gd name="T12" fmla="*/ 1552 w 1559"/>
                <a:gd name="T13" fmla="*/ 687 h 947"/>
                <a:gd name="T14" fmla="*/ 1497 w 1559"/>
                <a:gd name="T15" fmla="*/ 745 h 947"/>
                <a:gd name="T16" fmla="*/ 1486 w 1559"/>
                <a:gd name="T17" fmla="*/ 751 h 947"/>
                <a:gd name="T18" fmla="*/ 1473 w 1559"/>
                <a:gd name="T19" fmla="*/ 751 h 947"/>
                <a:gd name="T20" fmla="*/ 1463 w 1559"/>
                <a:gd name="T21" fmla="*/ 745 h 947"/>
                <a:gd name="T22" fmla="*/ 912 w 1559"/>
                <a:gd name="T23" fmla="*/ 195 h 947"/>
                <a:gd name="T24" fmla="*/ 896 w 1559"/>
                <a:gd name="T25" fmla="*/ 184 h 947"/>
                <a:gd name="T26" fmla="*/ 876 w 1559"/>
                <a:gd name="T27" fmla="*/ 180 h 947"/>
                <a:gd name="T28" fmla="*/ 858 w 1559"/>
                <a:gd name="T29" fmla="*/ 184 h 947"/>
                <a:gd name="T30" fmla="*/ 841 w 1559"/>
                <a:gd name="T31" fmla="*/ 195 h 947"/>
                <a:gd name="T32" fmla="*/ 96 w 1559"/>
                <a:gd name="T33" fmla="*/ 940 h 947"/>
                <a:gd name="T34" fmla="*/ 85 w 1559"/>
                <a:gd name="T35" fmla="*/ 947 h 947"/>
                <a:gd name="T36" fmla="*/ 73 w 1559"/>
                <a:gd name="T37" fmla="*/ 947 h 947"/>
                <a:gd name="T38" fmla="*/ 62 w 1559"/>
                <a:gd name="T39" fmla="*/ 940 h 947"/>
                <a:gd name="T40" fmla="*/ 6 w 1559"/>
                <a:gd name="T41" fmla="*/ 881 h 947"/>
                <a:gd name="T42" fmla="*/ 0 w 1559"/>
                <a:gd name="T43" fmla="*/ 870 h 947"/>
                <a:gd name="T44" fmla="*/ 2 w 1559"/>
                <a:gd name="T45" fmla="*/ 860 h 947"/>
                <a:gd name="T46" fmla="*/ 6 w 1559"/>
                <a:gd name="T47" fmla="*/ 849 h 947"/>
                <a:gd name="T48" fmla="*/ 786 w 1559"/>
                <a:gd name="T49" fmla="*/ 68 h 947"/>
                <a:gd name="T50" fmla="*/ 786 w 1559"/>
                <a:gd name="T51" fmla="*/ 68 h 947"/>
                <a:gd name="T52" fmla="*/ 841 w 1559"/>
                <a:gd name="T53" fmla="*/ 14 h 947"/>
                <a:gd name="T54" fmla="*/ 858 w 1559"/>
                <a:gd name="T55" fmla="*/ 3 h 947"/>
                <a:gd name="T56" fmla="*/ 876 w 1559"/>
                <a:gd name="T57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59" h="947">
                  <a:moveTo>
                    <a:pt x="876" y="0"/>
                  </a:moveTo>
                  <a:lnTo>
                    <a:pt x="896" y="3"/>
                  </a:lnTo>
                  <a:lnTo>
                    <a:pt x="912" y="14"/>
                  </a:lnTo>
                  <a:lnTo>
                    <a:pt x="1552" y="655"/>
                  </a:lnTo>
                  <a:lnTo>
                    <a:pt x="1559" y="666"/>
                  </a:lnTo>
                  <a:lnTo>
                    <a:pt x="1559" y="678"/>
                  </a:lnTo>
                  <a:lnTo>
                    <a:pt x="1552" y="687"/>
                  </a:lnTo>
                  <a:lnTo>
                    <a:pt x="1497" y="745"/>
                  </a:lnTo>
                  <a:lnTo>
                    <a:pt x="1486" y="751"/>
                  </a:lnTo>
                  <a:lnTo>
                    <a:pt x="1473" y="751"/>
                  </a:lnTo>
                  <a:lnTo>
                    <a:pt x="1463" y="745"/>
                  </a:lnTo>
                  <a:lnTo>
                    <a:pt x="912" y="195"/>
                  </a:lnTo>
                  <a:lnTo>
                    <a:pt x="896" y="184"/>
                  </a:lnTo>
                  <a:lnTo>
                    <a:pt x="876" y="180"/>
                  </a:lnTo>
                  <a:lnTo>
                    <a:pt x="858" y="184"/>
                  </a:lnTo>
                  <a:lnTo>
                    <a:pt x="841" y="195"/>
                  </a:lnTo>
                  <a:lnTo>
                    <a:pt x="96" y="940"/>
                  </a:lnTo>
                  <a:lnTo>
                    <a:pt x="85" y="947"/>
                  </a:lnTo>
                  <a:lnTo>
                    <a:pt x="73" y="947"/>
                  </a:lnTo>
                  <a:lnTo>
                    <a:pt x="62" y="940"/>
                  </a:lnTo>
                  <a:lnTo>
                    <a:pt x="6" y="881"/>
                  </a:lnTo>
                  <a:lnTo>
                    <a:pt x="0" y="870"/>
                  </a:lnTo>
                  <a:lnTo>
                    <a:pt x="2" y="860"/>
                  </a:lnTo>
                  <a:lnTo>
                    <a:pt x="6" y="849"/>
                  </a:lnTo>
                  <a:lnTo>
                    <a:pt x="786" y="68"/>
                  </a:lnTo>
                  <a:lnTo>
                    <a:pt x="786" y="68"/>
                  </a:lnTo>
                  <a:lnTo>
                    <a:pt x="841" y="14"/>
                  </a:lnTo>
                  <a:lnTo>
                    <a:pt x="858" y="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CC28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4E4BDD7-D0A7-458E-9BEF-DEE00487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2197101"/>
              <a:ext cx="2459038" cy="1493838"/>
            </a:xfrm>
            <a:custGeom>
              <a:avLst/>
              <a:gdLst>
                <a:gd name="T0" fmla="*/ 664 w 1549"/>
                <a:gd name="T1" fmla="*/ 0 h 941"/>
                <a:gd name="T2" fmla="*/ 682 w 1549"/>
                <a:gd name="T3" fmla="*/ 0 h 941"/>
                <a:gd name="T4" fmla="*/ 701 w 1549"/>
                <a:gd name="T5" fmla="*/ 6 h 941"/>
                <a:gd name="T6" fmla="*/ 718 w 1549"/>
                <a:gd name="T7" fmla="*/ 19 h 941"/>
                <a:gd name="T8" fmla="*/ 1539 w 1549"/>
                <a:gd name="T9" fmla="*/ 842 h 941"/>
                <a:gd name="T10" fmla="*/ 1546 w 1549"/>
                <a:gd name="T11" fmla="*/ 852 h 941"/>
                <a:gd name="T12" fmla="*/ 1549 w 1549"/>
                <a:gd name="T13" fmla="*/ 866 h 941"/>
                <a:gd name="T14" fmla="*/ 1546 w 1549"/>
                <a:gd name="T15" fmla="*/ 880 h 941"/>
                <a:gd name="T16" fmla="*/ 1539 w 1549"/>
                <a:gd name="T17" fmla="*/ 893 h 941"/>
                <a:gd name="T18" fmla="*/ 1498 w 1549"/>
                <a:gd name="T19" fmla="*/ 932 h 941"/>
                <a:gd name="T20" fmla="*/ 1486 w 1549"/>
                <a:gd name="T21" fmla="*/ 939 h 941"/>
                <a:gd name="T22" fmla="*/ 1473 w 1549"/>
                <a:gd name="T23" fmla="*/ 941 h 941"/>
                <a:gd name="T24" fmla="*/ 1459 w 1549"/>
                <a:gd name="T25" fmla="*/ 938 h 941"/>
                <a:gd name="T26" fmla="*/ 1449 w 1549"/>
                <a:gd name="T27" fmla="*/ 930 h 941"/>
                <a:gd name="T28" fmla="*/ 718 w 1549"/>
                <a:gd name="T29" fmla="*/ 199 h 941"/>
                <a:gd name="T30" fmla="*/ 701 w 1549"/>
                <a:gd name="T31" fmla="*/ 188 h 941"/>
                <a:gd name="T32" fmla="*/ 682 w 1549"/>
                <a:gd name="T33" fmla="*/ 182 h 941"/>
                <a:gd name="T34" fmla="*/ 664 w 1549"/>
                <a:gd name="T35" fmla="*/ 182 h 941"/>
                <a:gd name="T36" fmla="*/ 644 w 1549"/>
                <a:gd name="T37" fmla="*/ 188 h 941"/>
                <a:gd name="T38" fmla="*/ 628 w 1549"/>
                <a:gd name="T39" fmla="*/ 199 h 941"/>
                <a:gd name="T40" fmla="*/ 101 w 1549"/>
                <a:gd name="T41" fmla="*/ 727 h 941"/>
                <a:gd name="T42" fmla="*/ 90 w 1549"/>
                <a:gd name="T43" fmla="*/ 735 h 941"/>
                <a:gd name="T44" fmla="*/ 76 w 1549"/>
                <a:gd name="T45" fmla="*/ 738 h 941"/>
                <a:gd name="T46" fmla="*/ 62 w 1549"/>
                <a:gd name="T47" fmla="*/ 735 h 941"/>
                <a:gd name="T48" fmla="*/ 51 w 1549"/>
                <a:gd name="T49" fmla="*/ 727 h 941"/>
                <a:gd name="T50" fmla="*/ 11 w 1549"/>
                <a:gd name="T51" fmla="*/ 688 h 941"/>
                <a:gd name="T52" fmla="*/ 3 w 1549"/>
                <a:gd name="T53" fmla="*/ 676 h 941"/>
                <a:gd name="T54" fmla="*/ 0 w 1549"/>
                <a:gd name="T55" fmla="*/ 662 h 941"/>
                <a:gd name="T56" fmla="*/ 3 w 1549"/>
                <a:gd name="T57" fmla="*/ 648 h 941"/>
                <a:gd name="T58" fmla="*/ 11 w 1549"/>
                <a:gd name="T59" fmla="*/ 637 h 941"/>
                <a:gd name="T60" fmla="*/ 582 w 1549"/>
                <a:gd name="T61" fmla="*/ 64 h 941"/>
                <a:gd name="T62" fmla="*/ 582 w 1549"/>
                <a:gd name="T63" fmla="*/ 64 h 941"/>
                <a:gd name="T64" fmla="*/ 628 w 1549"/>
                <a:gd name="T65" fmla="*/ 19 h 941"/>
                <a:gd name="T66" fmla="*/ 644 w 1549"/>
                <a:gd name="T67" fmla="*/ 6 h 941"/>
                <a:gd name="T68" fmla="*/ 664 w 1549"/>
                <a:gd name="T69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9" h="941">
                  <a:moveTo>
                    <a:pt x="664" y="0"/>
                  </a:moveTo>
                  <a:lnTo>
                    <a:pt x="682" y="0"/>
                  </a:lnTo>
                  <a:lnTo>
                    <a:pt x="701" y="6"/>
                  </a:lnTo>
                  <a:lnTo>
                    <a:pt x="718" y="19"/>
                  </a:lnTo>
                  <a:lnTo>
                    <a:pt x="1539" y="842"/>
                  </a:lnTo>
                  <a:lnTo>
                    <a:pt x="1546" y="852"/>
                  </a:lnTo>
                  <a:lnTo>
                    <a:pt x="1549" y="866"/>
                  </a:lnTo>
                  <a:lnTo>
                    <a:pt x="1546" y="880"/>
                  </a:lnTo>
                  <a:lnTo>
                    <a:pt x="1539" y="893"/>
                  </a:lnTo>
                  <a:lnTo>
                    <a:pt x="1498" y="932"/>
                  </a:lnTo>
                  <a:lnTo>
                    <a:pt x="1486" y="939"/>
                  </a:lnTo>
                  <a:lnTo>
                    <a:pt x="1473" y="941"/>
                  </a:lnTo>
                  <a:lnTo>
                    <a:pt x="1459" y="938"/>
                  </a:lnTo>
                  <a:lnTo>
                    <a:pt x="1449" y="930"/>
                  </a:lnTo>
                  <a:lnTo>
                    <a:pt x="718" y="199"/>
                  </a:lnTo>
                  <a:lnTo>
                    <a:pt x="701" y="188"/>
                  </a:lnTo>
                  <a:lnTo>
                    <a:pt x="682" y="182"/>
                  </a:lnTo>
                  <a:lnTo>
                    <a:pt x="664" y="182"/>
                  </a:lnTo>
                  <a:lnTo>
                    <a:pt x="644" y="188"/>
                  </a:lnTo>
                  <a:lnTo>
                    <a:pt x="628" y="199"/>
                  </a:lnTo>
                  <a:lnTo>
                    <a:pt x="101" y="727"/>
                  </a:lnTo>
                  <a:lnTo>
                    <a:pt x="90" y="735"/>
                  </a:lnTo>
                  <a:lnTo>
                    <a:pt x="76" y="738"/>
                  </a:lnTo>
                  <a:lnTo>
                    <a:pt x="62" y="735"/>
                  </a:lnTo>
                  <a:lnTo>
                    <a:pt x="51" y="727"/>
                  </a:lnTo>
                  <a:lnTo>
                    <a:pt x="11" y="688"/>
                  </a:lnTo>
                  <a:lnTo>
                    <a:pt x="3" y="676"/>
                  </a:lnTo>
                  <a:lnTo>
                    <a:pt x="0" y="662"/>
                  </a:lnTo>
                  <a:lnTo>
                    <a:pt x="3" y="648"/>
                  </a:lnTo>
                  <a:lnTo>
                    <a:pt x="11" y="637"/>
                  </a:lnTo>
                  <a:lnTo>
                    <a:pt x="582" y="64"/>
                  </a:lnTo>
                  <a:lnTo>
                    <a:pt x="582" y="64"/>
                  </a:lnTo>
                  <a:lnTo>
                    <a:pt x="628" y="19"/>
                  </a:lnTo>
                  <a:lnTo>
                    <a:pt x="644" y="6"/>
                  </a:lnTo>
                  <a:lnTo>
                    <a:pt x="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2C21A5E-9823-4C36-BC4C-54594D67D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8" y="1298576"/>
              <a:ext cx="5345113" cy="2887663"/>
            </a:xfrm>
            <a:custGeom>
              <a:avLst/>
              <a:gdLst>
                <a:gd name="T0" fmla="*/ 1678 w 3367"/>
                <a:gd name="T1" fmla="*/ 0 h 1819"/>
                <a:gd name="T2" fmla="*/ 1704 w 3367"/>
                <a:gd name="T3" fmla="*/ 3 h 1819"/>
                <a:gd name="T4" fmla="*/ 1731 w 3367"/>
                <a:gd name="T5" fmla="*/ 14 h 1819"/>
                <a:gd name="T6" fmla="*/ 1752 w 3367"/>
                <a:gd name="T7" fmla="*/ 29 h 1819"/>
                <a:gd name="T8" fmla="*/ 3353 w 3367"/>
                <a:gd name="T9" fmla="*/ 1631 h 1819"/>
                <a:gd name="T10" fmla="*/ 3362 w 3367"/>
                <a:gd name="T11" fmla="*/ 1645 h 1819"/>
                <a:gd name="T12" fmla="*/ 3367 w 3367"/>
                <a:gd name="T13" fmla="*/ 1661 h 1819"/>
                <a:gd name="T14" fmla="*/ 3367 w 3367"/>
                <a:gd name="T15" fmla="*/ 1676 h 1819"/>
                <a:gd name="T16" fmla="*/ 3362 w 3367"/>
                <a:gd name="T17" fmla="*/ 1692 h 1819"/>
                <a:gd name="T18" fmla="*/ 3351 w 3367"/>
                <a:gd name="T19" fmla="*/ 1706 h 1819"/>
                <a:gd name="T20" fmla="*/ 3251 w 3367"/>
                <a:gd name="T21" fmla="*/ 1803 h 1819"/>
                <a:gd name="T22" fmla="*/ 3234 w 3367"/>
                <a:gd name="T23" fmla="*/ 1816 h 1819"/>
                <a:gd name="T24" fmla="*/ 3213 w 3367"/>
                <a:gd name="T25" fmla="*/ 1819 h 1819"/>
                <a:gd name="T26" fmla="*/ 3213 w 3367"/>
                <a:gd name="T27" fmla="*/ 1819 h 1819"/>
                <a:gd name="T28" fmla="*/ 3195 w 3367"/>
                <a:gd name="T29" fmla="*/ 1814 h 1819"/>
                <a:gd name="T30" fmla="*/ 3178 w 3367"/>
                <a:gd name="T31" fmla="*/ 1803 h 1819"/>
                <a:gd name="T32" fmla="*/ 1752 w 3367"/>
                <a:gd name="T33" fmla="*/ 377 h 1819"/>
                <a:gd name="T34" fmla="*/ 1731 w 3367"/>
                <a:gd name="T35" fmla="*/ 360 h 1819"/>
                <a:gd name="T36" fmla="*/ 1706 w 3367"/>
                <a:gd name="T37" fmla="*/ 350 h 1819"/>
                <a:gd name="T38" fmla="*/ 1678 w 3367"/>
                <a:gd name="T39" fmla="*/ 346 h 1819"/>
                <a:gd name="T40" fmla="*/ 1652 w 3367"/>
                <a:gd name="T41" fmla="*/ 350 h 1819"/>
                <a:gd name="T42" fmla="*/ 1627 w 3367"/>
                <a:gd name="T43" fmla="*/ 360 h 1819"/>
                <a:gd name="T44" fmla="*/ 1605 w 3367"/>
                <a:gd name="T45" fmla="*/ 377 h 1819"/>
                <a:gd name="T46" fmla="*/ 186 w 3367"/>
                <a:gd name="T47" fmla="*/ 1797 h 1819"/>
                <a:gd name="T48" fmla="*/ 172 w 3367"/>
                <a:gd name="T49" fmla="*/ 1808 h 1819"/>
                <a:gd name="T50" fmla="*/ 157 w 3367"/>
                <a:gd name="T51" fmla="*/ 1813 h 1819"/>
                <a:gd name="T52" fmla="*/ 139 w 3367"/>
                <a:gd name="T53" fmla="*/ 1811 h 1819"/>
                <a:gd name="T54" fmla="*/ 124 w 3367"/>
                <a:gd name="T55" fmla="*/ 1807 h 1819"/>
                <a:gd name="T56" fmla="*/ 112 w 3367"/>
                <a:gd name="T57" fmla="*/ 1797 h 1819"/>
                <a:gd name="T58" fmla="*/ 14 w 3367"/>
                <a:gd name="T59" fmla="*/ 1695 h 1819"/>
                <a:gd name="T60" fmla="*/ 3 w 3367"/>
                <a:gd name="T61" fmla="*/ 1678 h 1819"/>
                <a:gd name="T62" fmla="*/ 0 w 3367"/>
                <a:gd name="T63" fmla="*/ 1658 h 1819"/>
                <a:gd name="T64" fmla="*/ 3 w 3367"/>
                <a:gd name="T65" fmla="*/ 1639 h 1819"/>
                <a:gd name="T66" fmla="*/ 15 w 3367"/>
                <a:gd name="T67" fmla="*/ 1622 h 1819"/>
                <a:gd name="T68" fmla="*/ 1506 w 3367"/>
                <a:gd name="T69" fmla="*/ 130 h 1819"/>
                <a:gd name="T70" fmla="*/ 1506 w 3367"/>
                <a:gd name="T71" fmla="*/ 130 h 1819"/>
                <a:gd name="T72" fmla="*/ 1605 w 3367"/>
                <a:gd name="T73" fmla="*/ 29 h 1819"/>
                <a:gd name="T74" fmla="*/ 1627 w 3367"/>
                <a:gd name="T75" fmla="*/ 14 h 1819"/>
                <a:gd name="T76" fmla="*/ 1652 w 3367"/>
                <a:gd name="T77" fmla="*/ 3 h 1819"/>
                <a:gd name="T78" fmla="*/ 1678 w 3367"/>
                <a:gd name="T79" fmla="*/ 0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67" h="1819">
                  <a:moveTo>
                    <a:pt x="1678" y="0"/>
                  </a:moveTo>
                  <a:lnTo>
                    <a:pt x="1704" y="3"/>
                  </a:lnTo>
                  <a:lnTo>
                    <a:pt x="1731" y="14"/>
                  </a:lnTo>
                  <a:lnTo>
                    <a:pt x="1752" y="29"/>
                  </a:lnTo>
                  <a:lnTo>
                    <a:pt x="3353" y="1631"/>
                  </a:lnTo>
                  <a:lnTo>
                    <a:pt x="3362" y="1645"/>
                  </a:lnTo>
                  <a:lnTo>
                    <a:pt x="3367" y="1661"/>
                  </a:lnTo>
                  <a:lnTo>
                    <a:pt x="3367" y="1676"/>
                  </a:lnTo>
                  <a:lnTo>
                    <a:pt x="3362" y="1692"/>
                  </a:lnTo>
                  <a:lnTo>
                    <a:pt x="3351" y="1706"/>
                  </a:lnTo>
                  <a:lnTo>
                    <a:pt x="3251" y="1803"/>
                  </a:lnTo>
                  <a:lnTo>
                    <a:pt x="3234" y="1816"/>
                  </a:lnTo>
                  <a:lnTo>
                    <a:pt x="3213" y="1819"/>
                  </a:lnTo>
                  <a:lnTo>
                    <a:pt x="3213" y="1819"/>
                  </a:lnTo>
                  <a:lnTo>
                    <a:pt x="3195" y="1814"/>
                  </a:lnTo>
                  <a:lnTo>
                    <a:pt x="3178" y="1803"/>
                  </a:lnTo>
                  <a:lnTo>
                    <a:pt x="1752" y="377"/>
                  </a:lnTo>
                  <a:lnTo>
                    <a:pt x="1731" y="360"/>
                  </a:lnTo>
                  <a:lnTo>
                    <a:pt x="1706" y="350"/>
                  </a:lnTo>
                  <a:lnTo>
                    <a:pt x="1678" y="346"/>
                  </a:lnTo>
                  <a:lnTo>
                    <a:pt x="1652" y="350"/>
                  </a:lnTo>
                  <a:lnTo>
                    <a:pt x="1627" y="360"/>
                  </a:lnTo>
                  <a:lnTo>
                    <a:pt x="1605" y="377"/>
                  </a:lnTo>
                  <a:lnTo>
                    <a:pt x="186" y="1797"/>
                  </a:lnTo>
                  <a:lnTo>
                    <a:pt x="172" y="1808"/>
                  </a:lnTo>
                  <a:lnTo>
                    <a:pt x="157" y="1813"/>
                  </a:lnTo>
                  <a:lnTo>
                    <a:pt x="139" y="1811"/>
                  </a:lnTo>
                  <a:lnTo>
                    <a:pt x="124" y="1807"/>
                  </a:lnTo>
                  <a:lnTo>
                    <a:pt x="112" y="1797"/>
                  </a:lnTo>
                  <a:lnTo>
                    <a:pt x="14" y="1695"/>
                  </a:lnTo>
                  <a:lnTo>
                    <a:pt x="3" y="1678"/>
                  </a:lnTo>
                  <a:lnTo>
                    <a:pt x="0" y="1658"/>
                  </a:lnTo>
                  <a:lnTo>
                    <a:pt x="3" y="1639"/>
                  </a:lnTo>
                  <a:lnTo>
                    <a:pt x="15" y="1622"/>
                  </a:lnTo>
                  <a:lnTo>
                    <a:pt x="1506" y="130"/>
                  </a:lnTo>
                  <a:lnTo>
                    <a:pt x="1506" y="130"/>
                  </a:lnTo>
                  <a:lnTo>
                    <a:pt x="1605" y="29"/>
                  </a:lnTo>
                  <a:lnTo>
                    <a:pt x="1627" y="14"/>
                  </a:lnTo>
                  <a:lnTo>
                    <a:pt x="1652" y="3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8184D3-1382-4441-B6A1-07D3900D49BC}"/>
              </a:ext>
            </a:extLst>
          </p:cNvPr>
          <p:cNvCxnSpPr/>
          <p:nvPr/>
        </p:nvCxnSpPr>
        <p:spPr>
          <a:xfrm>
            <a:off x="2353140" y="5481236"/>
            <a:ext cx="7482545" cy="0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983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Dictionary (1/3)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EE7F17-AA7F-4FD4-A61A-6E60F8ED4C4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6584" y="1052736"/>
          <a:ext cx="10972800" cy="5318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7508">
                  <a:extLst>
                    <a:ext uri="{9D8B030D-6E8A-4147-A177-3AD203B41FA5}">
                      <a16:colId xmlns:a16="http://schemas.microsoft.com/office/drawing/2014/main" val="146847389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812838435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6800683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281718644"/>
                    </a:ext>
                  </a:extLst>
                </a:gridCol>
                <a:gridCol w="1164492">
                  <a:extLst>
                    <a:ext uri="{9D8B030D-6E8A-4147-A177-3AD203B41FA5}">
                      <a16:colId xmlns:a16="http://schemas.microsoft.com/office/drawing/2014/main" val="38062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Grouping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Engineered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09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neighborhood_order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Neighbourhood</a:t>
                      </a:r>
                      <a:r>
                        <a:rPr lang="en-US" sz="1600" dirty="0"/>
                        <a:t> binned by price (1-4)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Yes, binned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2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local_conditions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Location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 Features binned by desirability (1-3)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3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was_remodeled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the house was remodeled (1), if not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Yes, binned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Dummy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6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overall_qual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Overall quality of house material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3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bsmt_qual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Overall quality of basement material (0-4)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1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bsmt_type</a:t>
                      </a:r>
                      <a:r>
                        <a:rPr lang="en-US" sz="1600" dirty="0"/>
                        <a:t>*</a:t>
                      </a:r>
                      <a:r>
                        <a:rPr lang="en-US" sz="1600" dirty="0" err="1"/>
                        <a:t>sf_all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Basement livability multiplied by </a:t>
                      </a:r>
                      <a:r>
                        <a:rPr lang="en-US" sz="1600" dirty="0" err="1"/>
                        <a:t>bsmt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sqft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Interaction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3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bsmt_exposure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Outside exposure of </a:t>
                      </a:r>
                      <a:r>
                        <a:rPr lang="en-US" sz="1600" dirty="0" err="1"/>
                        <a:t>bsmt</a:t>
                      </a:r>
                      <a:r>
                        <a:rPr lang="en-US" sz="1600" dirty="0"/>
                        <a:t> (if exists) (0-4)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binned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94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heating_qc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Heating quality and condition (1-5)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binned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18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kitchen_qual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Kitchen Quality (1-5)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binned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9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fireplace_qu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Fireplace Quality (if exists) (0-5)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binned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Ordinal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22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quality_above_sqft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Finished </a:t>
                      </a:r>
                      <a:r>
                        <a:rPr lang="en-US" sz="1600" dirty="0" err="1"/>
                        <a:t>sqft</a:t>
                      </a:r>
                      <a:r>
                        <a:rPr lang="en-US" sz="1600" dirty="0"/>
                        <a:t> of house above ground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Quality (1-5) multiplied by </a:t>
                      </a:r>
                      <a:r>
                        <a:rPr lang="en-US" sz="1600" dirty="0" err="1"/>
                        <a:t>sqft</a:t>
                      </a:r>
                      <a:r>
                        <a:rPr lang="en-US" sz="1600" dirty="0"/>
                        <a:t> above ground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2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0" y="6453336"/>
            <a:ext cx="12188825" cy="404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Dictionary (2/3)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EE7F17-AA7F-4FD4-A61A-6E60F8ED4C4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6584" y="1052736"/>
          <a:ext cx="10972800" cy="470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35500">
                  <a:extLst>
                    <a:ext uri="{9D8B030D-6E8A-4147-A177-3AD203B41FA5}">
                      <a16:colId xmlns:a16="http://schemas.microsoft.com/office/drawing/2014/main" val="1468473890"/>
                    </a:ext>
                  </a:extLst>
                </a:gridCol>
                <a:gridCol w="1853620">
                  <a:extLst>
                    <a:ext uri="{9D8B030D-6E8A-4147-A177-3AD203B41FA5}">
                      <a16:colId xmlns:a16="http://schemas.microsoft.com/office/drawing/2014/main" val="812838435"/>
                    </a:ext>
                  </a:extLst>
                </a:gridCol>
                <a:gridCol w="3618988">
                  <a:extLst>
                    <a:ext uri="{9D8B030D-6E8A-4147-A177-3AD203B41FA5}">
                      <a16:colId xmlns:a16="http://schemas.microsoft.com/office/drawing/2014/main" val="6800683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81718644"/>
                    </a:ext>
                  </a:extLst>
                </a:gridCol>
                <a:gridCol w="1164492">
                  <a:extLst>
                    <a:ext uri="{9D8B030D-6E8A-4147-A177-3AD203B41FA5}">
                      <a16:colId xmlns:a16="http://schemas.microsoft.com/office/drawing/2014/main" val="38062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Grouping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Engineered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09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totrms_abvgrd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Interior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rooms above 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2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room_size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Interior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size of above ground rooms in </a:t>
                      </a:r>
                      <a:r>
                        <a:rPr lang="en-US" sz="1600" dirty="0" err="1"/>
                        <a:t>sqft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Yes, total rooms divided by total </a:t>
                      </a:r>
                      <a:r>
                        <a:rPr lang="en-US" sz="1600" dirty="0" err="1"/>
                        <a:t>sqft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3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Home Type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of house at time of sale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 house sold minus year house built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56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house_style_condensed_2.0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Home Type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if a two story house, 0 if 1 story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Yes, dummied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Dummy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33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bldg_type_TwnhsE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Home Type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if Townhouse end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in reference to single-fam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Dummy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81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bldg_type_Twnhs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Home Type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if Townhouse inside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in reference to single-fam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Dummy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3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bldg_type_2fmCon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Home Type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if Two family conversion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Yes, in reference to single-fam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Dummy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94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8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72A"/>
      </a:accent1>
      <a:accent2>
        <a:srgbClr val="1B8378"/>
      </a:accent2>
      <a:accent3>
        <a:srgbClr val="F68626"/>
      </a:accent3>
      <a:accent4>
        <a:srgbClr val="0E84BB"/>
      </a:accent4>
      <a:accent5>
        <a:srgbClr val="08638C"/>
      </a:accent5>
      <a:accent6>
        <a:srgbClr val="21AE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60">
      <a:dk1>
        <a:sysClr val="windowText" lastClr="000000"/>
      </a:dk1>
      <a:lt1>
        <a:sysClr val="window" lastClr="FFFFFF"/>
      </a:lt1>
      <a:dk2>
        <a:srgbClr val="4733C2"/>
      </a:dk2>
      <a:lt2>
        <a:srgbClr val="EEECE1"/>
      </a:lt2>
      <a:accent1>
        <a:srgbClr val="EEB38B"/>
      </a:accent1>
      <a:accent2>
        <a:srgbClr val="E88541"/>
      </a:accent2>
      <a:accent3>
        <a:srgbClr val="E5C833"/>
      </a:accent3>
      <a:accent4>
        <a:srgbClr val="AB4F9A"/>
      </a:accent4>
      <a:accent5>
        <a:srgbClr val="1D4F9F"/>
      </a:accent5>
      <a:accent6>
        <a:srgbClr val="21B54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6312</TotalTime>
  <Words>1402</Words>
  <Application>Microsoft Office PowerPoint</Application>
  <PresentationFormat>Custom</PresentationFormat>
  <Paragraphs>332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Segoe UI</vt:lpstr>
      <vt:lpstr>Segoe UI Black</vt:lpstr>
      <vt:lpstr>Office Theme</vt:lpstr>
      <vt:lpstr>1_Office Theme</vt:lpstr>
      <vt:lpstr>Predict the price of homes at sale for the Ames Iowa Housing</vt:lpstr>
      <vt:lpstr>The Approach</vt:lpstr>
      <vt:lpstr>The problem</vt:lpstr>
      <vt:lpstr>The Model</vt:lpstr>
      <vt:lpstr>Examined Features</vt:lpstr>
      <vt:lpstr>Final Comments</vt:lpstr>
      <vt:lpstr>PowerPoint Presentation</vt:lpstr>
      <vt:lpstr>Data Dictionary (1/3)</vt:lpstr>
      <vt:lpstr>Data Dictionary (2/3)</vt:lpstr>
      <vt:lpstr>Data Dictionary (3/3)</vt:lpstr>
      <vt:lpstr>Model Selection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Kelvin Liew</cp:lastModifiedBy>
  <cp:revision>278</cp:revision>
  <dcterms:created xsi:type="dcterms:W3CDTF">2013-09-12T13:05:01Z</dcterms:created>
  <dcterms:modified xsi:type="dcterms:W3CDTF">2022-03-12T05:21:57Z</dcterms:modified>
</cp:coreProperties>
</file>