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5" r:id="rId2"/>
    <p:sldId id="342" r:id="rId3"/>
    <p:sldId id="343" r:id="rId4"/>
    <p:sldId id="344" r:id="rId5"/>
    <p:sldId id="351" r:id="rId6"/>
    <p:sldId id="345" r:id="rId7"/>
    <p:sldId id="405" r:id="rId8"/>
    <p:sldId id="488" r:id="rId9"/>
    <p:sldId id="482" r:id="rId10"/>
    <p:sldId id="346" r:id="rId11"/>
    <p:sldId id="348" r:id="rId12"/>
    <p:sldId id="347" r:id="rId13"/>
    <p:sldId id="350" r:id="rId14"/>
    <p:sldId id="481" r:id="rId15"/>
    <p:sldId id="354" r:id="rId16"/>
    <p:sldId id="349" r:id="rId17"/>
    <p:sldId id="352" r:id="rId18"/>
    <p:sldId id="389" r:id="rId19"/>
    <p:sldId id="358" r:id="rId20"/>
    <p:sldId id="391" r:id="rId21"/>
    <p:sldId id="404" r:id="rId22"/>
    <p:sldId id="483" r:id="rId23"/>
    <p:sldId id="403" r:id="rId24"/>
    <p:sldId id="362" r:id="rId25"/>
    <p:sldId id="359" r:id="rId26"/>
    <p:sldId id="361" r:id="rId27"/>
    <p:sldId id="360" r:id="rId28"/>
    <p:sldId id="356" r:id="rId29"/>
    <p:sldId id="363" r:id="rId30"/>
    <p:sldId id="484" r:id="rId31"/>
    <p:sldId id="355" r:id="rId32"/>
    <p:sldId id="384" r:id="rId33"/>
    <p:sldId id="385" r:id="rId34"/>
    <p:sldId id="386" r:id="rId35"/>
    <p:sldId id="387" r:id="rId36"/>
    <p:sldId id="388" r:id="rId37"/>
    <p:sldId id="485" r:id="rId38"/>
    <p:sldId id="380" r:id="rId39"/>
    <p:sldId id="381" r:id="rId40"/>
    <p:sldId id="364" r:id="rId41"/>
    <p:sldId id="486" r:id="rId42"/>
    <p:sldId id="382" r:id="rId43"/>
    <p:sldId id="392" r:id="rId44"/>
    <p:sldId id="365" r:id="rId45"/>
    <p:sldId id="366" r:id="rId46"/>
    <p:sldId id="367" r:id="rId47"/>
    <p:sldId id="368" r:id="rId48"/>
    <p:sldId id="369" r:id="rId49"/>
    <p:sldId id="370" r:id="rId50"/>
    <p:sldId id="371" r:id="rId51"/>
    <p:sldId id="372" r:id="rId52"/>
    <p:sldId id="373" r:id="rId53"/>
    <p:sldId id="374" r:id="rId54"/>
    <p:sldId id="375" r:id="rId55"/>
    <p:sldId id="489" r:id="rId56"/>
    <p:sldId id="376" r:id="rId57"/>
    <p:sldId id="377" r:id="rId58"/>
    <p:sldId id="378" r:id="rId59"/>
    <p:sldId id="400" r:id="rId60"/>
    <p:sldId id="487" r:id="rId61"/>
    <p:sldId id="401" r:id="rId62"/>
    <p:sldId id="393" r:id="rId63"/>
    <p:sldId id="399" r:id="rId64"/>
    <p:sldId id="397" r:id="rId65"/>
    <p:sldId id="39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73" d="100"/>
          <a:sy n="73" d="100"/>
        </p:scale>
        <p:origin x="4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47226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examples/structured_data/collaborative_filtering_movielens/" TargetMode="External"/><Relationship Id="rId2" Type="http://schemas.openxmlformats.org/officeDocument/2006/relationships/hyperlink" Target="https://www.manning.com/books/graph-powered-machine-lear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blog/introducing-torchrec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movies have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Fad products come and go over time 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solidFill>
                  <a:srgbClr val="C00000"/>
                </a:solidFill>
              </a:rPr>
              <a:t>Data usually limits recommender performance far more than algorithm choice!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gaining popularity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</a:t>
            </a:r>
            <a:r>
              <a:rPr lang="en-US" b="1" dirty="0"/>
              <a:t>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has </a:t>
            </a:r>
            <a:r>
              <a:rPr lang="en-US" b="1" dirty="0"/>
              <a:t>very high dimensionality </a:t>
            </a:r>
            <a:r>
              <a:rPr lang="en-US" dirty="0"/>
              <a:t>and 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 – high dimension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Representation for Recommenders</a:t>
            </a:r>
          </a:p>
        </p:txBody>
      </p:sp>
    </p:spTree>
    <p:extLst>
      <p:ext uri="{BB962C8B-B14F-4D97-AF65-F5344CB8AC3E}">
        <p14:creationId xmlns:p14="http://schemas.microsoft.com/office/powerpoint/2010/main" val="3010856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Utility matrix </a:t>
                </a:r>
                <a:r>
                  <a:rPr lang="en-US" dirty="0"/>
                  <a:t>is the representation used for recommender models</a:t>
                </a:r>
              </a:p>
              <a:p>
                <a:r>
                  <a:rPr lang="en-US" dirty="0"/>
                  <a:t>The utility matrix relates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i="1" dirty="0"/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maps a set of customers, </a:t>
                </a:r>
                <a:r>
                  <a:rPr lang="en-US" i="1" dirty="0"/>
                  <a:t>X,</a:t>
                </a:r>
                <a:r>
                  <a:rPr lang="en-US" dirty="0"/>
                  <a:t> and items,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Specific algorithms are versions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usually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for nearest neighbors</a:t>
                </a:r>
              </a:p>
              <a:p>
                <a:pPr lvl="1"/>
                <a:r>
                  <a:rPr lang="en-US" dirty="0"/>
                  <a:t>Averages from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 users  </a:t>
            </a:r>
          </a:p>
          <a:p>
            <a:r>
              <a:rPr lang="en-US" dirty="0"/>
              <a:t>One type of node represent items</a:t>
            </a:r>
          </a:p>
          <a:p>
            <a:r>
              <a:rPr lang="en-US" dirty="0"/>
              <a:t>Weighted edges associate users and items – e.g. item ratings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Content Based Recommenders</a:t>
            </a:r>
          </a:p>
        </p:txBody>
      </p:sp>
    </p:spTree>
    <p:extLst>
      <p:ext uri="{BB962C8B-B14F-4D97-AF65-F5344CB8AC3E}">
        <p14:creationId xmlns:p14="http://schemas.microsoft.com/office/powerpoint/2010/main" val="1783482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</a:t>
            </a:r>
            <a:r>
              <a:rPr lang="en-US" b="1" dirty="0"/>
              <a:t>similarity search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pPr lvl="1"/>
            <a:r>
              <a:rPr lang="en-US" dirty="0"/>
              <a:t>Feature map from embedding 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r>
              <a:rPr lang="en-US" dirty="0"/>
              <a:t>Or, use embeddings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Collaborative Filtering </a:t>
            </a:r>
          </a:p>
        </p:txBody>
      </p:sp>
    </p:spTree>
    <p:extLst>
      <p:ext uri="{BB962C8B-B14F-4D97-AF65-F5344CB8AC3E}">
        <p14:creationId xmlns:p14="http://schemas.microsoft.com/office/powerpoint/2010/main" val="28769376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Evaluating Recommenders</a:t>
            </a:r>
          </a:p>
        </p:txBody>
      </p:sp>
    </p:spTree>
    <p:extLst>
      <p:ext uri="{BB962C8B-B14F-4D97-AF65-F5344CB8AC3E}">
        <p14:creationId xmlns:p14="http://schemas.microsoft.com/office/powerpoint/2010/main" val="31149234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198894" y="3984810"/>
            <a:ext cx="49712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rarely purchased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Latent Variable Models</a:t>
            </a:r>
          </a:p>
        </p:txBody>
      </p:sp>
    </p:spTree>
    <p:extLst>
      <p:ext uri="{BB962C8B-B14F-4D97-AF65-F5344CB8AC3E}">
        <p14:creationId xmlns:p14="http://schemas.microsoft.com/office/powerpoint/2010/main" val="4056268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attempt to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</a:t>
            </a:r>
            <a:r>
              <a:rPr lang="en-US" b="1" dirty="0"/>
              <a:t>dimensionality reduction </a:t>
            </a:r>
            <a:r>
              <a:rPr lang="en-US" dirty="0"/>
              <a:t>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</a:t>
            </a:r>
            <a:r>
              <a:rPr lang="en-US" b="1" dirty="0"/>
              <a:t>cannot be observed</a:t>
            </a:r>
          </a:p>
          <a:p>
            <a:pPr lvl="1"/>
            <a:r>
              <a:rPr lang="en-US" dirty="0"/>
              <a:t>Factors weights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Different factors for items and users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r>
                  <a:rPr lang="en-US" b="1" dirty="0"/>
                  <a:t>Association models  </a:t>
                </a:r>
              </a:p>
              <a:p>
                <a:pPr lvl="1"/>
                <a:r>
                  <a:rPr lang="en-US" dirty="0"/>
                  <a:t>More on this later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least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greater constraint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more bias 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constraint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less bias</a:t>
                </a:r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</a:t>
                </a:r>
                <a:r>
                  <a:rPr lang="en-US" b="1" dirty="0"/>
                  <a:t>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algorithm can scale massively!</a:t>
                </a:r>
              </a:p>
              <a:p>
                <a:pPr lvl="1"/>
                <a:r>
                  <a:rPr lang="en-US" dirty="0"/>
                  <a:t>Can scale to hundreds of millions of users and tens of millions of items</a:t>
                </a:r>
              </a:p>
              <a:p>
                <a:pPr lvl="1"/>
                <a:r>
                  <a:rPr lang="en-US" dirty="0"/>
                  <a:t>Manage very spare utility matrix </a:t>
                </a:r>
                <a:r>
                  <a:rPr lang="en-US"/>
                  <a:t>with key-value pairs  </a:t>
                </a:r>
                <a:endParaRPr lang="en-US" dirty="0"/>
              </a:p>
              <a:p>
                <a:pPr lvl="1"/>
                <a:r>
                  <a:rPr lang="en-US" dirty="0"/>
                  <a:t>Use MapReduce Algorithm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159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a 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many linear models, can improve by using </a:t>
                </a:r>
                <a:r>
                  <a:rPr lang="en-US" b="1" dirty="0"/>
                  <a:t>baseline</a:t>
                </a:r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And: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Hybrid Models</a:t>
            </a:r>
          </a:p>
        </p:txBody>
      </p:sp>
    </p:spTree>
    <p:extLst>
      <p:ext uri="{BB962C8B-B14F-4D97-AF65-F5344CB8AC3E}">
        <p14:creationId xmlns:p14="http://schemas.microsoft.com/office/powerpoint/2010/main" val="2351489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Deep neural networks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Considerable recent research interest</a:t>
                </a:r>
              </a:p>
              <a:p>
                <a:pPr lvl="1"/>
                <a:r>
                  <a:rPr lang="en-US" dirty="0"/>
                  <a:t>Practical algorithms generally ‘neural’ versions of graph models</a:t>
                </a:r>
              </a:p>
              <a:p>
                <a:pPr lvl="1"/>
                <a:r>
                  <a:rPr lang="en-US" dirty="0"/>
                  <a:t>Complex model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hard to train on long tail </a:t>
                </a:r>
              </a:p>
              <a:p>
                <a:pPr lvl="1"/>
                <a:r>
                  <a:rPr lang="en-US" dirty="0"/>
                  <a:t>Can have poor response to unexpected or changing searches </a:t>
                </a:r>
              </a:p>
              <a:p>
                <a:r>
                  <a:rPr lang="en-US" dirty="0"/>
                  <a:t>Commercial implementations focus on highly efficient graph models</a:t>
                </a:r>
              </a:p>
              <a:p>
                <a:r>
                  <a:rPr lang="en-US" b="1" dirty="0"/>
                  <a:t>Other interesting approaches </a:t>
                </a:r>
                <a:endParaRPr lang="en-US" dirty="0"/>
              </a:p>
              <a:p>
                <a:pPr lvl="1"/>
                <a:r>
                  <a:rPr lang="en-US" dirty="0"/>
                  <a:t>Use text embeddings for feature extraction  </a:t>
                </a:r>
              </a:p>
              <a:p>
                <a:pPr lvl="1"/>
                <a:r>
                  <a:rPr lang="en-US" dirty="0"/>
                  <a:t>Models for changing user behavior in time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14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Resources for massively scalable recommenders</a:t>
            </a:r>
          </a:p>
          <a:p>
            <a:r>
              <a:rPr lang="en-US" dirty="0"/>
              <a:t>For examples of using graph recommender models at massive scale with Neo4j, see </a:t>
            </a:r>
            <a:r>
              <a:rPr lang="en-US" dirty="0">
                <a:hlinkClick r:id="rId2"/>
              </a:rPr>
              <a:t>Graph Powered Machine Learning, Alessandro Negro, Manning, 2021</a:t>
            </a:r>
            <a:r>
              <a:rPr lang="en-US" dirty="0"/>
              <a:t> </a:t>
            </a:r>
          </a:p>
          <a:p>
            <a:r>
              <a:rPr lang="en-US" dirty="0"/>
              <a:t>For an example of building scalable collaborative filtering and neural collaborative filtering recommenders in </a:t>
            </a:r>
            <a:r>
              <a:rPr lang="en-US" dirty="0" err="1"/>
              <a:t>Keras</a:t>
            </a:r>
            <a:r>
              <a:rPr lang="en-US" dirty="0"/>
              <a:t>, see </a:t>
            </a:r>
            <a:r>
              <a:rPr lang="en-US" dirty="0">
                <a:hlinkClick r:id="rId3"/>
              </a:rPr>
              <a:t>this example by Siddhartha Banerjee</a:t>
            </a:r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hlinkClick r:id="rId4"/>
              </a:rPr>
              <a:t>Torch Rec system from Meta</a:t>
            </a:r>
            <a:r>
              <a:rPr lang="en-US" dirty="0"/>
              <a:t> supports building massive scale recommenders using </a:t>
            </a:r>
            <a:r>
              <a:rPr lang="en-US" dirty="0" err="1"/>
              <a:t>sharding</a:t>
            </a:r>
            <a:r>
              <a:rPr lang="en-US" dirty="0"/>
              <a:t> and embedding algorithms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5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72B41D70-8836-483A-8138-BCB7A352D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165" y="1784284"/>
            <a:ext cx="9685343" cy="2015419"/>
          </a:xfrm>
        </p:spPr>
        <p:txBody>
          <a:bodyPr>
            <a:normAutofit/>
          </a:bodyPr>
          <a:lstStyle/>
          <a:p>
            <a:r>
              <a:rPr lang="en-US" sz="4400" b="1" dirty="0"/>
              <a:t>Generating Recommendations is Hard!</a:t>
            </a:r>
          </a:p>
        </p:txBody>
      </p:sp>
    </p:spTree>
    <p:extLst>
      <p:ext uri="{BB962C8B-B14F-4D97-AF65-F5344CB8AC3E}">
        <p14:creationId xmlns:p14="http://schemas.microsoft.com/office/powerpoint/2010/main" val="2319331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8787</TotalTime>
  <Words>4217</Words>
  <Application>Microsoft Office PowerPoint</Application>
  <PresentationFormat>Widescreen</PresentationFormat>
  <Paragraphs>1510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Segoe UI Light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Recommender Systems</vt:lpstr>
      <vt:lpstr>Recommender Systems</vt:lpstr>
      <vt:lpstr>PowerPoint Presentation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PowerPoint Presentation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PowerPoint Presentation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PowerPoint Presentation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PowerPoint Presentation</vt:lpstr>
      <vt:lpstr>Evaluating Recommenders</vt:lpstr>
      <vt:lpstr>Evaluating Recommenders</vt:lpstr>
      <vt:lpstr>Evaluating Recommenders</vt:lpstr>
      <vt:lpstr>PowerPoint Presentation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PowerPoint Presentation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448</cp:revision>
  <dcterms:created xsi:type="dcterms:W3CDTF">2020-08-19T23:28:02Z</dcterms:created>
  <dcterms:modified xsi:type="dcterms:W3CDTF">2023-07-06T14:38:20Z</dcterms:modified>
</cp:coreProperties>
</file>