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719" r:id="rId2"/>
    <p:sldId id="604" r:id="rId3"/>
    <p:sldId id="731" r:id="rId4"/>
    <p:sldId id="687" r:id="rId5"/>
    <p:sldId id="686" r:id="rId6"/>
    <p:sldId id="672" r:id="rId7"/>
    <p:sldId id="608" r:id="rId8"/>
    <p:sldId id="612" r:id="rId9"/>
    <p:sldId id="722" r:id="rId10"/>
    <p:sldId id="607" r:id="rId11"/>
    <p:sldId id="673" r:id="rId12"/>
    <p:sldId id="674" r:id="rId13"/>
    <p:sldId id="721" r:id="rId14"/>
    <p:sldId id="732" r:id="rId15"/>
    <p:sldId id="734" r:id="rId16"/>
    <p:sldId id="736" r:id="rId17"/>
    <p:sldId id="735" r:id="rId18"/>
    <p:sldId id="680" r:id="rId19"/>
    <p:sldId id="730" r:id="rId20"/>
    <p:sldId id="610" r:id="rId21"/>
    <p:sldId id="611" r:id="rId22"/>
    <p:sldId id="609" r:id="rId23"/>
    <p:sldId id="613" r:id="rId24"/>
    <p:sldId id="616" r:id="rId25"/>
    <p:sldId id="615" r:id="rId26"/>
    <p:sldId id="617" r:id="rId27"/>
    <p:sldId id="618" r:id="rId28"/>
    <p:sldId id="641" r:id="rId29"/>
    <p:sldId id="679" r:id="rId30"/>
    <p:sldId id="685" r:id="rId31"/>
    <p:sldId id="724" r:id="rId32"/>
    <p:sldId id="723" r:id="rId33"/>
    <p:sldId id="682" r:id="rId34"/>
    <p:sldId id="683" r:id="rId35"/>
    <p:sldId id="725" r:id="rId36"/>
    <p:sldId id="726" r:id="rId37"/>
    <p:sldId id="727" r:id="rId38"/>
    <p:sldId id="728" r:id="rId39"/>
    <p:sldId id="729" r:id="rId40"/>
    <p:sldId id="72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8" d="100"/>
          <a:sy n="78" d="100"/>
        </p:scale>
        <p:origin x="425"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40</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6/12/2025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6/12/2025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www.statisticshowto.com/mahalanobis-distanc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hyperlink" Target="https://en.wikipedia.org/wiki/Spearman%27s_rank_correlation_coefficient"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3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2025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mc:Choice xmlns:a14="http://schemas.microsoft.com/office/drawing/2010/main"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smtClean="0">
                                      <a:latin typeface="Cambria Math" panose="02040503050406030204" pitchFamily="18" charset="0"/>
                                    </a:rPr>
                                    <m:t> </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317"/>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a:t>
                </a:r>
                <a14:m>
                  <m:oMath xmlns:m="http://schemas.openxmlformats.org/officeDocument/2006/math">
                    <m:r>
                      <a:rPr lang="en-US" b="0" i="1" smtClean="0">
                        <a:latin typeface="Cambria Math" panose="02040503050406030204" pitchFamily="18" charset="0"/>
                      </a:rPr>
                      <m:t>=3+3=6</m:t>
                    </m:r>
                  </m:oMath>
                </a14:m>
                <a:endParaRPr lang="en-US" dirty="0">
                  <a:latin typeface="+mn-lt"/>
                </a:endParaRP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Similarity search is a core data mining method</a:t>
            </a:r>
          </a:p>
          <a:p>
            <a:r>
              <a:rPr lang="en-US" dirty="0">
                <a:latin typeface="+mn-lt"/>
              </a:rPr>
              <a:t>Many data mining algorithms rely on similarity (or dissimilarity) search   </a:t>
            </a:r>
          </a:p>
          <a:p>
            <a:pPr lvl="1"/>
            <a:r>
              <a:rPr lang="en-US" dirty="0">
                <a:latin typeface="+mn-lt"/>
              </a:rPr>
              <a:t>Cluster models  </a:t>
            </a:r>
          </a:p>
          <a:p>
            <a:pPr lvl="1"/>
            <a:r>
              <a:rPr lang="en-US" dirty="0">
                <a:latin typeface="+mn-lt"/>
              </a:rPr>
              <a:t>Nearest neighbor graph algorithms   </a:t>
            </a:r>
          </a:p>
          <a:p>
            <a:pPr lvl="1"/>
            <a:r>
              <a:rPr lang="en-US" dirty="0">
                <a:latin typeface="+mn-lt"/>
              </a:rPr>
              <a:t>Recommender systems   </a:t>
            </a:r>
          </a:p>
          <a:p>
            <a:pPr lvl="1"/>
            <a:r>
              <a:rPr lang="en-US" dirty="0">
                <a:latin typeface="+mn-lt"/>
              </a:rPr>
              <a:t>Dimensionality reduction </a:t>
            </a:r>
          </a:p>
          <a:p>
            <a:pPr lvl="1"/>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applications use search for the most similar or dissimilar cases</a:t>
            </a:r>
          </a:p>
          <a:p>
            <a:r>
              <a:rPr lang="en-US" dirty="0">
                <a:latin typeface="+mn-lt"/>
              </a:rPr>
              <a:t>Searching for documents with similar content</a:t>
            </a:r>
          </a:p>
          <a:p>
            <a:r>
              <a:rPr lang="en-US" dirty="0">
                <a:latin typeface="+mn-lt"/>
              </a:rPr>
              <a:t>Finding customers with similar movie interests </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b="1"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a:t>
            </a:r>
            <a:r>
              <a:rPr lang="en-US">
                <a:latin typeface="+mn-lt"/>
              </a:rPr>
              <a:t>distance </a:t>
            </a:r>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valued scalar</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is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10175</TotalTime>
  <Words>2946</Words>
  <Application>Microsoft Office PowerPoint</Application>
  <PresentationFormat>Widescreen</PresentationFormat>
  <Paragraphs>503</Paragraphs>
  <Slides>40</Slides>
  <Notes>39</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256</cp:revision>
  <dcterms:created xsi:type="dcterms:W3CDTF">2021-06-01T18:04:30Z</dcterms:created>
  <dcterms:modified xsi:type="dcterms:W3CDTF">2025-06-13T00:43:43Z</dcterms:modified>
</cp:coreProperties>
</file>