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383" r:id="rId3"/>
    <p:sldId id="257" r:id="rId4"/>
    <p:sldId id="354" r:id="rId5"/>
    <p:sldId id="353" r:id="rId6"/>
    <p:sldId id="356" r:id="rId7"/>
    <p:sldId id="288" r:id="rId8"/>
    <p:sldId id="352" r:id="rId9"/>
    <p:sldId id="351" r:id="rId10"/>
    <p:sldId id="381" r:id="rId11"/>
    <p:sldId id="396" r:id="rId12"/>
    <p:sldId id="355" r:id="rId13"/>
    <p:sldId id="388" r:id="rId14"/>
    <p:sldId id="395" r:id="rId15"/>
    <p:sldId id="387" r:id="rId16"/>
    <p:sldId id="382" r:id="rId17"/>
    <p:sldId id="357" r:id="rId18"/>
    <p:sldId id="385" r:id="rId19"/>
    <p:sldId id="359" r:id="rId20"/>
    <p:sldId id="386" r:id="rId21"/>
    <p:sldId id="360" r:id="rId22"/>
    <p:sldId id="374" r:id="rId23"/>
    <p:sldId id="375" r:id="rId24"/>
    <p:sldId id="376" r:id="rId25"/>
    <p:sldId id="377" r:id="rId26"/>
    <p:sldId id="378" r:id="rId27"/>
    <p:sldId id="379" r:id="rId28"/>
    <p:sldId id="380" r:id="rId29"/>
    <p:sldId id="362" r:id="rId30"/>
    <p:sldId id="364" r:id="rId31"/>
    <p:sldId id="365" r:id="rId32"/>
    <p:sldId id="363" r:id="rId33"/>
    <p:sldId id="366" r:id="rId34"/>
    <p:sldId id="372" r:id="rId35"/>
    <p:sldId id="361" r:id="rId36"/>
    <p:sldId id="368" r:id="rId37"/>
    <p:sldId id="390" r:id="rId38"/>
    <p:sldId id="391" r:id="rId39"/>
    <p:sldId id="392" r:id="rId40"/>
    <p:sldId id="393" r:id="rId41"/>
    <p:sldId id="394" r:id="rId42"/>
    <p:sldId id="371" r:id="rId43"/>
    <p:sldId id="369" r:id="rId44"/>
    <p:sldId id="373" r:id="rId45"/>
    <p:sldId id="370" r:id="rId46"/>
    <p:sldId id="38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mds.org/" TargetMode="External"/><Relationship Id="rId2" Type="http://schemas.openxmlformats.org/officeDocument/2006/relationships/hyperlink" Target="https://github.com/StephenElston/CSCI-E-9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lobal.oup.com/academic/product/networks-9780198805090?cc=us&amp;lang=en&amp;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Copyright 2021, 2022,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Required reading primarily from two texts: </a:t>
            </a:r>
          </a:p>
          <a:p>
            <a:pPr lvl="1"/>
            <a:r>
              <a:rPr lang="en-US" dirty="0">
                <a:hlinkClick r:id="rId3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</a:t>
            </a:r>
          </a:p>
          <a:p>
            <a:pPr lvl="1"/>
            <a:r>
              <a:rPr lang="en-US" u="sng" dirty="0">
                <a:hlinkClick r:id="rId4"/>
              </a:rPr>
              <a:t>Networks, 2</a:t>
            </a:r>
            <a:r>
              <a:rPr lang="en-US" u="sng" baseline="30000" dirty="0">
                <a:hlinkClick r:id="rId4"/>
              </a:rPr>
              <a:t>nd</a:t>
            </a:r>
            <a:r>
              <a:rPr lang="en-US" u="sng" dirty="0">
                <a:hlinkClick r:id="rId4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dirty="0"/>
              <a:t>Free downloads online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(6:30-8:30 pm US Eastern Time)</a:t>
            </a:r>
            <a:endParaRPr lang="en-US" b="1" dirty="0"/>
          </a:p>
          <a:p>
            <a:r>
              <a:rPr lang="en-US" dirty="0"/>
              <a:t>Monday and Wednesday – Lectures focused on theoretical foundations </a:t>
            </a:r>
          </a:p>
          <a:p>
            <a:r>
              <a:rPr lang="en-US" dirty="0"/>
              <a:t>Tuesday and Thursday – Section meeting to address questions, review and background </a:t>
            </a:r>
          </a:p>
          <a:p>
            <a:r>
              <a:rPr lang="en-US" dirty="0"/>
              <a:t>This Friday (June 24) only – makeup class for Monday holiday 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Panopto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– may be several per week!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are registered for the correct status!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4016463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</a:t>
            </a:r>
            <a:r>
              <a:rPr lang="en-US" b="1"/>
              <a:t>0</a:t>
            </a:r>
            <a:r>
              <a:rPr lang="en-US" b="1" dirty="0"/>
              <a:t>%	Assignments </a:t>
            </a:r>
            <a:r>
              <a:rPr lang="en-US" dirty="0"/>
              <a:t>– Hands-on assignments for most lessons – may be several per week!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25%	Project </a:t>
            </a:r>
            <a:r>
              <a:rPr lang="en-US" dirty="0"/>
              <a:t>– Independent data mining project report – More on this Friday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are registered for the correct status!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Grades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In a 7 week session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4 days late - less 20% </a:t>
            </a:r>
          </a:p>
          <a:p>
            <a:pPr lvl="1"/>
            <a:r>
              <a:rPr lang="en-US" dirty="0"/>
              <a:t>More than 4 days late - no credit   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</a:t>
            </a:r>
            <a:r>
              <a:rPr lang="en-US">
                <a:solidFill>
                  <a:srgbClr val="C00000"/>
                </a:solidFill>
              </a:rPr>
              <a:t>on time!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</a:t>
            </a:r>
            <a:r>
              <a:rPr lang="en-US" dirty="0" err="1"/>
              <a:t>retrival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Look up uses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etc.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Index values by key, as a tuple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/>
                  <a:t>  </a:t>
                </a:r>
              </a:p>
              <a:p>
                <a:r>
                  <a:rPr lang="en-US" sz="3000" dirty="0"/>
                  <a:t>Example: In-memory dictionaries</a:t>
                </a:r>
              </a:p>
              <a:p>
                <a:pPr lvl="1"/>
                <a:r>
                  <a:rPr lang="en-US" sz="2600" dirty="0"/>
                  <a:t>Fast lookup</a:t>
                </a:r>
              </a:p>
              <a:p>
                <a:pPr lvl="1"/>
                <a:r>
                  <a:rPr lang="en-US" sz="2600" dirty="0"/>
                  <a:t>Must be in main memory</a:t>
                </a:r>
              </a:p>
              <a:p>
                <a:pPr lvl="1"/>
                <a:r>
                  <a:rPr lang="en-US" sz="2600" dirty="0"/>
                  <a:t>In Python and many other languages</a:t>
                </a:r>
              </a:p>
              <a:p>
                <a:r>
                  <a:rPr lang="en-US" sz="3000" dirty="0"/>
                  <a:t>NoSQL data bases – scalable object storage   </a:t>
                </a:r>
              </a:p>
              <a:p>
                <a:r>
                  <a:rPr lang="en-US" sz="3000" dirty="0"/>
                  <a:t>Map-reduce – scalable parallel processing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Key-value indexing used to manage massive quantities of data   </a:t>
            </a:r>
          </a:p>
          <a:p>
            <a:r>
              <a:rPr lang="en-US" sz="3000" dirty="0"/>
              <a:t>How can we do data management with key-value pairs?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Linear list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Sorted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Linked 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Balanced trees (B-trees)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Key-value indexing used to manage massive quantities of data   </a:t>
                </a:r>
              </a:p>
              <a:p>
                <a:r>
                  <a:rPr lang="en-US" sz="3000" dirty="0"/>
                  <a:t>With massive data sets are a very large numbers of keys   </a:t>
                </a:r>
              </a:p>
              <a:p>
                <a:r>
                  <a:rPr lang="en-US" sz="3000" dirty="0"/>
                  <a:t>Linear search on this large number of keys is slow  </a:t>
                </a:r>
              </a:p>
              <a:p>
                <a:pPr lvl="1"/>
                <a:r>
                  <a:rPr lang="en-US" sz="2600" dirty="0"/>
                  <a:t>Linear search has </a:t>
                </a:r>
                <a:r>
                  <a:rPr lang="en-US" sz="2600" b="1" dirty="0"/>
                  <a:t>worst-case</a:t>
                </a:r>
                <a:r>
                  <a:rPr lang="en-US" sz="2600" dirty="0"/>
                  <a:t> time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600" b="0" dirty="0"/>
              </a:p>
              <a:p>
                <a:pPr lvl="1"/>
                <a:r>
                  <a:rPr lang="en-US" sz="2600" dirty="0"/>
                  <a:t>Too slow for massive data sets  </a:t>
                </a:r>
              </a:p>
              <a:p>
                <a:r>
                  <a:rPr lang="en-US" dirty="0"/>
                  <a:t>Hashing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Look-up uses hashed key-value pairs 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time  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391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3825365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What are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?   </a:t>
                </a:r>
              </a:p>
              <a:p>
                <a:r>
                  <a:rPr lang="en-US" sz="3000" dirty="0"/>
                  <a:t>Hash key</a:t>
                </a:r>
                <a:r>
                  <a:rPr lang="en-US" dirty="0"/>
                  <a:t>s used to rapidly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sz="3000" dirty="0"/>
                  <a:t>Hash index is computed from a key using a </a:t>
                </a:r>
                <a:r>
                  <a:rPr lang="en-US" sz="3000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Same hash used for insertions and deletions in table</a:t>
                </a:r>
              </a:p>
              <a:p>
                <a:pPr marL="0" indent="0">
                  <a:buNone/>
                </a:pPr>
                <a:endParaRPr lang="en-US" sz="3000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or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507" t="-2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0584C6A8-2283-47FA-8E91-B827D1865B9C}"/>
              </a:ext>
            </a:extLst>
          </p:cNvPr>
          <p:cNvSpPr txBox="1">
            <a:spLocks/>
          </p:cNvSpPr>
          <p:nvPr/>
        </p:nvSpPr>
        <p:spPr>
          <a:xfrm>
            <a:off x="7163615" y="2191388"/>
            <a:ext cx="4904456" cy="4616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Start with a </a:t>
            </a:r>
            <a:r>
              <a:rPr lang="en-US" b="1" dirty="0"/>
              <a:t>key-value pair</a:t>
            </a:r>
          </a:p>
          <a:p>
            <a:r>
              <a:rPr lang="en-US" dirty="0"/>
              <a:t>Want to insert the value into a </a:t>
            </a:r>
            <a:r>
              <a:rPr lang="en-US" b="1" dirty="0"/>
              <a:t>hash table</a:t>
            </a:r>
            <a:endParaRPr lang="en-US" dirty="0"/>
          </a:p>
          <a:p>
            <a:r>
              <a:rPr lang="en-US" dirty="0"/>
              <a:t>Hash table </a:t>
            </a:r>
            <a:r>
              <a:rPr lang="en-US" b="1" dirty="0"/>
              <a:t>indexes buckets by hashed key value</a:t>
            </a:r>
          </a:p>
          <a:p>
            <a:r>
              <a:rPr lang="en-US" dirty="0"/>
              <a:t>Hash the key</a:t>
            </a:r>
            <a:endParaRPr lang="en-US" b="1" dirty="0"/>
          </a:p>
          <a:p>
            <a:r>
              <a:rPr lang="en-US" dirty="0"/>
              <a:t>Values held in buckets</a:t>
            </a:r>
          </a:p>
          <a:p>
            <a:r>
              <a:rPr lang="en-US" dirty="0"/>
              <a:t>Insert the value into the bucket by hash</a:t>
            </a:r>
          </a:p>
          <a:p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index value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Creates unique hashes for most keys to prevent 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size appropriate for the table</a:t>
                </a:r>
              </a:p>
              <a:p>
                <a:pPr lvl="1"/>
                <a:r>
                  <a:rPr lang="en-US" sz="2600" dirty="0"/>
                  <a:t>Hash functions produce limited range of hash values   </a:t>
                </a:r>
              </a:p>
              <a:p>
                <a:pPr lvl="1"/>
                <a:r>
                  <a:rPr lang="en-US" sz="2600" dirty="0"/>
                  <a:t>Too large wastes space</a:t>
                </a:r>
              </a:p>
              <a:p>
                <a:pPr lvl="1"/>
                <a:r>
                  <a:rPr lang="en-US" sz="2600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Have a uniform distribution of hash values</a:t>
                </a:r>
              </a:p>
              <a:p>
                <a:pPr lvl="1"/>
                <a:r>
                  <a:rPr lang="en-US" sz="2600" b="1" dirty="0"/>
                  <a:t>Lumpy hash values </a:t>
                </a:r>
                <a:r>
                  <a:rPr lang="en-US" sz="2600" dirty="0"/>
                  <a:t>lead to increased cash collisions </a:t>
                </a:r>
              </a:p>
              <a:p>
                <a:pPr lvl="1"/>
                <a:r>
                  <a:rPr lang="en-US" sz="2600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3000" dirty="0"/>
                  <a:t>Ideally make hash table resizable</a:t>
                </a:r>
              </a:p>
              <a:p>
                <a:pPr lvl="1"/>
                <a:r>
                  <a:rPr lang="en-US" sz="2600" dirty="0"/>
                  <a:t>Half or double as needed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391" t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Use binary representation of strings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 for key,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and multiplier,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to be prime number to reduce collisions</a:t>
                </a:r>
              </a:p>
              <a:p>
                <a:pPr lvl="1"/>
                <a:r>
                  <a:rPr lang="en-US" sz="2600" dirty="0"/>
                  <a:t>Or sometimes,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from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Must have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is on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is the science of </a:t>
            </a:r>
            <a:r>
              <a:rPr lang="en-US" sz="3200" b="1" dirty="0"/>
              <a:t>knowledge discovery</a:t>
            </a:r>
            <a:r>
              <a:rPr lang="en-US" sz="3200" dirty="0"/>
              <a:t> from inferences on data </a:t>
            </a:r>
            <a:endParaRPr lang="en-US" sz="3200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 </a:t>
            </a:r>
            <a:r>
              <a:rPr lang="en-US" b="1" dirty="0"/>
              <a:t>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In other words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844350" lvl="1" indent="-342900"/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accept or reject the null hypothesis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misuse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 the p-value;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But, 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</a:t>
                </a:r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dirty="0"/>
                  <a:t>Reject the null hypothesis 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Accept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1587635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Consider an example: </a:t>
                </a:r>
              </a:p>
              <a:p>
                <a:r>
                  <a:rPr lang="en-US" sz="3200" dirty="0"/>
                  <a:t>Perform an hypothesis test of differences of means with (2-way) significance of 0.05 for 1000 variables   </a:t>
                </a:r>
              </a:p>
              <a:p>
                <a:r>
                  <a:rPr lang="en-US" sz="3200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or </a:t>
                </a:r>
                <a:r>
                  <a:rPr lang="en-US" sz="3200" b="1" dirty="0"/>
                  <a:t>combinations,</a:t>
                </a:r>
                <a:r>
                  <a:rPr lang="en-US" sz="32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9,5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Data mining easily produces </a:t>
                </a:r>
                <a:r>
                  <a:rPr lang="en-US" sz="3200" b="1" dirty="0"/>
                  <a:t>false positive</a:t>
                </a:r>
                <a:r>
                  <a:rPr lang="en-US" sz="3200" dirty="0"/>
                  <a:t> results   </a:t>
                </a:r>
              </a:p>
              <a:p>
                <a:r>
                  <a:rPr lang="en-US" sz="3200" dirty="0"/>
                  <a:t>Now, consider the </a:t>
                </a:r>
                <a:r>
                  <a:rPr lang="en-US" sz="3200" b="1" dirty="0"/>
                  <a:t>false discovery rate (FDR) </a:t>
                </a:r>
                <a:r>
                  <a:rPr lang="en-US" sz="3200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b="1" dirty="0"/>
                  <a:t>Nearly 25,000 false significant pairings from just random sampling!</a:t>
                </a:r>
              </a:p>
              <a:p>
                <a:r>
                  <a:rPr lang="en-US" sz="3200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933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each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Data mining (KDD) is generally performed at </a:t>
            </a:r>
            <a:r>
              <a:rPr lang="en-US" sz="3200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large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with a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And 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sz="3200" dirty="0"/>
              <a:t>FDR control methods limit the false positive rate (Type I errors) </a:t>
            </a:r>
          </a:p>
          <a:p>
            <a:pPr lvl="1"/>
            <a:r>
              <a:rPr lang="en-US" sz="2800" dirty="0"/>
              <a:t>Want to limit Type II errors – non-discovery   </a:t>
            </a:r>
          </a:p>
          <a:p>
            <a:r>
              <a:rPr lang="en-US" sz="3200" dirty="0"/>
              <a:t>Statistical methods   </a:t>
            </a:r>
          </a:p>
          <a:p>
            <a:pPr lvl="1"/>
            <a:r>
              <a:rPr lang="en-US" sz="2800" dirty="0"/>
              <a:t>Bonferroni correction </a:t>
            </a:r>
          </a:p>
          <a:p>
            <a:pPr lvl="1"/>
            <a:r>
              <a:rPr lang="en-US" sz="2800" dirty="0"/>
              <a:t>Holm’s method</a:t>
            </a:r>
          </a:p>
          <a:p>
            <a:pPr lvl="1"/>
            <a:r>
              <a:rPr lang="en-US" sz="2800"/>
              <a:t>Benjamini</a:t>
            </a:r>
            <a:r>
              <a:rPr lang="en-US" sz="2800" dirty="0"/>
              <a:t>-Hochberg FDR control  </a:t>
            </a:r>
          </a:p>
          <a:p>
            <a:r>
              <a:rPr lang="en-US" sz="3200" dirty="0"/>
              <a:t>Sampling based methods  </a:t>
            </a:r>
          </a:p>
          <a:p>
            <a:pPr lvl="1"/>
            <a:r>
              <a:rPr lang="en-US" sz="2800" dirty="0"/>
              <a:t>Use mini-hashing sampling   </a:t>
            </a:r>
          </a:p>
          <a:p>
            <a:pPr lvl="1"/>
            <a:r>
              <a:rPr lang="en-US" sz="2800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Bonferroni correction</a:t>
                </a:r>
                <a:endParaRPr lang="en-US" sz="3200" dirty="0"/>
              </a:p>
              <a:p>
                <a:r>
                  <a:rPr lang="en-US" sz="3200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Correction is very conservative  </a:t>
                </a:r>
              </a:p>
              <a:p>
                <a:pPr lvl="1"/>
                <a:r>
                  <a:rPr lang="en-US" sz="2800" dirty="0"/>
                  <a:t>Greatly reduces detection probability  </a:t>
                </a:r>
              </a:p>
              <a:p>
                <a:pPr lvl="1"/>
                <a:r>
                  <a:rPr lang="en-US" sz="2800" dirty="0"/>
                  <a:t>Increase Type II errors </a:t>
                </a:r>
              </a:p>
              <a:p>
                <a:r>
                  <a:rPr lang="en-US" sz="3200" dirty="0"/>
                  <a:t>Example,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3200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32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sz="3200" dirty="0"/>
                  <a:t>Set a </a:t>
                </a:r>
                <a:r>
                  <a:rPr lang="en-US" sz="3200" b="1" dirty="0"/>
                  <a:t>family-wise error rate (FEWR)</a:t>
                </a:r>
                <a:r>
                  <a:rPr lang="en-US" sz="3200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r>
                  <a:rPr lang="en-US" sz="3200" dirty="0"/>
                  <a:t>More dynamic (less conservative) than Bonferroni correction</a:t>
                </a:r>
              </a:p>
              <a:p>
                <a:pPr lvl="1"/>
                <a:r>
                  <a:rPr lang="en-US" sz="2800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Benamini-Hochberg FDR Control </a:t>
                </a:r>
              </a:p>
              <a:p>
                <a:r>
                  <a:rPr lang="en-US" sz="3200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sz="3200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sz="32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dirty="0"/>
                  <a:t>BH FDR Control is more 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 b="-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5185574" cy="26909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046397" y="1921229"/>
            <a:ext cx="5857821" cy="4395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Is this diagram representative?</a:t>
            </a:r>
          </a:p>
          <a:p>
            <a:r>
              <a:rPr lang="en-US" sz="3200" dirty="0"/>
              <a:t>No!</a:t>
            </a:r>
          </a:p>
          <a:p>
            <a:r>
              <a:rPr lang="en-US" sz="3200" dirty="0"/>
              <a:t>Must have an clear idea of goal!</a:t>
            </a:r>
          </a:p>
          <a:p>
            <a:r>
              <a:rPr lang="en-US" sz="3200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/>
              <a:t>Expect an </a:t>
            </a:r>
            <a:r>
              <a:rPr lang="en-US" b="1" dirty="0"/>
              <a:t>intense pace!</a:t>
            </a:r>
          </a:p>
          <a:p>
            <a:pPr lvl="1"/>
            <a:r>
              <a:rPr lang="en-US" dirty="0"/>
              <a:t>Course moves at twice the rate of a course in a regular semester</a:t>
            </a:r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There will be no time to ‘catch up’</a:t>
            </a:r>
          </a:p>
          <a:p>
            <a:pPr lvl="1"/>
            <a:r>
              <a:rPr lang="en-US" dirty="0"/>
              <a:t>Expect 7-8 assignments 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Data mining requires a combination of </a:t>
            </a:r>
            <a:r>
              <a:rPr lang="en-US" sz="3200" b="1" dirty="0"/>
              <a:t>data engineering </a:t>
            </a:r>
            <a:r>
              <a:rPr lang="en-US" sz="3200" dirty="0"/>
              <a:t>and </a:t>
            </a:r>
            <a:r>
              <a:rPr lang="en-US" sz="3200" b="1" dirty="0"/>
              <a:t>data analytics </a:t>
            </a:r>
          </a:p>
          <a:p>
            <a:r>
              <a:rPr lang="en-US" dirty="0"/>
              <a:t>Our focus is on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13335</TotalTime>
  <Words>3024</Words>
  <Application>Microsoft Office PowerPoint</Application>
  <PresentationFormat>Widescreen</PresentationFormat>
  <Paragraphs>471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Wingdings</vt:lpstr>
      <vt:lpstr>Office Theme</vt:lpstr>
      <vt:lpstr>CSCI E-96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your Instructor: Steve Elston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272</cp:revision>
  <cp:lastPrinted>2019-09-03T23:18:19Z</cp:lastPrinted>
  <dcterms:created xsi:type="dcterms:W3CDTF">2019-08-02T23:14:29Z</dcterms:created>
  <dcterms:modified xsi:type="dcterms:W3CDTF">2022-06-22T22:13:13Z</dcterms:modified>
</cp:coreProperties>
</file>