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87"/>
  </p:notesMasterIdLst>
  <p:sldIdLst>
    <p:sldId id="275" r:id="rId3"/>
    <p:sldId id="603" r:id="rId4"/>
    <p:sldId id="627" r:id="rId5"/>
    <p:sldId id="605" r:id="rId6"/>
    <p:sldId id="710" r:id="rId7"/>
    <p:sldId id="712" r:id="rId8"/>
    <p:sldId id="705" r:id="rId9"/>
    <p:sldId id="606" r:id="rId10"/>
    <p:sldId id="626" r:id="rId11"/>
    <p:sldId id="639" r:id="rId12"/>
    <p:sldId id="718" r:id="rId13"/>
    <p:sldId id="604" r:id="rId14"/>
    <p:sldId id="672" r:id="rId15"/>
    <p:sldId id="607" r:id="rId16"/>
    <p:sldId id="752" r:id="rId17"/>
    <p:sldId id="753" r:id="rId18"/>
    <p:sldId id="713" r:id="rId19"/>
    <p:sldId id="619" r:id="rId20"/>
    <p:sldId id="706" r:id="rId21"/>
    <p:sldId id="620" r:id="rId22"/>
    <p:sldId id="621" r:id="rId23"/>
    <p:sldId id="670" r:id="rId24"/>
    <p:sldId id="686" r:id="rId25"/>
    <p:sldId id="622" r:id="rId26"/>
    <p:sldId id="623" r:id="rId27"/>
    <p:sldId id="750" r:id="rId28"/>
    <p:sldId id="667" r:id="rId29"/>
    <p:sldId id="751" r:id="rId30"/>
    <p:sldId id="714" r:id="rId31"/>
    <p:sldId id="637" r:id="rId32"/>
    <p:sldId id="638" r:id="rId33"/>
    <p:sldId id="640" r:id="rId34"/>
    <p:sldId id="630" r:id="rId35"/>
    <p:sldId id="625" r:id="rId36"/>
    <p:sldId id="628" r:id="rId37"/>
    <p:sldId id="629" r:id="rId38"/>
    <p:sldId id="668" r:id="rId39"/>
    <p:sldId id="631" r:id="rId40"/>
    <p:sldId id="722" r:id="rId41"/>
    <p:sldId id="723" r:id="rId42"/>
    <p:sldId id="724" r:id="rId43"/>
    <p:sldId id="725" r:id="rId44"/>
    <p:sldId id="726" r:id="rId45"/>
    <p:sldId id="728" r:id="rId46"/>
    <p:sldId id="721" r:id="rId47"/>
    <p:sldId id="644" r:id="rId48"/>
    <p:sldId id="689" r:id="rId49"/>
    <p:sldId id="715" r:id="rId50"/>
    <p:sldId id="719" r:id="rId51"/>
    <p:sldId id="688" r:id="rId52"/>
    <p:sldId id="645" r:id="rId53"/>
    <p:sldId id="707" r:id="rId54"/>
    <p:sldId id="708" r:id="rId55"/>
    <p:sldId id="709" r:id="rId56"/>
    <p:sldId id="736" r:id="rId57"/>
    <p:sldId id="633" r:id="rId58"/>
    <p:sldId id="687" r:id="rId59"/>
    <p:sldId id="659" r:id="rId60"/>
    <p:sldId id="729" r:id="rId61"/>
    <p:sldId id="684" r:id="rId62"/>
    <p:sldId id="685" r:id="rId63"/>
    <p:sldId id="755" r:id="rId64"/>
    <p:sldId id="720" r:id="rId65"/>
    <p:sldId id="732" r:id="rId66"/>
    <p:sldId id="733" r:id="rId67"/>
    <p:sldId id="739" r:id="rId68"/>
    <p:sldId id="735" r:id="rId69"/>
    <p:sldId id="737" r:id="rId70"/>
    <p:sldId id="743" r:id="rId71"/>
    <p:sldId id="744" r:id="rId72"/>
    <p:sldId id="745" r:id="rId73"/>
    <p:sldId id="740" r:id="rId74"/>
    <p:sldId id="738" r:id="rId75"/>
    <p:sldId id="746" r:id="rId76"/>
    <p:sldId id="748" r:id="rId77"/>
    <p:sldId id="747" r:id="rId78"/>
    <p:sldId id="749" r:id="rId79"/>
    <p:sldId id="741" r:id="rId80"/>
    <p:sldId id="742" r:id="rId81"/>
    <p:sldId id="734" r:id="rId82"/>
    <p:sldId id="662" r:id="rId83"/>
    <p:sldId id="663" r:id="rId84"/>
    <p:sldId id="665" r:id="rId85"/>
    <p:sldId id="669" r:id="rId8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194" autoAdjust="0"/>
    <p:restoredTop sz="94660"/>
  </p:normalViewPr>
  <p:slideViewPr>
    <p:cSldViewPr snapToGrid="0">
      <p:cViewPr varScale="1">
        <p:scale>
          <a:sx n="68" d="100"/>
          <a:sy n="68" d="100"/>
        </p:scale>
        <p:origin x="43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viewProps" Target="viewProp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theme" Target="theme/theme1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60DB7-3564-4028-881B-4A225B453265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53DAB-225E-4C94-B4AB-0DAFDAA7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0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51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074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8775BF-0227-8DF0-8E30-9539A5AFBF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B6799A-9459-44C5-686E-1731CE2CC7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22AD2E-45FF-C5DC-3902-458E35137C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C38DF1-B648-D0E6-8761-EB46D913C4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909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3E18CF-8A18-AA55-55F6-851B6F4A35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A0501E-C536-101E-42CD-5941A34C95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B4FD81-A9D9-DD5E-978E-327B4521DB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E5167-0D3B-FA8B-A417-28A2238EF0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590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122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7956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991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69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434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89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391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926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596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556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86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597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680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756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569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005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80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55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034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053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948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319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182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885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024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6567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331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72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0059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5518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636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4577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7232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5366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6106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1106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5163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6040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80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61392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6541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7022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549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974A07-E6C7-3064-6DFE-8D020E9199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4FF5CD-550F-A9A0-F453-6E7456635C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BC9F5F-C8DC-5B7C-7E3D-FE62069113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B47FD0-96B6-A1E3-6649-23CAD493EF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5831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4079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1123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3020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17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4425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66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5575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8888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6569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7579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7404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4952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8514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2833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612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51429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71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2172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6437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039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1306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21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4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64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5912-CAA7-4FB7-965B-638681FFC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3D0E1-4B2E-4D02-B716-46C6957C2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131D9-15AB-48BB-8030-6175A546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ABB9-0CC8-4432-925B-39F4593F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D0F9-4858-496F-BEF5-69980908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1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696E-352C-49B2-9E02-5B7A7152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A0937-9F6F-4CE8-BAB0-DA6EA1A3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F0085-FB03-4A5C-9D66-580A92FD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890D2-4DBA-44DB-B786-02402406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0AECD-947A-4D5C-BC32-A0EFDBC4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A070C-9203-44D4-9389-42F341A01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A0DB5-DBBA-4022-8560-ADA0E8321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3C7A-C164-49A8-8A99-41A63CEF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0F653-49BF-4261-B3D3-C2246834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5250-D0E5-442A-98E8-64DB2FF8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598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7936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945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2556-C7BC-4DE3-9278-20DEB566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B4E-9726-48B7-95FC-86DC5068328F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3D86-F32C-46DE-BDA1-539591F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8CCB-6CF9-4770-B736-7F63397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AF1-9C60-444A-B0F3-23DBD8E4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9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66E9-C3C0-48BB-817F-E7E1E336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DF04-827A-4ED9-A7C9-CED392FA0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5C4C6-E792-4319-9E04-4F71ED95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B080-AB8A-421E-8F0D-69D84EC8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87AB-3A54-4CD4-89FA-0FBC0F96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2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1D9C-3FFC-41D3-A198-B22DC5C5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9C15-240F-4D3C-AD19-127FB016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87E9-2100-4242-B4CB-E46FEBE6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7874-A9A3-4444-AEA5-B0C2FA92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42EC-871E-4097-966D-9E0CA0E2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C38C-5C11-4496-8021-D48C6F3B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F58E-F443-4946-9A4B-A464F3D48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A899-E094-48B9-9B76-B701C9261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14799-DB41-4C22-9EA1-F073A4C3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33724-A031-46F9-80C9-7DDBA99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850D-AB31-4191-AF92-22470AD9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26F-CE03-4F26-ACA2-1ED1EA5C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CCA1B-F800-4A2F-AAE3-CEE1ABBB7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DE177-5235-4882-AA01-3ECE06D5E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7571-62F7-4D47-8D88-F2ACF4DDF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1A0C0-4AE7-4352-B7C3-413D81029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137CF-787D-421F-9BCF-BE694F2C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DC48C-602E-4939-8349-51D56B3D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E9656-0087-4E23-BC8F-950C952D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7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C3D7-8634-48B6-8FB7-06708103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D6755-34D7-4A06-AB10-27C7E465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4AC4E-DD1A-4FA0-B432-BC904BF8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3E03D-D14C-48DF-AABC-EDD1A1D7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FB963-D414-412C-B10C-6C29FE33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C5DE7-18E4-40B9-B98D-04A22F32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C35D5-3E63-4B51-9F0E-920E7363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9D0A-B97D-4DDD-BFD9-5A01EDAD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C32E-EC8D-4F8B-B815-339B90CA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288C-1BE4-497F-98B7-2E5077151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2D46-EAD4-415C-A624-2DB4438E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6A0B4-5110-4D5C-8247-255820C6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BEED2-7596-4C63-A4DC-15263A37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5D6E-010D-46DE-B7B8-26F95CD6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B9DBE-02E5-412E-B5E1-0EF016EDD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AC693-2794-4EE2-8CE4-2CF839816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6179B-BD06-434D-88BE-2FCE9975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289BE-7FA3-47F1-8A2E-0BC03551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843D9-897E-4FA7-A95A-7AFDDBA9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1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2EE92-87CB-4FD5-B91D-C59EC8D5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F0E1-A364-40B5-BC0C-3BE9D9A1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310C0-F0F3-4F98-81D3-906780F89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3463-61C8-4819-BC9A-C94FD847F060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BF1B-55AF-4313-A077-2E67AE818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3C8F-10C2-41C1-87DB-2A43F3AFC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516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api/sklearn.metrics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clustering.html#calinski-harabasz-index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library.wiley.com/doi/abs/10.1002/9780470316801.ch2" TargetMode="Externa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researchgate.net/publication/344429258_An_overview_of_partitioning_algorithms_in_clustering_techniques" TargetMode="External"/><Relationship Id="rId5" Type="http://schemas.openxmlformats.org/officeDocument/2006/relationships/hyperlink" Target="https://www.researchgate.net/publication/328303362_Faster_k-Medoids_Clustering_Improving_the_PAM_CLARA_and_CLARANS_Algorithms" TargetMode="External"/><Relationship Id="rId4" Type="http://schemas.openxmlformats.org/officeDocument/2006/relationships/hyperlink" Target="http://www.cs.ecu.edu/dingq/CSCI6905/readings/CLARANS.pdf" TargetMode="Externa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-extra.readthedocs.io/en/stable/index.html" TargetMode="Externa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pyclustering.github.io/docs/0.10.1/html/index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037" y="983276"/>
            <a:ext cx="11016761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Introduction to Clustering Models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Part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8581" y="4041385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2020,2021, 2022, 2023</a:t>
            </a:r>
            <a:r>
              <a:rPr lang="en-US" sz="1100"/>
              <a:t>, 2024, 2025, </a:t>
            </a:r>
            <a:r>
              <a:rPr lang="en-US" sz="1100" dirty="0"/>
              <a:t>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Properties of Cluster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There is </a:t>
            </a:r>
            <a:r>
              <a:rPr lang="en-US" b="1" dirty="0">
                <a:latin typeface="+mn-lt"/>
              </a:rPr>
              <a:t>no one best clustering model</a:t>
            </a:r>
            <a:r>
              <a:rPr lang="en-US" dirty="0">
                <a:latin typeface="+mn-lt"/>
              </a:rPr>
              <a:t>!</a:t>
            </a:r>
          </a:p>
          <a:p>
            <a:r>
              <a:rPr lang="en-US" dirty="0">
                <a:latin typeface="+mn-lt"/>
              </a:rPr>
              <a:t>Many classes of models </a:t>
            </a:r>
          </a:p>
          <a:p>
            <a:r>
              <a:rPr lang="en-US" dirty="0">
                <a:latin typeface="+mn-lt"/>
              </a:rPr>
              <a:t>Models seeking </a:t>
            </a:r>
            <a:r>
              <a:rPr lang="en-US" b="1" dirty="0">
                <a:latin typeface="+mn-lt"/>
              </a:rPr>
              <a:t>compactness</a:t>
            </a:r>
          </a:p>
          <a:p>
            <a:r>
              <a:rPr lang="en-US" dirty="0">
                <a:latin typeface="+mn-lt"/>
              </a:rPr>
              <a:t>Models seeking </a:t>
            </a:r>
            <a:r>
              <a:rPr lang="en-US" b="1" dirty="0">
                <a:latin typeface="+mn-lt"/>
              </a:rPr>
              <a:t>affinity</a:t>
            </a:r>
            <a:r>
              <a:rPr lang="en-US" dirty="0">
                <a:latin typeface="+mn-lt"/>
              </a:rPr>
              <a:t> between points</a:t>
            </a:r>
          </a:p>
          <a:p>
            <a:r>
              <a:rPr lang="en-US" dirty="0">
                <a:latin typeface="+mn-lt"/>
              </a:rPr>
              <a:t>Models seeking </a:t>
            </a:r>
            <a:r>
              <a:rPr lang="en-US" b="1" dirty="0">
                <a:latin typeface="+mn-lt"/>
              </a:rPr>
              <a:t>high density regions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6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Distance and Similarity Measures for Cluster Models</a:t>
            </a:r>
          </a:p>
        </p:txBody>
      </p:sp>
    </p:spTree>
    <p:extLst>
      <p:ext uri="{BB962C8B-B14F-4D97-AF65-F5344CB8AC3E}">
        <p14:creationId xmlns:p14="http://schemas.microsoft.com/office/powerpoint/2010/main" val="1922091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Relationships in data is based on </a:t>
            </a:r>
            <a:r>
              <a:rPr lang="en-US" b="1" dirty="0">
                <a:latin typeface="+mn-lt"/>
              </a:rPr>
              <a:t>dissimilarity</a:t>
            </a:r>
            <a:r>
              <a:rPr lang="en-US" dirty="0">
                <a:latin typeface="+mn-lt"/>
              </a:rPr>
              <a:t> measured by some </a:t>
            </a:r>
            <a:r>
              <a:rPr lang="en-US" b="1" dirty="0">
                <a:latin typeface="+mn-lt"/>
              </a:rPr>
              <a:t>distance metric</a:t>
            </a:r>
            <a:endParaRPr lang="en-US" sz="2800" b="1" dirty="0">
              <a:latin typeface="+mn-lt"/>
            </a:endParaRPr>
          </a:p>
          <a:p>
            <a:r>
              <a:rPr lang="en-US" sz="2800" dirty="0">
                <a:latin typeface="+mn-lt"/>
              </a:rPr>
              <a:t>Multiple variables with </a:t>
            </a:r>
            <a:r>
              <a:rPr lang="en-US" dirty="0">
                <a:latin typeface="+mn-lt"/>
              </a:rPr>
              <a:t>multiple observations or measurements</a:t>
            </a:r>
          </a:p>
          <a:p>
            <a:pPr lvl="1"/>
            <a:r>
              <a:rPr lang="en-US" sz="2800" dirty="0">
                <a:latin typeface="+mn-lt"/>
              </a:rPr>
              <a:t>Distance measures are inherently </a:t>
            </a:r>
            <a:r>
              <a:rPr lang="en-US" sz="2800" b="1" dirty="0">
                <a:latin typeface="+mn-lt"/>
              </a:rPr>
              <a:t>multivariate</a:t>
            </a:r>
            <a:r>
              <a:rPr lang="en-US" sz="2800" dirty="0">
                <a:latin typeface="+mn-lt"/>
              </a:rPr>
              <a:t>    </a:t>
            </a:r>
          </a:p>
          <a:p>
            <a:pPr lvl="1"/>
            <a:r>
              <a:rPr lang="en-US" sz="2800" dirty="0">
                <a:latin typeface="+mn-lt"/>
              </a:rPr>
              <a:t>Distance is a </a:t>
            </a:r>
            <a:r>
              <a:rPr lang="en-US" sz="2800" b="1" dirty="0">
                <a:latin typeface="+mn-lt"/>
              </a:rPr>
              <a:t>scalar</a:t>
            </a:r>
          </a:p>
          <a:p>
            <a:r>
              <a:rPr lang="en-US" dirty="0">
                <a:latin typeface="+mn-lt"/>
              </a:rPr>
              <a:t>Distance metrics can be computed for three types of variables</a:t>
            </a:r>
          </a:p>
          <a:p>
            <a:pPr lvl="1"/>
            <a:r>
              <a:rPr lang="en-US" sz="2800" dirty="0">
                <a:latin typeface="+mn-lt"/>
              </a:rPr>
              <a:t>Numeric distance for numeric variables</a:t>
            </a:r>
          </a:p>
          <a:p>
            <a:pPr lvl="1"/>
            <a:r>
              <a:rPr lang="en-US" sz="2800" dirty="0">
                <a:latin typeface="+mn-lt"/>
              </a:rPr>
              <a:t>Rank difference or binary distance for ordinal variables</a:t>
            </a:r>
          </a:p>
          <a:p>
            <a:pPr lvl="1"/>
            <a:r>
              <a:rPr lang="en-US" sz="2800" dirty="0">
                <a:latin typeface="+mn-lt"/>
              </a:rPr>
              <a:t>Coded difference, usually binary, for unordered categorical variables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5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Axioms of distance metrics </a:t>
                </a:r>
                <a:r>
                  <a:rPr lang="en-US" dirty="0">
                    <a:latin typeface="+mn-lt"/>
                  </a:rPr>
                  <a:t>are required properties of any measure between two points in a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Distances are nonnegative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r>
                  <a:rPr lang="en-US" sz="2800" b="0" dirty="0">
                    <a:latin typeface="+mn-lt"/>
                    <a:ea typeface="Cambria Math" panose="02040503050406030204" pitchFamily="18" charset="0"/>
                  </a:rPr>
                  <a:t>Distances are positive except for the distance between a point and itself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Distances are symmetric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r>
                  <a:rPr lang="en-US" sz="2800" b="0" dirty="0">
                    <a:latin typeface="+mn-lt"/>
                    <a:ea typeface="Cambria Math" panose="02040503050406030204" pitchFamily="18" charset="0"/>
                  </a:rPr>
                  <a:t>Distances must follow the triangle inequality (no shortcuts!)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∀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𝑝𝑜𝑖𝑛𝑡𝑠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</a:endParaRPr>
              </a:p>
              <a:p>
                <a:endParaRPr lang="en-US" sz="2800" dirty="0">
                  <a:latin typeface="+mn-lt"/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  <a:blipFill>
                <a:blip r:embed="rId3"/>
                <a:stretch>
                  <a:fillRect l="-1111" t="-1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029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Different metrics for numeric dissimilarity can be computed for </a:t>
                </a:r>
                <a:r>
                  <a:rPr lang="en-US" b="1" dirty="0">
                    <a:latin typeface="+mn-lt"/>
                  </a:rPr>
                  <a:t>numeric and ordinal variables </a:t>
                </a:r>
                <a:r>
                  <a:rPr lang="en-US" dirty="0">
                    <a:latin typeface="+mn-lt"/>
                  </a:rPr>
                  <a:t>in p dimensions</a:t>
                </a:r>
              </a:p>
              <a:p>
                <a:r>
                  <a:rPr lang="en-US" b="1" dirty="0">
                    <a:latin typeface="+mn-lt"/>
                  </a:rPr>
                  <a:t>Weighted sum of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b="1" dirty="0">
                    <a:latin typeface="+mn-lt"/>
                  </a:rPr>
                  <a:t>squared distance </a:t>
                </a:r>
                <a:r>
                  <a:rPr lang="en-US" dirty="0">
                    <a:latin typeface="+mn-lt"/>
                  </a:rPr>
                  <a:t>(square of </a:t>
                </a:r>
                <a:r>
                  <a:rPr lang="en-US" b="1" dirty="0">
                    <a:latin typeface="+mn-lt"/>
                  </a:rPr>
                  <a:t>Euclidian distance, L2</a:t>
                </a:r>
                <a:r>
                  <a:rPr lang="en-US" dirty="0">
                    <a:latin typeface="+mn-lt"/>
                  </a:rPr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Weighted absolute distance</a:t>
                </a:r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Manhattan distance (L1)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Weighted Max</a:t>
                </a:r>
                <a:r>
                  <a:rPr lang="en-US" dirty="0">
                    <a:latin typeface="+mn-lt"/>
                  </a:rPr>
                  <a:t>;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norm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624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F18B08-693D-4580-BC14-651EAF2C9A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06990-C4F5-C5F4-414F-23F930228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1ECEB9-946E-D155-ABF0-E864171D9AF5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Different metrics for numeric dissimilarity can be computed for </a:t>
                </a:r>
                <a:r>
                  <a:rPr lang="en-US" b="1" dirty="0">
                    <a:latin typeface="+mn-lt"/>
                  </a:rPr>
                  <a:t>numeric, ordinal and categorical variables </a:t>
                </a:r>
                <a:r>
                  <a:rPr lang="en-US" dirty="0">
                    <a:latin typeface="+mn-lt"/>
                  </a:rPr>
                  <a:t>in p dimensions</a:t>
                </a:r>
              </a:p>
              <a:p>
                <a:r>
                  <a:rPr lang="en-US" b="1" dirty="0">
                    <a:latin typeface="+mn-lt"/>
                  </a:rPr>
                  <a:t>Cosine distance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p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Hamming Distance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1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Jaccard distance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𝑆𝑖𝑧𝑒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𝐼𝑛𝑡𝑒𝑟𝑠𝑒𝑐𝑡𝑖𝑜𝑛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𝑆𝑖𝑧𝑒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𝑈𝑛𝑖𝑜𝑛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Pearson (correlation) distance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1 −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1ECEB9-946E-D155-ABF0-E864171D9A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2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036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35511C-A2C6-B106-F8F6-13A940F15E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8FA0F-8369-971B-F3DF-0AA4801D5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2EC88-92EC-5BAC-6D01-8BDCC110E9F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With so many choices, how can we pick a distance metric for clustering? </a:t>
            </a:r>
          </a:p>
          <a:p>
            <a:r>
              <a:rPr lang="en-US" dirty="0">
                <a:latin typeface="+mn-lt"/>
                <a:ea typeface="Cambria Math" panose="02040503050406030204" pitchFamily="18" charset="0"/>
              </a:rPr>
              <a:t>Carefully consider the problem and the variable types in the data</a:t>
            </a:r>
          </a:p>
          <a:p>
            <a:pPr lvl="1"/>
            <a:r>
              <a:rPr lang="en-US" dirty="0">
                <a:latin typeface="+mn-lt"/>
                <a:ea typeface="Cambria Math" panose="02040503050406030204" pitchFamily="18" charset="0"/>
              </a:rPr>
              <a:t>Example, Euclidean distance optimal for Normally distributed numeric variables </a:t>
            </a:r>
          </a:p>
          <a:p>
            <a:pPr lvl="1"/>
            <a:r>
              <a:rPr lang="en-US" dirty="0">
                <a:latin typeface="+mn-lt"/>
                <a:ea typeface="Cambria Math" panose="02040503050406030204" pitchFamily="18" charset="0"/>
              </a:rPr>
              <a:t>Example, ordinal variables often best with rank difference, cosine, and </a:t>
            </a:r>
            <a:r>
              <a:rPr lang="en-US" dirty="0" err="1">
                <a:latin typeface="+mn-lt"/>
                <a:ea typeface="Cambria Math" panose="02040503050406030204" pitchFamily="18" charset="0"/>
              </a:rPr>
              <a:t>Jacard</a:t>
            </a:r>
            <a:r>
              <a:rPr lang="en-US" dirty="0">
                <a:latin typeface="+mn-lt"/>
                <a:ea typeface="Cambria Math" panose="02040503050406030204" pitchFamily="18" charset="0"/>
              </a:rPr>
              <a:t>  </a:t>
            </a:r>
          </a:p>
          <a:p>
            <a:pPr lvl="1"/>
            <a:r>
              <a:rPr lang="en-US" dirty="0">
                <a:latin typeface="+mn-lt"/>
                <a:ea typeface="Cambria Math" panose="02040503050406030204" pitchFamily="18" charset="0"/>
              </a:rPr>
              <a:t>Example, binary variables can use Hamming distance or Pearson distance</a:t>
            </a:r>
          </a:p>
          <a:p>
            <a:pPr lvl="1"/>
            <a:r>
              <a:rPr lang="en-US" dirty="0">
                <a:latin typeface="+mn-lt"/>
                <a:ea typeface="Cambria Math" panose="02040503050406030204" pitchFamily="18" charset="0"/>
              </a:rPr>
              <a:t>Example, categorical variables can use Hamming, cosine and Pearson </a:t>
            </a:r>
          </a:p>
          <a:p>
            <a:r>
              <a:rPr lang="en-US" dirty="0">
                <a:latin typeface="+mn-lt"/>
                <a:ea typeface="Cambria Math" panose="02040503050406030204" pitchFamily="18" charset="0"/>
              </a:rPr>
              <a:t>Ultimately this </a:t>
            </a:r>
            <a:r>
              <a:rPr lang="en-US" b="1" dirty="0">
                <a:latin typeface="+mn-lt"/>
                <a:ea typeface="Cambria Math" panose="02040503050406030204" pitchFamily="18" charset="0"/>
              </a:rPr>
              <a:t>question can only be resolved </a:t>
            </a:r>
            <a:r>
              <a:rPr lang="en-US" b="1" dirty="0" err="1">
                <a:latin typeface="+mn-lt"/>
                <a:ea typeface="Cambria Math" panose="02040503050406030204" pitchFamily="18" charset="0"/>
              </a:rPr>
              <a:t>emperically</a:t>
            </a:r>
            <a:r>
              <a:rPr lang="en-US" dirty="0">
                <a:latin typeface="+mn-lt"/>
                <a:ea typeface="Cambria Math" panose="02040503050406030204" pitchFamily="18" charset="0"/>
              </a:rPr>
              <a:t>, one needs to try many distance metrics and use the ones that give reasonable results </a:t>
            </a:r>
          </a:p>
          <a:p>
            <a:pPr lvl="1"/>
            <a:r>
              <a:rPr lang="en-US" dirty="0">
                <a:latin typeface="+mn-lt"/>
                <a:ea typeface="Cambria Math" panose="02040503050406030204" pitchFamily="18" charset="0"/>
              </a:rPr>
              <a:t>For real-world mixed variable type problems considerable exploration may be required  </a:t>
            </a:r>
          </a:p>
          <a:p>
            <a:r>
              <a:rPr lang="en-US" dirty="0">
                <a:latin typeface="+mn-lt"/>
                <a:ea typeface="Cambria Math" panose="02040503050406030204" pitchFamily="18" charset="0"/>
              </a:rPr>
              <a:t>Analytics packages like </a:t>
            </a:r>
            <a:r>
              <a:rPr lang="en-US" dirty="0">
                <a:latin typeface="+mn-lt"/>
                <a:ea typeface="Cambria Math" panose="02040503050406030204" pitchFamily="18" charset="0"/>
                <a:hlinkClick r:id="rId3"/>
              </a:rPr>
              <a:t>Scikit-Learn Metrics </a:t>
            </a:r>
            <a:r>
              <a:rPr lang="en-US" dirty="0">
                <a:latin typeface="+mn-lt"/>
                <a:ea typeface="Cambria Math" panose="02040503050406030204" pitchFamily="18" charset="0"/>
              </a:rPr>
              <a:t>support a large number of distance metrics</a:t>
            </a:r>
            <a:endParaRPr lang="en-US" sz="2800" b="0" dirty="0">
              <a:latin typeface="+mn-lt"/>
              <a:ea typeface="Cambria Math" panose="02040503050406030204" pitchFamily="18" charset="0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97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K-Means Clustering Models</a:t>
            </a:r>
          </a:p>
        </p:txBody>
      </p:sp>
    </p:spTree>
    <p:extLst>
      <p:ext uri="{BB962C8B-B14F-4D97-AF65-F5344CB8AC3E}">
        <p14:creationId xmlns:p14="http://schemas.microsoft.com/office/powerpoint/2010/main" val="3573557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8"/>
            <a:ext cx="11525250" cy="5904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 </a:t>
            </a:r>
            <a:r>
              <a:rPr lang="en-US" b="1" dirty="0">
                <a:latin typeface="+mn-lt"/>
              </a:rPr>
              <a:t>K-means clustering algorithm </a:t>
            </a:r>
            <a:r>
              <a:rPr lang="en-US" dirty="0">
                <a:latin typeface="+mn-lt"/>
              </a:rPr>
              <a:t>is arguably the most widely used method</a:t>
            </a:r>
          </a:p>
          <a:p>
            <a:r>
              <a:rPr lang="en-US" dirty="0">
                <a:latin typeface="+mn-lt"/>
              </a:rPr>
              <a:t>Long history</a:t>
            </a:r>
          </a:p>
          <a:p>
            <a:pPr lvl="1"/>
            <a:r>
              <a:rPr lang="en-US" dirty="0">
                <a:latin typeface="+mn-lt"/>
              </a:rPr>
              <a:t>One of the earliest data mining algorithms </a:t>
            </a:r>
          </a:p>
          <a:p>
            <a:pPr lvl="1"/>
            <a:r>
              <a:rPr lang="en-US" dirty="0">
                <a:latin typeface="+mn-lt"/>
              </a:rPr>
              <a:t>First proposed as a coding method by Stuart Lloyd in 1957 – not published until 1982</a:t>
            </a:r>
          </a:p>
          <a:p>
            <a:pPr lvl="1"/>
            <a:r>
              <a:rPr lang="en-US" dirty="0">
                <a:latin typeface="+mn-lt"/>
              </a:rPr>
              <a:t>Term ‘k-means’ coined by Jason MacQueen in 1967</a:t>
            </a:r>
          </a:p>
          <a:p>
            <a:r>
              <a:rPr lang="en-US" dirty="0">
                <a:latin typeface="+mn-lt"/>
              </a:rPr>
              <a:t>The goal of the k-means algorithm is to find the </a:t>
            </a:r>
            <a:r>
              <a:rPr lang="en-US" b="1" dirty="0">
                <a:latin typeface="+mn-lt"/>
              </a:rPr>
              <a:t>best k clusters</a:t>
            </a:r>
          </a:p>
          <a:p>
            <a:pPr lvl="1"/>
            <a:r>
              <a:rPr lang="en-US" dirty="0">
                <a:latin typeface="+mn-lt"/>
              </a:rPr>
              <a:t>Most compact is considered best</a:t>
            </a:r>
          </a:p>
          <a:p>
            <a:pPr lvl="1"/>
            <a:r>
              <a:rPr lang="en-US" dirty="0">
                <a:latin typeface="+mn-lt"/>
              </a:rPr>
              <a:t>K is a chosen hyperparameter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7580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590477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K-means clustering algorithm </a:t>
                </a:r>
                <a:r>
                  <a:rPr lang="en-US" dirty="0">
                    <a:latin typeface="+mn-lt"/>
                  </a:rPr>
                  <a:t>is arguably the most widely used method</a:t>
                </a:r>
              </a:p>
              <a:p>
                <a:r>
                  <a:rPr lang="en-US" dirty="0">
                    <a:latin typeface="+mn-lt"/>
                  </a:rPr>
                  <a:t>The goal of the k-means algorithm is to find the </a:t>
                </a:r>
                <a:r>
                  <a:rPr lang="en-US" b="1" dirty="0">
                    <a:latin typeface="+mn-lt"/>
                  </a:rPr>
                  <a:t>best k clusters</a:t>
                </a:r>
              </a:p>
              <a:p>
                <a:r>
                  <a:rPr lang="en-US" dirty="0">
                    <a:latin typeface="+mn-lt"/>
                  </a:rPr>
                  <a:t>How do we define best for the k-means algorithm?</a:t>
                </a:r>
              </a:p>
              <a:p>
                <a:pPr lvl="1"/>
                <a:r>
                  <a:rPr lang="en-US" dirty="0">
                    <a:latin typeface="+mn-lt"/>
                  </a:rPr>
                  <a:t>Dissimilarity metric is </a:t>
                </a:r>
                <a:r>
                  <a:rPr lang="en-US" b="1" dirty="0">
                    <a:latin typeface="+mn-lt"/>
                  </a:rPr>
                  <a:t>sum of squared distances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Minimize dissimilarity within clusters – minimize the inertia within clusters</a:t>
                </a:r>
              </a:p>
              <a:p>
                <a:pPr lvl="1"/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for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clusters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457200" lvl="1" indent="0">
                  <a:buNone/>
                </a:pPr>
                <a:r>
                  <a:rPr lang="en-US" sz="2000" dirty="0">
                    <a:latin typeface="+mn-lt"/>
                  </a:rPr>
                  <a:t>Where, </a:t>
                </a:r>
                <a:r>
                  <a:rPr lang="en-US" sz="2000" b="1" dirty="0">
                    <a:latin typeface="+mn-lt"/>
                  </a:rPr>
                  <a:t>squared distance </a:t>
                </a:r>
                <a:r>
                  <a:rPr lang="en-US" sz="2000" dirty="0">
                    <a:latin typeface="+mn-lt"/>
                  </a:rPr>
                  <a:t>of observation,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>
                    <a:latin typeface="+mn-lt"/>
                  </a:rPr>
                  <a:t>, from centroid,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000" dirty="0">
                    <a:latin typeface="+mn-lt"/>
                  </a:rPr>
                  <a:t>, of cluster </a:t>
                </a:r>
                <a:r>
                  <a:rPr lang="en-US" sz="2000" i="1" dirty="0">
                    <a:latin typeface="+mn-lt"/>
                  </a:rPr>
                  <a:t>i</a:t>
                </a:r>
                <a:r>
                  <a:rPr lang="en-US" sz="2000" dirty="0">
                    <a:latin typeface="+mn-lt"/>
                  </a:rPr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5904771"/>
              </a:xfrm>
              <a:blipFill>
                <a:blip r:embed="rId3"/>
                <a:stretch>
                  <a:fillRect l="-1111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855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Overview, Unsupervised 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Supervised vs. unsupervised learning</a:t>
                </a:r>
              </a:p>
              <a:p>
                <a:r>
                  <a:rPr lang="en-US" dirty="0">
                    <a:latin typeface="+mn-lt"/>
                  </a:rPr>
                  <a:t>Many ML algorithms fall in the domain of </a:t>
                </a:r>
                <a:r>
                  <a:rPr lang="en-US" b="1" dirty="0">
                    <a:latin typeface="+mn-lt"/>
                  </a:rPr>
                  <a:t>supervised machine learning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Training, evaluation and test </a:t>
                </a:r>
                <a:r>
                  <a:rPr lang="en-US" sz="2800" b="1" dirty="0">
                    <a:latin typeface="+mn-lt"/>
                  </a:rPr>
                  <a:t>cases are labeled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Data contain features, </a:t>
                </a:r>
                <a:r>
                  <a:rPr lang="en-US" sz="2800" i="1" dirty="0">
                    <a:latin typeface="+mn-lt"/>
                  </a:rPr>
                  <a:t>X</a:t>
                </a:r>
                <a:r>
                  <a:rPr lang="en-US" sz="2800" dirty="0">
                    <a:latin typeface="+mn-lt"/>
                  </a:rPr>
                  <a:t>, and labels, </a:t>
                </a:r>
                <a:r>
                  <a:rPr lang="en-US" sz="2800" i="1" dirty="0">
                    <a:latin typeface="+mn-lt"/>
                  </a:rPr>
                  <a:t>y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The </a:t>
                </a:r>
                <a:r>
                  <a:rPr lang="en-US" sz="2800" b="1" dirty="0">
                    <a:latin typeface="+mn-lt"/>
                  </a:rPr>
                  <a:t>model learns a function approximation </a:t>
                </a:r>
                <a:r>
                  <a:rPr lang="en-US" sz="2800" dirty="0">
                    <a:latin typeface="+mn-lt"/>
                  </a:rPr>
                  <a:t>using the labeled cases: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+mn-lt"/>
                </a:endParaRPr>
              </a:p>
              <a:p>
                <a:pPr lvl="1"/>
                <a:r>
                  <a:rPr lang="en-US" sz="2800" dirty="0">
                    <a:latin typeface="+mn-lt"/>
                  </a:rPr>
                  <a:t>We say the model is trained by a </a:t>
                </a:r>
                <a:r>
                  <a:rPr lang="en-US" sz="2800" b="1" dirty="0">
                    <a:latin typeface="+mn-lt"/>
                  </a:rPr>
                  <a:t>supervisor</a:t>
                </a:r>
              </a:p>
              <a:p>
                <a:r>
                  <a:rPr lang="en-US" dirty="0">
                    <a:latin typeface="+mn-lt"/>
                  </a:rPr>
                  <a:t>Can we always expect to have labeled cases? </a:t>
                </a:r>
              </a:p>
              <a:p>
                <a:r>
                  <a:rPr lang="en-US" sz="2800" b="1" dirty="0">
                    <a:solidFill>
                      <a:srgbClr val="C00000"/>
                    </a:solidFill>
                    <a:latin typeface="+mn-lt"/>
                  </a:rPr>
                  <a:t>No!</a:t>
                </a:r>
              </a:p>
              <a:p>
                <a:r>
                  <a:rPr lang="en-US" dirty="0">
                    <a:latin typeface="+mn-lt"/>
                  </a:rPr>
                  <a:t>Most data is not labeled</a:t>
                </a:r>
              </a:p>
              <a:p>
                <a:r>
                  <a:rPr lang="en-US" sz="2800" dirty="0">
                    <a:latin typeface="+mn-lt"/>
                  </a:rPr>
                  <a:t>What can be learned from </a:t>
                </a:r>
                <a:r>
                  <a:rPr lang="en-US" sz="2800" b="1" dirty="0">
                    <a:latin typeface="+mn-lt"/>
                  </a:rPr>
                  <a:t>unlabeled data</a:t>
                </a:r>
                <a:r>
                  <a:rPr lang="en-US" sz="2800" dirty="0">
                    <a:latin typeface="+mn-lt"/>
                  </a:rPr>
                  <a:t>?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  <a:blipFill>
                <a:blip r:embed="rId3"/>
                <a:stretch>
                  <a:fillRect l="-1111" t="-2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093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goal of K-means clustering algorithm is to</a:t>
                </a:r>
                <a:r>
                  <a:rPr lang="en-US" b="1" dirty="0">
                    <a:latin typeface="+mn-lt"/>
                  </a:rPr>
                  <a:t> Minimize dissimilarity </a:t>
                </a:r>
                <a:r>
                  <a:rPr lang="en-US" dirty="0">
                    <a:latin typeface="+mn-lt"/>
                  </a:rPr>
                  <a:t>or</a:t>
                </a:r>
                <a:r>
                  <a:rPr lang="en-US" b="1" dirty="0">
                    <a:latin typeface="+mn-lt"/>
                  </a:rPr>
                  <a:t> inertia </a:t>
                </a:r>
                <a:r>
                  <a:rPr lang="en-US" dirty="0">
                    <a:latin typeface="+mn-lt"/>
                  </a:rPr>
                  <a:t>within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for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clusters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Is there a practical algorithm to directly solve this optimization problem? </a:t>
                </a:r>
              </a:p>
              <a:p>
                <a:r>
                  <a:rPr lang="en-US" dirty="0">
                    <a:latin typeface="+mn-lt"/>
                  </a:rPr>
                  <a:t>Unfortunately, no! </a:t>
                </a:r>
              </a:p>
              <a:p>
                <a:pPr lvl="1"/>
                <a:r>
                  <a:rPr lang="en-US" dirty="0">
                    <a:latin typeface="+mn-lt"/>
                  </a:rPr>
                  <a:t>Fixed number of clusters, </a:t>
                </a:r>
                <a:r>
                  <a:rPr lang="en-US" i="1" dirty="0">
                    <a:latin typeface="+mn-lt"/>
                  </a:rPr>
                  <a:t>k</a:t>
                </a:r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For each of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clusters there are a combinatorial number of possible cluster assignments to search</a:t>
                </a:r>
              </a:p>
              <a:p>
                <a:pPr lvl="1"/>
                <a:r>
                  <a:rPr lang="en-US" dirty="0">
                    <a:latin typeface="+mn-lt"/>
                  </a:rPr>
                  <a:t>For </a:t>
                </a:r>
                <a:r>
                  <a:rPr lang="en-US" i="1" dirty="0">
                    <a:latin typeface="+mn-lt"/>
                  </a:rPr>
                  <a:t>n</a:t>
                </a:r>
                <a:r>
                  <a:rPr lang="en-US" dirty="0">
                    <a:latin typeface="+mn-lt"/>
                  </a:rPr>
                  <a:t> observation and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clusters, search has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No simple search algorithm is feasible! 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076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The goal of K-means clustering algorithm is to</a:t>
                </a:r>
                <a:r>
                  <a:rPr lang="en-US" b="1" dirty="0">
                    <a:latin typeface="+mn-lt"/>
                  </a:rPr>
                  <a:t> Minimize dissimilarity within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for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clusters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Search will not work.</a:t>
                </a:r>
              </a:p>
              <a:p>
                <a:r>
                  <a:rPr lang="en-US" dirty="0">
                    <a:latin typeface="+mn-lt"/>
                  </a:rPr>
                  <a:t>Need a good heuristic! </a:t>
                </a:r>
              </a:p>
              <a:p>
                <a:r>
                  <a:rPr lang="en-US" b="1" dirty="0">
                    <a:latin typeface="+mn-lt"/>
                  </a:rPr>
                  <a:t>Lloyd’s algorithm </a:t>
                </a:r>
                <a:r>
                  <a:rPr lang="en-US" dirty="0">
                    <a:latin typeface="+mn-lt"/>
                  </a:rPr>
                  <a:t>for k-means clustering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Randomly select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starting (initial) centroids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Find the nearest cluster centroid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given the means of the clusters</a:t>
                </a:r>
                <a:r>
                  <a:rPr lang="en-US" sz="20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Update the </a:t>
                </a:r>
                <a:r>
                  <a:rPr lang="en-US" i="1" dirty="0">
                    <a:latin typeface="+mn-lt"/>
                  </a:rPr>
                  <a:t>k </a:t>
                </a:r>
                <a:r>
                  <a:rPr lang="en-US" dirty="0">
                    <a:latin typeface="+mn-lt"/>
                  </a:rPr>
                  <a:t>centroids,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given new cluster members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Repeat steps 2 and 3 until change in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is minimal 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 r="-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826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04116"/>
            <a:ext cx="11525250" cy="1583650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Lloyd’s algorithm </a:t>
            </a:r>
            <a:r>
              <a:rPr lang="en-US" dirty="0">
                <a:latin typeface="+mn-lt"/>
              </a:rPr>
              <a:t>for k-means clustering, initializes with random start and iterates over several steps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77AE0E-E2D2-479B-95D0-0EFE423AD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311" y="1595941"/>
            <a:ext cx="8667378" cy="48152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844E61-19C3-4128-867D-546511057B54}"/>
              </a:ext>
            </a:extLst>
          </p:cNvPr>
          <p:cNvSpPr txBox="1"/>
          <p:nvPr/>
        </p:nvSpPr>
        <p:spPr>
          <a:xfrm>
            <a:off x="123986" y="6348965"/>
            <a:ext cx="11938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dirty="0"/>
              <a:t>Credit: Data Mining, Practical Machine Learning Tools and Techniques, Whitten et. al., fourth edition, 2016</a:t>
            </a:r>
          </a:p>
        </p:txBody>
      </p:sp>
    </p:spTree>
    <p:extLst>
      <p:ext uri="{BB962C8B-B14F-4D97-AF65-F5344CB8AC3E}">
        <p14:creationId xmlns:p14="http://schemas.microsoft.com/office/powerpoint/2010/main" val="308560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04116"/>
            <a:ext cx="11525250" cy="893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Lloyd’s algorithm </a:t>
            </a:r>
            <a:r>
              <a:rPr lang="en-US" dirty="0">
                <a:latin typeface="+mn-lt"/>
              </a:rPr>
              <a:t>for k-means clustering, initializes with random start and iterates over several steps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3EE04E-9C08-4788-A5AB-7FE5D00BDB19}"/>
              </a:ext>
            </a:extLst>
          </p:cNvPr>
          <p:cNvSpPr/>
          <p:nvPr/>
        </p:nvSpPr>
        <p:spPr>
          <a:xfrm>
            <a:off x="294261" y="1969527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603FA1-F222-42B8-8587-E11C1EA998DC}"/>
              </a:ext>
            </a:extLst>
          </p:cNvPr>
          <p:cNvSpPr txBox="1"/>
          <p:nvPr/>
        </p:nvSpPr>
        <p:spPr>
          <a:xfrm>
            <a:off x="569044" y="2101380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D995CD-94D4-4B99-A43E-5DCED22C6D46}"/>
              </a:ext>
            </a:extLst>
          </p:cNvPr>
          <p:cNvSpPr txBox="1"/>
          <p:nvPr/>
        </p:nvSpPr>
        <p:spPr>
          <a:xfrm>
            <a:off x="783790" y="2286046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A65EA3-62F3-4674-948B-3E1DD4C016C5}"/>
              </a:ext>
            </a:extLst>
          </p:cNvPr>
          <p:cNvSpPr txBox="1"/>
          <p:nvPr/>
        </p:nvSpPr>
        <p:spPr>
          <a:xfrm>
            <a:off x="1067805" y="2286046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89D73C-8F08-4202-9FA5-C08DC81152E6}"/>
              </a:ext>
            </a:extLst>
          </p:cNvPr>
          <p:cNvSpPr txBox="1"/>
          <p:nvPr/>
        </p:nvSpPr>
        <p:spPr>
          <a:xfrm>
            <a:off x="569047" y="2559574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C1767-0E70-4C32-A0A9-DB8822BBB42F}"/>
              </a:ext>
            </a:extLst>
          </p:cNvPr>
          <p:cNvSpPr txBox="1"/>
          <p:nvPr/>
        </p:nvSpPr>
        <p:spPr>
          <a:xfrm>
            <a:off x="1732279" y="2397891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7B38D7-1AD2-4E6D-8DBC-A80438BBA0CB}"/>
              </a:ext>
            </a:extLst>
          </p:cNvPr>
          <p:cNvSpPr txBox="1"/>
          <p:nvPr/>
        </p:nvSpPr>
        <p:spPr>
          <a:xfrm>
            <a:off x="2521444" y="2268444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46D557-02D0-4219-A972-ED88C20CA0A6}"/>
              </a:ext>
            </a:extLst>
          </p:cNvPr>
          <p:cNvSpPr txBox="1"/>
          <p:nvPr/>
        </p:nvSpPr>
        <p:spPr>
          <a:xfrm>
            <a:off x="2012759" y="2616199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FC4B64-1779-49CE-BF1C-74C9CD6664A6}"/>
              </a:ext>
            </a:extLst>
          </p:cNvPr>
          <p:cNvSpPr txBox="1"/>
          <p:nvPr/>
        </p:nvSpPr>
        <p:spPr>
          <a:xfrm>
            <a:off x="2481707" y="2695401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FC93C9-7003-43A7-8367-D534F7EBA414}"/>
              </a:ext>
            </a:extLst>
          </p:cNvPr>
          <p:cNvSpPr txBox="1"/>
          <p:nvPr/>
        </p:nvSpPr>
        <p:spPr>
          <a:xfrm>
            <a:off x="2124958" y="2985532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D7EB28-7B8E-42FD-AA05-BDE0D0855C43}"/>
              </a:ext>
            </a:extLst>
          </p:cNvPr>
          <p:cNvSpPr txBox="1"/>
          <p:nvPr/>
        </p:nvSpPr>
        <p:spPr>
          <a:xfrm>
            <a:off x="602395" y="3474389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5FBD46-C439-41FA-9545-AC51359F15BD}"/>
              </a:ext>
            </a:extLst>
          </p:cNvPr>
          <p:cNvSpPr txBox="1"/>
          <p:nvPr/>
        </p:nvSpPr>
        <p:spPr>
          <a:xfrm>
            <a:off x="1499106" y="3342314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A53EE4-015D-48BA-80B4-B66DBEF43807}"/>
              </a:ext>
            </a:extLst>
          </p:cNvPr>
          <p:cNvSpPr txBox="1"/>
          <p:nvPr/>
        </p:nvSpPr>
        <p:spPr>
          <a:xfrm>
            <a:off x="882875" y="3692697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0F3BB7-2C33-4CEC-B356-734B7EBEBC73}"/>
              </a:ext>
            </a:extLst>
          </p:cNvPr>
          <p:cNvSpPr txBox="1"/>
          <p:nvPr/>
        </p:nvSpPr>
        <p:spPr>
          <a:xfrm>
            <a:off x="1351823" y="3771899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1F77B0-2F97-4394-B78D-4C895B982B10}"/>
              </a:ext>
            </a:extLst>
          </p:cNvPr>
          <p:cNvSpPr txBox="1"/>
          <p:nvPr/>
        </p:nvSpPr>
        <p:spPr>
          <a:xfrm>
            <a:off x="995074" y="4062030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C376D6B4-D5C0-4BB8-B20D-A58FA3AE6440}"/>
              </a:ext>
            </a:extLst>
          </p:cNvPr>
          <p:cNvSpPr/>
          <p:nvPr/>
        </p:nvSpPr>
        <p:spPr>
          <a:xfrm>
            <a:off x="809094" y="3039862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ross 23">
            <a:extLst>
              <a:ext uri="{FF2B5EF4-FFF2-40B4-BE49-F238E27FC236}">
                <a16:creationId xmlns:a16="http://schemas.microsoft.com/office/drawing/2014/main" id="{37491179-2129-49EE-B020-2CE30F69E82D}"/>
              </a:ext>
            </a:extLst>
          </p:cNvPr>
          <p:cNvSpPr/>
          <p:nvPr/>
        </p:nvSpPr>
        <p:spPr>
          <a:xfrm>
            <a:off x="2237226" y="3619183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ross 24">
            <a:extLst>
              <a:ext uri="{FF2B5EF4-FFF2-40B4-BE49-F238E27FC236}">
                <a16:creationId xmlns:a16="http://schemas.microsoft.com/office/drawing/2014/main" id="{E6E44C08-6F05-4EA5-BC65-170EE14F0EB5}"/>
              </a:ext>
            </a:extLst>
          </p:cNvPr>
          <p:cNvSpPr/>
          <p:nvPr/>
        </p:nvSpPr>
        <p:spPr>
          <a:xfrm>
            <a:off x="2120718" y="230539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FCBCB0D-DA88-47C6-B218-ED6BA91EFAE9}"/>
              </a:ext>
            </a:extLst>
          </p:cNvPr>
          <p:cNvSpPr/>
          <p:nvPr/>
        </p:nvSpPr>
        <p:spPr>
          <a:xfrm>
            <a:off x="3327312" y="1965312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ross 40">
            <a:extLst>
              <a:ext uri="{FF2B5EF4-FFF2-40B4-BE49-F238E27FC236}">
                <a16:creationId xmlns:a16="http://schemas.microsoft.com/office/drawing/2014/main" id="{F4028F85-7C65-463E-804C-5493DAD9C1B8}"/>
              </a:ext>
            </a:extLst>
          </p:cNvPr>
          <p:cNvSpPr/>
          <p:nvPr/>
        </p:nvSpPr>
        <p:spPr>
          <a:xfrm>
            <a:off x="3819056" y="3021968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ross 41">
            <a:extLst>
              <a:ext uri="{FF2B5EF4-FFF2-40B4-BE49-F238E27FC236}">
                <a16:creationId xmlns:a16="http://schemas.microsoft.com/office/drawing/2014/main" id="{61EE8AAF-08AB-4EC6-986D-160B265A9B12}"/>
              </a:ext>
            </a:extLst>
          </p:cNvPr>
          <p:cNvSpPr/>
          <p:nvPr/>
        </p:nvSpPr>
        <p:spPr>
          <a:xfrm>
            <a:off x="5247188" y="3601289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ross 42">
            <a:extLst>
              <a:ext uri="{FF2B5EF4-FFF2-40B4-BE49-F238E27FC236}">
                <a16:creationId xmlns:a16="http://schemas.microsoft.com/office/drawing/2014/main" id="{ECE13560-C8DE-4228-B694-F8AD22A09F08}"/>
              </a:ext>
            </a:extLst>
          </p:cNvPr>
          <p:cNvSpPr/>
          <p:nvPr/>
        </p:nvSpPr>
        <p:spPr>
          <a:xfrm>
            <a:off x="5130680" y="2287503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47C28A40-3C0E-4103-B4A6-05B9F3EFD7EC}"/>
              </a:ext>
            </a:extLst>
          </p:cNvPr>
          <p:cNvSpPr/>
          <p:nvPr/>
        </p:nvSpPr>
        <p:spPr>
          <a:xfrm>
            <a:off x="5223670" y="312251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7D36C4A-9C54-4A3F-B387-8EBB17B8AE20}"/>
              </a:ext>
            </a:extLst>
          </p:cNvPr>
          <p:cNvSpPr/>
          <p:nvPr/>
        </p:nvSpPr>
        <p:spPr>
          <a:xfrm>
            <a:off x="3666110" y="221357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65DC157-08F4-4C52-A528-BE39617BE549}"/>
              </a:ext>
            </a:extLst>
          </p:cNvPr>
          <p:cNvSpPr/>
          <p:nvPr/>
        </p:nvSpPr>
        <p:spPr>
          <a:xfrm>
            <a:off x="4854288" y="2489158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CD44DAC-4F53-4AF5-9470-785A5BAC4272}"/>
              </a:ext>
            </a:extLst>
          </p:cNvPr>
          <p:cNvSpPr/>
          <p:nvPr/>
        </p:nvSpPr>
        <p:spPr>
          <a:xfrm>
            <a:off x="5125542" y="2728397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3FD93BF-181C-4B5B-B3C9-1405137286D2}"/>
              </a:ext>
            </a:extLst>
          </p:cNvPr>
          <p:cNvSpPr/>
          <p:nvPr/>
        </p:nvSpPr>
        <p:spPr>
          <a:xfrm>
            <a:off x="5623183" y="2388054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578DEE1-C4AE-4180-A9C1-834063CDD17E}"/>
              </a:ext>
            </a:extLst>
          </p:cNvPr>
          <p:cNvSpPr/>
          <p:nvPr/>
        </p:nvSpPr>
        <p:spPr>
          <a:xfrm>
            <a:off x="5596513" y="2817585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4E1A0666-CE40-4E67-89AA-4883F21B80CB}"/>
              </a:ext>
            </a:extLst>
          </p:cNvPr>
          <p:cNvSpPr/>
          <p:nvPr/>
        </p:nvSpPr>
        <p:spPr>
          <a:xfrm>
            <a:off x="4520562" y="3456495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729A574B-AEE9-49B8-82CA-86C67970B262}"/>
              </a:ext>
            </a:extLst>
          </p:cNvPr>
          <p:cNvSpPr/>
          <p:nvPr/>
        </p:nvSpPr>
        <p:spPr>
          <a:xfrm>
            <a:off x="4484525" y="385946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74CD5A1-972D-43E7-97FE-C3977A0BAE6B}"/>
              </a:ext>
            </a:extLst>
          </p:cNvPr>
          <p:cNvSpPr/>
          <p:nvPr/>
        </p:nvSpPr>
        <p:spPr>
          <a:xfrm>
            <a:off x="3892568" y="238805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99A0C34-2E28-4E43-8D85-C6524AE6D331}"/>
              </a:ext>
            </a:extLst>
          </p:cNvPr>
          <p:cNvSpPr/>
          <p:nvPr/>
        </p:nvSpPr>
        <p:spPr>
          <a:xfrm>
            <a:off x="4167355" y="239824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6AF03C9-0685-40FF-859C-131DB982121E}"/>
              </a:ext>
            </a:extLst>
          </p:cNvPr>
          <p:cNvSpPr/>
          <p:nvPr/>
        </p:nvSpPr>
        <p:spPr>
          <a:xfrm>
            <a:off x="3666110" y="266593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A7D626E-BF51-40C0-921E-00964EBC41EB}"/>
              </a:ext>
            </a:extLst>
          </p:cNvPr>
          <p:cNvSpPr/>
          <p:nvPr/>
        </p:nvSpPr>
        <p:spPr>
          <a:xfrm>
            <a:off x="3704590" y="3586587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267DBF5-0BC1-4179-BBE6-875689E471B0}"/>
              </a:ext>
            </a:extLst>
          </p:cNvPr>
          <p:cNvSpPr/>
          <p:nvPr/>
        </p:nvSpPr>
        <p:spPr>
          <a:xfrm>
            <a:off x="3991463" y="380489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9E90204-0FC7-4E1C-BEBB-7F03CDAD86AB}"/>
              </a:ext>
            </a:extLst>
          </p:cNvPr>
          <p:cNvSpPr/>
          <p:nvPr/>
        </p:nvSpPr>
        <p:spPr>
          <a:xfrm>
            <a:off x="4090811" y="417422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0E875FF-A215-4EFB-9ECC-445F1B8E9958}"/>
              </a:ext>
            </a:extLst>
          </p:cNvPr>
          <p:cNvSpPr/>
          <p:nvPr/>
        </p:nvSpPr>
        <p:spPr>
          <a:xfrm>
            <a:off x="6310116" y="1965312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ross 59">
            <a:extLst>
              <a:ext uri="{FF2B5EF4-FFF2-40B4-BE49-F238E27FC236}">
                <a16:creationId xmlns:a16="http://schemas.microsoft.com/office/drawing/2014/main" id="{8592D32A-727D-4876-BC42-E476C1F82B4F}"/>
              </a:ext>
            </a:extLst>
          </p:cNvPr>
          <p:cNvSpPr/>
          <p:nvPr/>
        </p:nvSpPr>
        <p:spPr>
          <a:xfrm>
            <a:off x="6900755" y="301798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ross 60">
            <a:extLst>
              <a:ext uri="{FF2B5EF4-FFF2-40B4-BE49-F238E27FC236}">
                <a16:creationId xmlns:a16="http://schemas.microsoft.com/office/drawing/2014/main" id="{6EC3D0B3-3F3F-4145-BFC8-F54D5128ED36}"/>
              </a:ext>
            </a:extLst>
          </p:cNvPr>
          <p:cNvSpPr/>
          <p:nvPr/>
        </p:nvSpPr>
        <p:spPr>
          <a:xfrm>
            <a:off x="7475859" y="3654450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ross 61">
            <a:extLst>
              <a:ext uri="{FF2B5EF4-FFF2-40B4-BE49-F238E27FC236}">
                <a16:creationId xmlns:a16="http://schemas.microsoft.com/office/drawing/2014/main" id="{E5ECA91A-8229-4930-B890-85B9692A25E3}"/>
              </a:ext>
            </a:extLst>
          </p:cNvPr>
          <p:cNvSpPr/>
          <p:nvPr/>
        </p:nvSpPr>
        <p:spPr>
          <a:xfrm>
            <a:off x="8297944" y="2533541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2132BF4-5EAF-43B7-8136-C39A47F49F61}"/>
              </a:ext>
            </a:extLst>
          </p:cNvPr>
          <p:cNvSpPr/>
          <p:nvPr/>
        </p:nvSpPr>
        <p:spPr>
          <a:xfrm>
            <a:off x="6648914" y="221357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C3490EB-AF75-414D-A24A-9C78EE63AD7A}"/>
              </a:ext>
            </a:extLst>
          </p:cNvPr>
          <p:cNvSpPr/>
          <p:nvPr/>
        </p:nvSpPr>
        <p:spPr>
          <a:xfrm>
            <a:off x="7837092" y="2489158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E1175B6-7530-44A5-B992-75A20D7D50C5}"/>
              </a:ext>
            </a:extLst>
          </p:cNvPr>
          <p:cNvSpPr/>
          <p:nvPr/>
        </p:nvSpPr>
        <p:spPr>
          <a:xfrm>
            <a:off x="8108346" y="2728397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D5732B4-1096-4C6F-A1DC-10856E8132DF}"/>
              </a:ext>
            </a:extLst>
          </p:cNvPr>
          <p:cNvSpPr/>
          <p:nvPr/>
        </p:nvSpPr>
        <p:spPr>
          <a:xfrm>
            <a:off x="8605987" y="2388054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3966CF0-BF7C-4057-854A-1426B995B1C9}"/>
              </a:ext>
            </a:extLst>
          </p:cNvPr>
          <p:cNvSpPr/>
          <p:nvPr/>
        </p:nvSpPr>
        <p:spPr>
          <a:xfrm>
            <a:off x="8579317" y="2817585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8F9A27BD-064C-4949-BB69-151EE7FB899A}"/>
              </a:ext>
            </a:extLst>
          </p:cNvPr>
          <p:cNvSpPr/>
          <p:nvPr/>
        </p:nvSpPr>
        <p:spPr>
          <a:xfrm>
            <a:off x="7503366" y="3456495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B4E8C7A6-EC1A-48B9-B48E-115A753BE097}"/>
              </a:ext>
            </a:extLst>
          </p:cNvPr>
          <p:cNvSpPr/>
          <p:nvPr/>
        </p:nvSpPr>
        <p:spPr>
          <a:xfrm>
            <a:off x="7467329" y="385946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B103445-C3ED-461E-A4D9-C9C84F77B3A2}"/>
              </a:ext>
            </a:extLst>
          </p:cNvPr>
          <p:cNvSpPr/>
          <p:nvPr/>
        </p:nvSpPr>
        <p:spPr>
          <a:xfrm>
            <a:off x="6875372" y="238805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A4FB579-A406-408C-96C0-F7117D177BA9}"/>
              </a:ext>
            </a:extLst>
          </p:cNvPr>
          <p:cNvSpPr/>
          <p:nvPr/>
        </p:nvSpPr>
        <p:spPr>
          <a:xfrm>
            <a:off x="7150159" y="239824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20A37FC-33A5-4B9E-ACD5-E87320FBF83C}"/>
              </a:ext>
            </a:extLst>
          </p:cNvPr>
          <p:cNvSpPr/>
          <p:nvPr/>
        </p:nvSpPr>
        <p:spPr>
          <a:xfrm>
            <a:off x="6648914" y="266593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B4E3F1D-68DD-425B-843D-027C5DD06D3A}"/>
              </a:ext>
            </a:extLst>
          </p:cNvPr>
          <p:cNvSpPr/>
          <p:nvPr/>
        </p:nvSpPr>
        <p:spPr>
          <a:xfrm>
            <a:off x="6687394" y="3586587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7F497AD-B31D-47AF-AE62-494F6A06D104}"/>
              </a:ext>
            </a:extLst>
          </p:cNvPr>
          <p:cNvSpPr/>
          <p:nvPr/>
        </p:nvSpPr>
        <p:spPr>
          <a:xfrm>
            <a:off x="8296743" y="3150602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8BE965FB-171E-4734-A197-0AA2766B83E3}"/>
              </a:ext>
            </a:extLst>
          </p:cNvPr>
          <p:cNvSpPr/>
          <p:nvPr/>
        </p:nvSpPr>
        <p:spPr>
          <a:xfrm>
            <a:off x="6997199" y="3701414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51F120C1-A779-4811-ABEF-DEC99E0A5D03}"/>
              </a:ext>
            </a:extLst>
          </p:cNvPr>
          <p:cNvSpPr/>
          <p:nvPr/>
        </p:nvSpPr>
        <p:spPr>
          <a:xfrm>
            <a:off x="7114199" y="4033258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3CD2255-8ECA-4A01-8827-07A6A8B47B28}"/>
              </a:ext>
            </a:extLst>
          </p:cNvPr>
          <p:cNvSpPr/>
          <p:nvPr/>
        </p:nvSpPr>
        <p:spPr>
          <a:xfrm>
            <a:off x="9284533" y="1965312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ross 80">
            <a:extLst>
              <a:ext uri="{FF2B5EF4-FFF2-40B4-BE49-F238E27FC236}">
                <a16:creationId xmlns:a16="http://schemas.microsoft.com/office/drawing/2014/main" id="{7DAC99E7-9A2A-40B0-9A8A-FD92350C493F}"/>
              </a:ext>
            </a:extLst>
          </p:cNvPr>
          <p:cNvSpPr/>
          <p:nvPr/>
        </p:nvSpPr>
        <p:spPr>
          <a:xfrm>
            <a:off x="9764447" y="244262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Cross 81">
            <a:extLst>
              <a:ext uri="{FF2B5EF4-FFF2-40B4-BE49-F238E27FC236}">
                <a16:creationId xmlns:a16="http://schemas.microsoft.com/office/drawing/2014/main" id="{E80E7877-C608-4A49-9FFF-05CED5E57AA9}"/>
              </a:ext>
            </a:extLst>
          </p:cNvPr>
          <p:cNvSpPr/>
          <p:nvPr/>
        </p:nvSpPr>
        <p:spPr>
          <a:xfrm>
            <a:off x="10156386" y="3736262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Cross 82">
            <a:extLst>
              <a:ext uri="{FF2B5EF4-FFF2-40B4-BE49-F238E27FC236}">
                <a16:creationId xmlns:a16="http://schemas.microsoft.com/office/drawing/2014/main" id="{CC41D04B-E706-4947-9D76-D68569A2E3E2}"/>
              </a:ext>
            </a:extLst>
          </p:cNvPr>
          <p:cNvSpPr/>
          <p:nvPr/>
        </p:nvSpPr>
        <p:spPr>
          <a:xfrm>
            <a:off x="11304746" y="268083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26FBE4E-099A-4D7F-B057-4D7A525E0F6B}"/>
              </a:ext>
            </a:extLst>
          </p:cNvPr>
          <p:cNvSpPr/>
          <p:nvPr/>
        </p:nvSpPr>
        <p:spPr>
          <a:xfrm>
            <a:off x="9623331" y="221357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C0D6C20-D30B-440B-800E-EC33C96353E2}"/>
              </a:ext>
            </a:extLst>
          </p:cNvPr>
          <p:cNvSpPr/>
          <p:nvPr/>
        </p:nvSpPr>
        <p:spPr>
          <a:xfrm>
            <a:off x="10811509" y="2489158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D8D19F4-0696-4124-811B-2D688C4EDB75}"/>
              </a:ext>
            </a:extLst>
          </p:cNvPr>
          <p:cNvSpPr/>
          <p:nvPr/>
        </p:nvSpPr>
        <p:spPr>
          <a:xfrm>
            <a:off x="11082763" y="2728397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1A3E520-36BE-413F-80A7-69FD05137D26}"/>
              </a:ext>
            </a:extLst>
          </p:cNvPr>
          <p:cNvSpPr/>
          <p:nvPr/>
        </p:nvSpPr>
        <p:spPr>
          <a:xfrm>
            <a:off x="11580404" y="2388054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58DDA99-63C5-4B5C-A073-A20885627E19}"/>
              </a:ext>
            </a:extLst>
          </p:cNvPr>
          <p:cNvSpPr/>
          <p:nvPr/>
        </p:nvSpPr>
        <p:spPr>
          <a:xfrm>
            <a:off x="11553734" y="2817585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Isosceles Triangle 88">
            <a:extLst>
              <a:ext uri="{FF2B5EF4-FFF2-40B4-BE49-F238E27FC236}">
                <a16:creationId xmlns:a16="http://schemas.microsoft.com/office/drawing/2014/main" id="{721A2449-5F82-478C-A179-5AED4F94F276}"/>
              </a:ext>
            </a:extLst>
          </p:cNvPr>
          <p:cNvSpPr/>
          <p:nvPr/>
        </p:nvSpPr>
        <p:spPr>
          <a:xfrm>
            <a:off x="10477783" y="3456495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Isosceles Triangle 89">
            <a:extLst>
              <a:ext uri="{FF2B5EF4-FFF2-40B4-BE49-F238E27FC236}">
                <a16:creationId xmlns:a16="http://schemas.microsoft.com/office/drawing/2014/main" id="{9604B44C-9BD0-4048-9AE6-CEC338028796}"/>
              </a:ext>
            </a:extLst>
          </p:cNvPr>
          <p:cNvSpPr/>
          <p:nvPr/>
        </p:nvSpPr>
        <p:spPr>
          <a:xfrm>
            <a:off x="10441746" y="385946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D401D066-CB46-405D-BAA6-444776D36E4D}"/>
              </a:ext>
            </a:extLst>
          </p:cNvPr>
          <p:cNvSpPr/>
          <p:nvPr/>
        </p:nvSpPr>
        <p:spPr>
          <a:xfrm>
            <a:off x="9849789" y="238805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A7FC28C6-A68F-40F0-84AD-A40564AD4506}"/>
              </a:ext>
            </a:extLst>
          </p:cNvPr>
          <p:cNvSpPr/>
          <p:nvPr/>
        </p:nvSpPr>
        <p:spPr>
          <a:xfrm>
            <a:off x="10124576" y="239824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AEE895CA-6CEC-4886-B620-EBB15AF5A151}"/>
              </a:ext>
            </a:extLst>
          </p:cNvPr>
          <p:cNvSpPr/>
          <p:nvPr/>
        </p:nvSpPr>
        <p:spPr>
          <a:xfrm>
            <a:off x="9623331" y="266593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F942A8E-8E2E-4263-8239-E4313BDC126A}"/>
              </a:ext>
            </a:extLst>
          </p:cNvPr>
          <p:cNvSpPr/>
          <p:nvPr/>
        </p:nvSpPr>
        <p:spPr>
          <a:xfrm>
            <a:off x="11271160" y="3150602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Isosceles Triangle 95">
            <a:extLst>
              <a:ext uri="{FF2B5EF4-FFF2-40B4-BE49-F238E27FC236}">
                <a16:creationId xmlns:a16="http://schemas.microsoft.com/office/drawing/2014/main" id="{8EB447D0-675C-4FC1-A603-4C10A662807F}"/>
              </a:ext>
            </a:extLst>
          </p:cNvPr>
          <p:cNvSpPr/>
          <p:nvPr/>
        </p:nvSpPr>
        <p:spPr>
          <a:xfrm>
            <a:off x="9971616" y="3701414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Isosceles Triangle 96">
            <a:extLst>
              <a:ext uri="{FF2B5EF4-FFF2-40B4-BE49-F238E27FC236}">
                <a16:creationId xmlns:a16="http://schemas.microsoft.com/office/drawing/2014/main" id="{51F7018F-C4B5-4272-898D-A0C662A9760A}"/>
              </a:ext>
            </a:extLst>
          </p:cNvPr>
          <p:cNvSpPr/>
          <p:nvPr/>
        </p:nvSpPr>
        <p:spPr>
          <a:xfrm>
            <a:off x="10088616" y="4033258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Isosceles Triangle 97">
            <a:extLst>
              <a:ext uri="{FF2B5EF4-FFF2-40B4-BE49-F238E27FC236}">
                <a16:creationId xmlns:a16="http://schemas.microsoft.com/office/drawing/2014/main" id="{95B581C7-2D2D-4BC8-AC32-138D83ECD6CD}"/>
              </a:ext>
            </a:extLst>
          </p:cNvPr>
          <p:cNvSpPr/>
          <p:nvPr/>
        </p:nvSpPr>
        <p:spPr>
          <a:xfrm>
            <a:off x="9618242" y="3560444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651444B-3D18-4166-8094-D91EDC33F851}"/>
              </a:ext>
            </a:extLst>
          </p:cNvPr>
          <p:cNvSpPr txBox="1"/>
          <p:nvPr/>
        </p:nvSpPr>
        <p:spPr>
          <a:xfrm>
            <a:off x="294261" y="5646093"/>
            <a:ext cx="2619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/>
              <a:t>Assign Random cluster centers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9B4C0DC-A105-41E2-A3E7-E2CF9BEC389A}"/>
              </a:ext>
            </a:extLst>
          </p:cNvPr>
          <p:cNvSpPr txBox="1"/>
          <p:nvPr/>
        </p:nvSpPr>
        <p:spPr>
          <a:xfrm>
            <a:off x="294261" y="4819856"/>
            <a:ext cx="2679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Start with data points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D63B697-C064-440B-9B16-07CE1ADBFAD8}"/>
              </a:ext>
            </a:extLst>
          </p:cNvPr>
          <p:cNvSpPr txBox="1"/>
          <p:nvPr/>
        </p:nvSpPr>
        <p:spPr>
          <a:xfrm>
            <a:off x="3249209" y="4844870"/>
            <a:ext cx="2619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Initial cluster assignments 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5E965B2-821A-45E0-8E44-A74147BFB83C}"/>
              </a:ext>
            </a:extLst>
          </p:cNvPr>
          <p:cNvSpPr txBox="1"/>
          <p:nvPr/>
        </p:nvSpPr>
        <p:spPr>
          <a:xfrm>
            <a:off x="6352309" y="4922445"/>
            <a:ext cx="26190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000" dirty="0"/>
              <a:t>Update cluster centers and assignments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A817D14-C985-4900-81F9-85A1F41D5368}"/>
              </a:ext>
            </a:extLst>
          </p:cNvPr>
          <p:cNvSpPr txBox="1"/>
          <p:nvPr/>
        </p:nvSpPr>
        <p:spPr>
          <a:xfrm>
            <a:off x="9307257" y="4819863"/>
            <a:ext cx="26190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sz="2000" dirty="0"/>
              <a:t>Iterate cluster centers and assignments until convergence</a:t>
            </a:r>
          </a:p>
        </p:txBody>
      </p:sp>
    </p:spTree>
    <p:extLst>
      <p:ext uri="{BB962C8B-B14F-4D97-AF65-F5344CB8AC3E}">
        <p14:creationId xmlns:p14="http://schemas.microsoft.com/office/powerpoint/2010/main" val="150358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 animBg="1"/>
      <p:bldP spid="24" grpId="0" animBg="1"/>
      <p:bldP spid="25" grpId="0" animBg="1"/>
      <p:bldP spid="26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5" grpId="0" animBg="1"/>
      <p:bldP spid="96" grpId="0" animBg="1"/>
      <p:bldP spid="97" grpId="0" animBg="1"/>
      <p:bldP spid="98" grpId="0" animBg="1"/>
      <p:bldP spid="99" grpId="0"/>
      <p:bldP spid="100" grpId="0"/>
      <p:bldP spid="101" grpId="0"/>
      <p:bldP spid="102" grpId="0"/>
      <p:bldP spid="10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Lloyd’s algorithm </a:t>
                </a:r>
                <a:r>
                  <a:rPr lang="en-US" dirty="0">
                    <a:latin typeface="+mn-lt"/>
                  </a:rPr>
                  <a:t>for k-means clustering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Select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and starting (initial) centroids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Find the nearest cluster centroid for each </a:t>
                </a:r>
                <a:r>
                  <a:rPr lang="en-US" i="1" dirty="0">
                    <a:latin typeface="+mn-lt"/>
                  </a:rPr>
                  <a:t>x</a:t>
                </a:r>
                <a:r>
                  <a:rPr lang="en-US" dirty="0">
                    <a:latin typeface="+mn-lt"/>
                  </a:rPr>
                  <a:t>, given the means of the clusters</a:t>
                </a:r>
                <a:r>
                  <a:rPr lang="en-US" sz="2000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∈{1,2,…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514350" indent="-514350">
                  <a:buFont typeface="+mj-lt"/>
                  <a:buAutoNum type="arabicPeriod" startAt="3"/>
                </a:pPr>
                <a:r>
                  <a:rPr lang="en-US" dirty="0">
                    <a:latin typeface="+mn-lt"/>
                  </a:rPr>
                  <a:t>Update the </a:t>
                </a:r>
                <a:r>
                  <a:rPr lang="en-US" i="1" dirty="0">
                    <a:latin typeface="+mn-lt"/>
                  </a:rPr>
                  <a:t>k </a:t>
                </a:r>
                <a:r>
                  <a:rPr lang="en-US" dirty="0">
                    <a:latin typeface="+mn-lt"/>
                  </a:rPr>
                  <a:t>centroid,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US" dirty="0">
                    <a:latin typeface="+mn-lt"/>
                  </a:rPr>
                  <a:t>Repeat steps 2 and 3 until change in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is minimal – </a:t>
                </a:r>
                <a:r>
                  <a:rPr lang="en-US" b="1" dirty="0">
                    <a:latin typeface="+mn-lt"/>
                  </a:rPr>
                  <a:t>convergence</a:t>
                </a:r>
              </a:p>
              <a:p>
                <a:pPr lvl="1"/>
                <a:r>
                  <a:rPr lang="en-US" dirty="0">
                    <a:latin typeface="+mn-lt"/>
                  </a:rPr>
                  <a:t>Convergence defined by small change in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296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There are several difficulties with using the k-means algorithm</a:t>
            </a:r>
          </a:p>
          <a:p>
            <a:r>
              <a:rPr lang="en-US" dirty="0">
                <a:latin typeface="+mn-lt"/>
              </a:rPr>
              <a:t>What is the value of </a:t>
            </a:r>
            <a:r>
              <a:rPr lang="en-US" i="1" dirty="0">
                <a:latin typeface="+mn-lt"/>
              </a:rPr>
              <a:t>k</a:t>
            </a:r>
            <a:r>
              <a:rPr lang="en-US" dirty="0">
                <a:latin typeface="+mn-lt"/>
              </a:rPr>
              <a:t>, the number of clusters?</a:t>
            </a:r>
          </a:p>
          <a:p>
            <a:pPr lvl="1"/>
            <a:r>
              <a:rPr lang="en-US" dirty="0">
                <a:latin typeface="+mn-lt"/>
              </a:rPr>
              <a:t>The number of clusters should reflect fundamental relationships in the data</a:t>
            </a:r>
          </a:p>
          <a:p>
            <a:pPr lvl="1"/>
            <a:r>
              <a:rPr lang="en-US" dirty="0">
                <a:latin typeface="+mn-lt"/>
              </a:rPr>
              <a:t>Is there any way to know k in advance for high dimensional problems? </a:t>
            </a:r>
          </a:p>
          <a:p>
            <a:pPr lvl="1"/>
            <a:r>
              <a:rPr lang="en-US" dirty="0">
                <a:latin typeface="+mn-lt"/>
              </a:rPr>
              <a:t>No, k is found empirically, and the selection is often a bit subjective</a:t>
            </a:r>
          </a:p>
          <a:p>
            <a:r>
              <a:rPr lang="en-US" dirty="0">
                <a:latin typeface="+mn-lt"/>
              </a:rPr>
              <a:t>How to find good starting values of the centroids?</a:t>
            </a:r>
          </a:p>
          <a:p>
            <a:pPr lvl="1"/>
            <a:r>
              <a:rPr lang="en-US" dirty="0">
                <a:latin typeface="+mn-lt"/>
              </a:rPr>
              <a:t>At convergence the resulting clusters depend on the starting values</a:t>
            </a:r>
          </a:p>
          <a:p>
            <a:pPr lvl="1"/>
            <a:r>
              <a:rPr lang="en-US" dirty="0">
                <a:latin typeface="+mn-lt"/>
              </a:rPr>
              <a:t>Is there any algorithm for finding good starting values? </a:t>
            </a:r>
          </a:p>
          <a:p>
            <a:pPr lvl="1"/>
            <a:r>
              <a:rPr lang="en-US" dirty="0">
                <a:latin typeface="+mn-lt"/>
              </a:rPr>
              <a:t>No!</a:t>
            </a:r>
          </a:p>
          <a:p>
            <a:pPr lvl="1"/>
            <a:r>
              <a:rPr lang="en-US" dirty="0">
                <a:latin typeface="+mn-lt"/>
              </a:rPr>
              <a:t>So, </a:t>
            </a:r>
            <a:r>
              <a:rPr lang="en-US" b="1" dirty="0">
                <a:latin typeface="+mn-lt"/>
              </a:rPr>
              <a:t>multiple random starts</a:t>
            </a:r>
            <a:r>
              <a:rPr lang="en-US" dirty="0">
                <a:latin typeface="+mn-lt"/>
              </a:rPr>
              <a:t> are often used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05420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Properties of K-Means clustering </a:t>
                </a:r>
              </a:p>
              <a:p>
                <a:r>
                  <a:rPr lang="en-US" dirty="0">
                    <a:latin typeface="+mn-lt"/>
                  </a:rPr>
                  <a:t>K must be determined empirically </a:t>
                </a:r>
              </a:p>
              <a:p>
                <a:r>
                  <a:rPr lang="en-US" dirty="0">
                    <a:latin typeface="+mn-lt"/>
                  </a:rPr>
                  <a:t>K-means clustering creates a flat cluster structure</a:t>
                </a:r>
              </a:p>
              <a:p>
                <a:r>
                  <a:rPr lang="en-US" dirty="0">
                    <a:latin typeface="+mn-lt"/>
                  </a:rPr>
                  <a:t>Search for nearest centroid in Euclidean space means K-means algorithm is most effective for low-dimensional data,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Using sum of square distance allows only </a:t>
                </a:r>
                <a:r>
                  <a:rPr lang="en-US" b="1" dirty="0">
                    <a:latin typeface="+mn-lt"/>
                  </a:rPr>
                  <a:t>convex clusters</a:t>
                </a:r>
              </a:p>
              <a:p>
                <a:r>
                  <a:rPr lang="en-US" dirty="0">
                    <a:latin typeface="+mn-lt"/>
                  </a:rPr>
                  <a:t>Random starts give non-deterministic outcomes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645641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32324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046563" y="896079"/>
            <a:ext cx="4812062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K-means clustering produces convex clusters</a:t>
            </a:r>
          </a:p>
          <a:p>
            <a:r>
              <a:rPr lang="en-US" dirty="0">
                <a:latin typeface="+mn-lt"/>
              </a:rPr>
              <a:t>Clusters are linearly separated</a:t>
            </a:r>
          </a:p>
          <a:p>
            <a:r>
              <a:rPr lang="en-US" dirty="0">
                <a:latin typeface="+mn-lt"/>
              </a:rPr>
              <a:t>Clusters are within </a:t>
            </a:r>
            <a:r>
              <a:rPr lang="en-US" b="1" dirty="0">
                <a:latin typeface="+mn-lt"/>
              </a:rPr>
              <a:t>Voronoi regions</a:t>
            </a:r>
          </a:p>
          <a:p>
            <a:r>
              <a:rPr lang="en-US" dirty="0">
                <a:latin typeface="+mn-lt"/>
              </a:rPr>
              <a:t>Analogous to k-NN algorithm of supervised learning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1C25CAB-9A22-45EE-9551-83BDE89DB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1" y="819010"/>
            <a:ext cx="6999042" cy="5249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927C47-B43C-4FCC-B550-F453ED7ED3EA}"/>
              </a:ext>
            </a:extLst>
          </p:cNvPr>
          <p:cNvSpPr txBox="1"/>
          <p:nvPr/>
        </p:nvSpPr>
        <p:spPr>
          <a:xfrm>
            <a:off x="1059629" y="5959394"/>
            <a:ext cx="4935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Scikit-Learn development team; </a:t>
            </a:r>
            <a:r>
              <a:rPr lang="en-US" dirty="0" err="1"/>
              <a:t>Pedregosa</a:t>
            </a:r>
            <a:r>
              <a:rPr lang="en-US" dirty="0"/>
              <a:t> </a:t>
            </a:r>
            <a:r>
              <a:rPr lang="en-US" i="1" dirty="0"/>
              <a:t>et al.</a:t>
            </a:r>
            <a:r>
              <a:rPr lang="en-US" dirty="0"/>
              <a:t>, JMLR 12, pp. 2825-2830, 2011</a:t>
            </a:r>
          </a:p>
        </p:txBody>
      </p:sp>
    </p:spTree>
    <p:extLst>
      <p:ext uri="{BB962C8B-B14F-4D97-AF65-F5344CB8AC3E}">
        <p14:creationId xmlns:p14="http://schemas.microsoft.com/office/powerpoint/2010/main" val="152401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Computational complexity of the algorithm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+mn-lt"/>
                  </a:rPr>
                  <a:t> clusters,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observations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latin typeface="+mn-lt"/>
                  </a:rPr>
                  <a:t> dimensions 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Randomly select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starting (initial) centroids,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Initialize cluster assignments,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endParaRPr lang="en-US" dirty="0">
                  <a:latin typeface="+mn-lt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Find the nearest cluster centroid to make assignments for each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+mn-lt"/>
                  </a:rPr>
                  <a:t> we can improve by using KD-tree search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Update the </a:t>
                </a:r>
                <a:r>
                  <a:rPr lang="en-US" i="1" dirty="0">
                    <a:latin typeface="+mn-lt"/>
                  </a:rPr>
                  <a:t>k </a:t>
                </a:r>
                <a:r>
                  <a:rPr lang="en-US" dirty="0">
                    <a:latin typeface="+mn-lt"/>
                  </a:rPr>
                  <a:t>centroids,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assuming uniformly distributed observations,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Repeated steps 3 and 4 until convergence </a:t>
                </a:r>
              </a:p>
              <a:p>
                <a:r>
                  <a:rPr lang="en-US" dirty="0">
                    <a:latin typeface="+mn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iterations the complexity is about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n-lt"/>
                  </a:rPr>
                  <a:t>memory required to store lists of centroids and cluster assignments in addition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for observations   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005" t="-1604" b="-1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203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Evaluating Clustering Models</a:t>
            </a:r>
          </a:p>
        </p:txBody>
      </p:sp>
    </p:spTree>
    <p:extLst>
      <p:ext uri="{BB962C8B-B14F-4D97-AF65-F5344CB8AC3E}">
        <p14:creationId xmlns:p14="http://schemas.microsoft.com/office/powerpoint/2010/main" val="2068607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Overview,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Why should we care about unsupervised learning?</a:t>
            </a:r>
          </a:p>
          <a:p>
            <a:r>
              <a:rPr lang="en-US" dirty="0">
                <a:latin typeface="+mn-lt"/>
              </a:rPr>
              <a:t>Most data is not labeled</a:t>
            </a:r>
          </a:p>
          <a:p>
            <a:r>
              <a:rPr lang="en-US" sz="2800" dirty="0">
                <a:latin typeface="+mn-lt"/>
              </a:rPr>
              <a:t>Learning relationships in data is useful in many data mining solutions:</a:t>
            </a:r>
          </a:p>
          <a:p>
            <a:pPr lvl="1"/>
            <a:r>
              <a:rPr lang="en-US" sz="2800" dirty="0">
                <a:latin typeface="+mn-lt"/>
              </a:rPr>
              <a:t>Find groups of similar purchases</a:t>
            </a:r>
          </a:p>
          <a:p>
            <a:pPr lvl="1"/>
            <a:r>
              <a:rPr lang="en-US" sz="2800" dirty="0">
                <a:latin typeface="+mn-lt"/>
              </a:rPr>
              <a:t>Discover unusual or outlier events</a:t>
            </a:r>
          </a:p>
          <a:p>
            <a:pPr lvl="1"/>
            <a:r>
              <a:rPr lang="en-US" sz="2800" dirty="0">
                <a:latin typeface="+mn-lt"/>
              </a:rPr>
              <a:t>Similar genes in </a:t>
            </a:r>
            <a:r>
              <a:rPr lang="en-US" sz="2800" dirty="0" err="1">
                <a:latin typeface="+mn-lt"/>
              </a:rPr>
              <a:t>microassay</a:t>
            </a:r>
            <a:r>
              <a:rPr lang="en-US" sz="2800" dirty="0">
                <a:latin typeface="+mn-lt"/>
              </a:rPr>
              <a:t> data</a:t>
            </a:r>
          </a:p>
          <a:p>
            <a:pPr lvl="1"/>
            <a:r>
              <a:rPr lang="en-US" sz="2800" dirty="0">
                <a:latin typeface="+mn-lt"/>
              </a:rPr>
              <a:t>Find groups of people with similar behaviors – e.g. voting, purchases,…</a:t>
            </a:r>
          </a:p>
          <a:p>
            <a:pPr lvl="1"/>
            <a:r>
              <a:rPr lang="en-US" sz="2800" dirty="0">
                <a:latin typeface="+mn-lt"/>
              </a:rPr>
              <a:t>Find patients with related symptoms</a:t>
            </a:r>
          </a:p>
          <a:p>
            <a:pPr lvl="1"/>
            <a:r>
              <a:rPr lang="en-US" sz="2800" dirty="0">
                <a:latin typeface="+mn-lt"/>
              </a:rPr>
              <a:t>Data compression algorithms</a:t>
            </a:r>
          </a:p>
          <a:p>
            <a:pPr lvl="1"/>
            <a:r>
              <a:rPr lang="en-US" sz="2800" dirty="0">
                <a:latin typeface="+mn-lt"/>
              </a:rPr>
              <a:t>And many more...</a:t>
            </a:r>
          </a:p>
          <a:p>
            <a:pPr lvl="1"/>
            <a:endParaRPr lang="en-US" sz="2800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9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32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do we evaluate clustering models? </a:t>
            </a:r>
          </a:p>
          <a:p>
            <a:r>
              <a:rPr lang="en-US" dirty="0">
                <a:latin typeface="+mn-lt"/>
              </a:rPr>
              <a:t>No direct measure as with supervised machine learning</a:t>
            </a:r>
          </a:p>
          <a:p>
            <a:r>
              <a:rPr lang="en-US" dirty="0">
                <a:latin typeface="+mn-lt"/>
              </a:rPr>
              <a:t>Can we use cross validation? </a:t>
            </a:r>
          </a:p>
          <a:p>
            <a:pPr lvl="1"/>
            <a:r>
              <a:rPr lang="en-US" dirty="0">
                <a:latin typeface="+mn-lt"/>
              </a:rPr>
              <a:t>Not directly, we have no labels</a:t>
            </a:r>
          </a:p>
          <a:p>
            <a:r>
              <a:rPr lang="en-US" dirty="0">
                <a:latin typeface="+mn-lt"/>
              </a:rPr>
              <a:t>Use metrics that measure the properties of the clusters</a:t>
            </a:r>
          </a:p>
          <a:p>
            <a:pPr lvl="1"/>
            <a:r>
              <a:rPr lang="en-US" dirty="0">
                <a:latin typeface="+mn-lt"/>
              </a:rPr>
              <a:t>Compactness of clusters</a:t>
            </a:r>
          </a:p>
          <a:p>
            <a:pPr lvl="1"/>
            <a:r>
              <a:rPr lang="en-US" dirty="0">
                <a:latin typeface="+mn-lt"/>
              </a:rPr>
              <a:t>Separation between clusters</a:t>
            </a:r>
          </a:p>
          <a:p>
            <a:r>
              <a:rPr lang="en-US" dirty="0">
                <a:latin typeface="+mn-lt"/>
              </a:rPr>
              <a:t>For k-means clustering the distance metric is quadratic</a:t>
            </a:r>
          </a:p>
          <a:p>
            <a:pPr lvl="1"/>
            <a:r>
              <a:rPr lang="en-US" dirty="0">
                <a:latin typeface="+mn-lt"/>
              </a:rPr>
              <a:t>Use sum of square metrics   </a:t>
            </a:r>
          </a:p>
          <a:p>
            <a:pPr lvl="1"/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088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32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do we evaluate clustering models? </a:t>
            </a:r>
          </a:p>
          <a:p>
            <a:r>
              <a:rPr lang="en-US" dirty="0">
                <a:latin typeface="+mn-lt"/>
              </a:rPr>
              <a:t>Within and between cluster sum of squares</a:t>
            </a:r>
          </a:p>
          <a:p>
            <a:pPr lvl="1"/>
            <a:r>
              <a:rPr lang="en-US" sz="2800" dirty="0">
                <a:latin typeface="+mn-lt"/>
              </a:rPr>
              <a:t>Can compare cluster models</a:t>
            </a:r>
          </a:p>
          <a:p>
            <a:pPr lvl="1"/>
            <a:r>
              <a:rPr lang="en-US" sz="2800" dirty="0">
                <a:latin typeface="+mn-lt"/>
              </a:rPr>
              <a:t>Determine </a:t>
            </a:r>
            <a:r>
              <a:rPr lang="en-US" sz="2800" i="1" dirty="0">
                <a:latin typeface="+mn-lt"/>
              </a:rPr>
              <a:t>k</a:t>
            </a:r>
          </a:p>
          <a:p>
            <a:pPr lvl="1"/>
            <a:r>
              <a:rPr lang="en-US" sz="2800" dirty="0">
                <a:latin typeface="+mn-lt"/>
              </a:rPr>
              <a:t>Only useful </a:t>
            </a:r>
            <a:r>
              <a:rPr lang="en-US" sz="2800" b="1" dirty="0">
                <a:latin typeface="+mn-lt"/>
              </a:rPr>
              <a:t>for Euclidean space!</a:t>
            </a:r>
          </a:p>
          <a:p>
            <a:r>
              <a:rPr lang="en-US" dirty="0">
                <a:latin typeface="+mn-lt"/>
              </a:rPr>
              <a:t>Other methods</a:t>
            </a:r>
          </a:p>
          <a:p>
            <a:pPr lvl="1"/>
            <a:r>
              <a:rPr lang="en-US" sz="2800" dirty="0">
                <a:latin typeface="+mn-lt"/>
              </a:rPr>
              <a:t>Silhouette coefficients – Does not depend on Euclidian space </a:t>
            </a:r>
          </a:p>
          <a:p>
            <a:pPr lvl="1"/>
            <a:r>
              <a:rPr lang="en-US" sz="2800" dirty="0" err="1">
                <a:latin typeface="+mn-lt"/>
              </a:rPr>
              <a:t>Calinski-Harabasz</a:t>
            </a:r>
            <a:r>
              <a:rPr lang="en-US" sz="2800" dirty="0">
                <a:latin typeface="+mn-lt"/>
              </a:rPr>
              <a:t> index – Only for </a:t>
            </a:r>
            <a:r>
              <a:rPr lang="en-US" sz="2800" b="1" dirty="0">
                <a:latin typeface="+mn-lt"/>
              </a:rPr>
              <a:t>Euclidean space!</a:t>
            </a:r>
          </a:p>
          <a:p>
            <a:pPr lvl="1"/>
            <a:r>
              <a:rPr lang="en-US" sz="2800" dirty="0">
                <a:latin typeface="+mn-lt"/>
              </a:rPr>
              <a:t>Many others…….</a:t>
            </a:r>
          </a:p>
          <a:p>
            <a:r>
              <a:rPr lang="en-US" dirty="0">
                <a:latin typeface="+mn-lt"/>
              </a:rPr>
              <a:t>Notice that all of these methods assume clusters are Normally distributed in a Euclidean space!</a:t>
            </a:r>
          </a:p>
          <a:p>
            <a:pPr lvl="1"/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906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32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Between and within cluster metrics</a:t>
                </a:r>
              </a:p>
              <a:p>
                <a:r>
                  <a:rPr lang="en-US" b="1" dirty="0">
                    <a:latin typeface="+mn-lt"/>
                  </a:rPr>
                  <a:t>Within cluster sum of squares </a:t>
                </a:r>
                <a:r>
                  <a:rPr lang="en-US" dirty="0">
                    <a:latin typeface="+mn-lt"/>
                  </a:rPr>
                  <a:t>is the sum of squares within each cluster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𝑤𝑐𝑠𝑠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𝑐𝑙𝑢𝑠𝑡𝑒𝑟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Total sum of squares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𝑡𝑜𝑡𝑎𝑙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Between cluster sum of squares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𝑤𝑐𝑠𝑠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𝑏𝑐𝑠𝑠</m:t>
                      </m:r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𝑏𝑐𝑠𝑠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𝑤𝑐𝑠𝑠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501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39119" y="1152041"/>
            <a:ext cx="11419505" cy="15756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Use WCSS and BCSS to compare clustering models</a:t>
            </a:r>
          </a:p>
          <a:p>
            <a:r>
              <a:rPr lang="en-US" dirty="0">
                <a:latin typeface="+mn-lt"/>
              </a:rPr>
              <a:t>Limit number of clusters where WCSS and BCSS  have marginal changes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800AAA-4B70-039D-1F00-1E0F00EFB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0" y="2310628"/>
            <a:ext cx="10377055" cy="432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69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silhouette coefficient</a:t>
                </a:r>
              </a:p>
              <a:p>
                <a:r>
                  <a:rPr lang="en-US" dirty="0">
                    <a:latin typeface="+mn-lt"/>
                  </a:rPr>
                  <a:t>The normalized average distance, in any metric, between a point and the other members of its cluster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⌊"/>
                              <m:endChr m:val="⌋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normalized average distance, in any metric, between a point and the members of other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⌊"/>
                              <m:endChr m:val="⌋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</m:e>
                          </m:acc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silhouette coefficient is the normalized difference of averages of between cluster and within cluster distances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2139" r="-1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611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interpret the silhouette coefficient?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den>
                    </m:f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silhouette coefficient is bounded by the range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)≤1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Three cases can give intuition of how good a cluster is</a:t>
                </a:r>
                <a:br>
                  <a:rPr lang="en-US" dirty="0">
                    <a:latin typeface="+mn-lt"/>
                  </a:rPr>
                </a:b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&lt;0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cluster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not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compact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clustering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random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cluster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compact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Silhouette coefficient is biased toward convex clusters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872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786912" y="896079"/>
            <a:ext cx="5071712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Silhouette coefficients can be graphed for small number of samples</a:t>
            </a:r>
          </a:p>
          <a:p>
            <a:r>
              <a:rPr lang="en-US" dirty="0">
                <a:latin typeface="+mn-lt"/>
              </a:rPr>
              <a:t>Plot shows how compact and well separated the clusters are</a:t>
            </a:r>
          </a:p>
          <a:p>
            <a:r>
              <a:rPr lang="en-US" dirty="0">
                <a:latin typeface="+mn-lt"/>
              </a:rPr>
              <a:t>Negative silhouette coefficients indicate sample incorrectly clustered 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271C62-EE92-4E8D-853B-933BDF241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41" y="896079"/>
            <a:ext cx="5504959" cy="572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15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 err="1">
                    <a:latin typeface="+mn-lt"/>
                    <a:hlinkClick r:id="rId3"/>
                  </a:rPr>
                  <a:t>Calinski-Harabasz</a:t>
                </a:r>
                <a:r>
                  <a:rPr lang="en-US" b="1" dirty="0">
                    <a:latin typeface="+mn-lt"/>
                    <a:hlinkClick r:id="rId3"/>
                  </a:rPr>
                  <a:t> index </a:t>
                </a:r>
                <a:r>
                  <a:rPr lang="en-US" dirty="0">
                    <a:latin typeface="+mn-lt"/>
                  </a:rPr>
                  <a:t>or </a:t>
                </a:r>
                <a:r>
                  <a:rPr lang="en-US" b="1" dirty="0">
                    <a:latin typeface="+mn-lt"/>
                  </a:rPr>
                  <a:t>variance ratio criteria </a:t>
                </a:r>
                <a:r>
                  <a:rPr lang="en-US" dirty="0">
                    <a:latin typeface="+mn-lt"/>
                  </a:rPr>
                  <a:t>measure the ratio between the cluster compactness and separation</a:t>
                </a:r>
              </a:p>
              <a:p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is the adjusted ratio of the BCSS and WCSS </a:t>
                </a:r>
              </a:p>
              <a:p>
                <a:r>
                  <a:rPr lang="en-US" dirty="0">
                    <a:latin typeface="+mn-lt"/>
                  </a:rPr>
                  <a:t>Starting with the WCSS matrix and the BCSS matrix, the </a:t>
                </a:r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is a degree of freedom adjusted ratio of the matrix trace (sum of diagonal)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𝐶𝐻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𝐵𝐶𝑆𝑆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𝑊𝐶𝑆𝑆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larger the </a:t>
                </a:r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the higher the ratio of cluster separation to cluster compactness.</a:t>
                </a:r>
              </a:p>
              <a:p>
                <a:r>
                  <a:rPr lang="en-US" dirty="0">
                    <a:latin typeface="+mn-lt"/>
                  </a:rPr>
                  <a:t>Since it is based on variance measures, </a:t>
                </a:r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b="1" dirty="0">
                    <a:latin typeface="+mn-lt"/>
                  </a:rPr>
                  <a:t>only valid for convex clusters in Euclidean spaces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4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139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52421" y="896079"/>
            <a:ext cx="11106203" cy="5138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Use multiple metrics to find best number of clusters</a:t>
            </a:r>
          </a:p>
          <a:p>
            <a:r>
              <a:rPr lang="en-US" dirty="0">
                <a:latin typeface="+mn-lt"/>
              </a:rPr>
              <a:t>Knee in WCSS and BCSS – not very reliable!</a:t>
            </a:r>
          </a:p>
          <a:p>
            <a:r>
              <a:rPr lang="en-US" dirty="0">
                <a:latin typeface="+mn-lt"/>
              </a:rPr>
              <a:t>Max of silhouette coefficient</a:t>
            </a:r>
          </a:p>
          <a:p>
            <a:r>
              <a:rPr lang="en-US" dirty="0">
                <a:latin typeface="+mn-lt"/>
              </a:rPr>
              <a:t>Max of </a:t>
            </a:r>
            <a:r>
              <a:rPr lang="en-US" dirty="0" err="1">
                <a:latin typeface="+mn-lt"/>
              </a:rPr>
              <a:t>Calinski-Harabasz</a:t>
            </a:r>
            <a:r>
              <a:rPr lang="en-US" dirty="0">
                <a:latin typeface="+mn-lt"/>
              </a:rPr>
              <a:t> index</a:t>
            </a:r>
          </a:p>
          <a:p>
            <a:r>
              <a:rPr lang="en-US" dirty="0">
                <a:latin typeface="+mn-lt"/>
              </a:rPr>
              <a:t>There is stochastic variation </a:t>
            </a:r>
          </a:p>
          <a:p>
            <a:pPr lvl="1"/>
            <a:r>
              <a:rPr lang="en-US" dirty="0">
                <a:latin typeface="+mn-lt"/>
              </a:rPr>
              <a:t>Metrics may not agree</a:t>
            </a:r>
          </a:p>
          <a:p>
            <a:pPr lvl="1"/>
            <a:r>
              <a:rPr lang="en-US" dirty="0">
                <a:latin typeface="+mn-lt"/>
              </a:rPr>
              <a:t>May need to try several models </a:t>
            </a:r>
          </a:p>
          <a:p>
            <a:r>
              <a:rPr lang="en-US" dirty="0">
                <a:latin typeface="+mn-lt"/>
              </a:rPr>
              <a:t>Prefer simpler models – Occam’s razor!</a:t>
            </a:r>
          </a:p>
          <a:p>
            <a:r>
              <a:rPr lang="en-US" dirty="0">
                <a:solidFill>
                  <a:srgbClr val="FF0000"/>
                </a:solidFill>
                <a:latin typeface="+mn-lt"/>
              </a:rPr>
              <a:t>Too many clusters is an over-fit model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570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52421" y="896080"/>
            <a:ext cx="11106203" cy="11660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Use multiple metrics to find best number of clusters</a:t>
            </a:r>
          </a:p>
          <a:p>
            <a:r>
              <a:rPr lang="en-US" dirty="0">
                <a:latin typeface="+mn-lt"/>
              </a:rPr>
              <a:t>Example: pick k=5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4B29B9-E501-F26C-3653-E207ACA96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482" y="1356760"/>
            <a:ext cx="5762844" cy="543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72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Overview,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Many types of unsupervised learning algorithms</a:t>
            </a:r>
          </a:p>
          <a:p>
            <a:r>
              <a:rPr lang="en-US" dirty="0">
                <a:latin typeface="+mn-lt"/>
              </a:rPr>
              <a:t>Clustering models – today’s topic</a:t>
            </a:r>
          </a:p>
          <a:p>
            <a:r>
              <a:rPr lang="en-US" dirty="0">
                <a:latin typeface="+mn-lt"/>
              </a:rPr>
              <a:t>Embedding models – PCA, manifold embedding,… - future lesson</a:t>
            </a:r>
          </a:p>
          <a:p>
            <a:r>
              <a:rPr lang="en-US" dirty="0">
                <a:latin typeface="+mn-lt"/>
              </a:rPr>
              <a:t>Search algorithms – PageRank, HITS,…</a:t>
            </a:r>
          </a:p>
          <a:p>
            <a:r>
              <a:rPr lang="en-US" dirty="0">
                <a:latin typeface="+mn-lt"/>
              </a:rPr>
              <a:t>Similarity search - Recommender models, document search, image search, …</a:t>
            </a:r>
          </a:p>
          <a:p>
            <a:r>
              <a:rPr lang="en-US" dirty="0">
                <a:latin typeface="+mn-lt"/>
              </a:rPr>
              <a:t>Social network models</a:t>
            </a:r>
          </a:p>
          <a:p>
            <a:r>
              <a:rPr lang="en-US" dirty="0">
                <a:latin typeface="+mn-lt"/>
              </a:rPr>
              <a:t>Association models – e.g. market basket analysis – future lesson</a:t>
            </a:r>
          </a:p>
          <a:p>
            <a:r>
              <a:rPr lang="en-US" dirty="0">
                <a:latin typeface="+mn-lt"/>
              </a:rPr>
              <a:t>And many more…………</a:t>
            </a:r>
          </a:p>
          <a:p>
            <a:r>
              <a:rPr lang="en-US" dirty="0">
                <a:latin typeface="+mn-lt"/>
              </a:rPr>
              <a:t>All methods depend on measures of distance or similarity  </a:t>
            </a:r>
          </a:p>
          <a:p>
            <a:pPr lvl="1"/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53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Visualizing Cluster Model Results</a:t>
            </a:r>
          </a:p>
        </p:txBody>
      </p:sp>
    </p:spTree>
    <p:extLst>
      <p:ext uri="{BB962C8B-B14F-4D97-AF65-F5344CB8AC3E}">
        <p14:creationId xmlns:p14="http://schemas.microsoft.com/office/powerpoint/2010/main" val="7917414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Clustering Model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52421" y="896079"/>
            <a:ext cx="11106203" cy="5138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visualize the results of a cluster model?</a:t>
            </a:r>
          </a:p>
          <a:p>
            <a:r>
              <a:rPr lang="en-US" dirty="0">
                <a:latin typeface="+mn-lt"/>
              </a:rPr>
              <a:t>Visualization of any kind is difficult with high-dimensional data    </a:t>
            </a:r>
          </a:p>
          <a:p>
            <a:pPr lvl="1"/>
            <a:r>
              <a:rPr lang="en-US" dirty="0">
                <a:latin typeface="+mn-lt"/>
              </a:rPr>
              <a:t>Many methods possible </a:t>
            </a:r>
          </a:p>
          <a:p>
            <a:pPr lvl="1"/>
            <a:r>
              <a:rPr lang="en-US" dirty="0">
                <a:latin typeface="+mn-lt"/>
              </a:rPr>
              <a:t>Look for domain specific methods</a:t>
            </a:r>
          </a:p>
          <a:p>
            <a:r>
              <a:rPr lang="en-US" dirty="0">
                <a:latin typeface="+mn-lt"/>
              </a:rPr>
              <a:t>Scatter plot matrices between key variables  </a:t>
            </a:r>
          </a:p>
          <a:p>
            <a:pPr lvl="1"/>
            <a:r>
              <a:rPr lang="en-US" dirty="0">
                <a:latin typeface="+mn-lt"/>
              </a:rPr>
              <a:t>Useful for low-dimensional data</a:t>
            </a:r>
          </a:p>
          <a:p>
            <a:pPr lvl="1"/>
            <a:r>
              <a:rPr lang="en-US" dirty="0">
                <a:latin typeface="+mn-lt"/>
              </a:rPr>
              <a:t>Impossible to see and understand for high-dimensional data  </a:t>
            </a:r>
          </a:p>
          <a:p>
            <a:r>
              <a:rPr lang="en-US" dirty="0">
                <a:latin typeface="+mn-lt"/>
              </a:rPr>
              <a:t>Compare distributions of clusters of key variables for clusters </a:t>
            </a:r>
          </a:p>
          <a:p>
            <a:r>
              <a:rPr lang="en-US" dirty="0">
                <a:latin typeface="+mn-lt"/>
              </a:rPr>
              <a:t>Display a low-dimensional manifold projection of the high-dimensional cluster assignments 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002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Clustering Model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52421" y="896079"/>
            <a:ext cx="11106203" cy="5309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visualize the results of a cluster model?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BC51FA-8D1D-37C1-2AD6-D3B2BA2BDA0B}"/>
              </a:ext>
            </a:extLst>
          </p:cNvPr>
          <p:cNvSpPr txBox="1">
            <a:spLocks/>
          </p:cNvSpPr>
          <p:nvPr/>
        </p:nvSpPr>
        <p:spPr>
          <a:xfrm>
            <a:off x="647647" y="1570167"/>
            <a:ext cx="4306738" cy="5011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n-lt"/>
              </a:rPr>
              <a:t>Compare distributions of clusters of key variables for clusters </a:t>
            </a:r>
          </a:p>
          <a:p>
            <a:r>
              <a:rPr lang="en-US" dirty="0">
                <a:latin typeface="+mn-lt"/>
              </a:rPr>
              <a:t>Side by side violin plots are an excellent tool for this purpose</a:t>
            </a:r>
          </a:p>
          <a:p>
            <a:r>
              <a:rPr lang="en-US" dirty="0">
                <a:latin typeface="+mn-lt"/>
              </a:rPr>
              <a:t>Compare </a:t>
            </a:r>
            <a:r>
              <a:rPr lang="en-US" b="1" dirty="0">
                <a:latin typeface="+mn-lt"/>
              </a:rPr>
              <a:t>kernel density estimates (KDE) </a:t>
            </a:r>
            <a:r>
              <a:rPr lang="en-US" dirty="0">
                <a:latin typeface="+mn-lt"/>
              </a:rPr>
              <a:t>of variables by cluster assignment </a:t>
            </a:r>
          </a:p>
          <a:p>
            <a:r>
              <a:rPr lang="en-US" dirty="0">
                <a:latin typeface="+mn-lt"/>
              </a:rPr>
              <a:t>Includes box plot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D65A5F-7958-3CDA-2B05-85AFFF377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072" y="1427034"/>
            <a:ext cx="5068203" cy="361211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C041622-E679-6608-2959-7C55CE36E4A5}"/>
              </a:ext>
            </a:extLst>
          </p:cNvPr>
          <p:cNvSpPr txBox="1">
            <a:spLocks/>
          </p:cNvSpPr>
          <p:nvPr/>
        </p:nvSpPr>
        <p:spPr>
          <a:xfrm>
            <a:off x="5033910" y="4947660"/>
            <a:ext cx="1871716" cy="1688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Mirrored KDE with normalized areas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7D88EB0-7786-B7BE-DE52-B89D4F2A54D1}"/>
              </a:ext>
            </a:extLst>
          </p:cNvPr>
          <p:cNvSpPr txBox="1">
            <a:spLocks/>
          </p:cNvSpPr>
          <p:nvPr/>
        </p:nvSpPr>
        <p:spPr>
          <a:xfrm>
            <a:off x="10163942" y="5055352"/>
            <a:ext cx="1871716" cy="16883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Box plot showing median and quartiles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21C037-1F15-0C43-1A3F-8919CC45D8BF}"/>
              </a:ext>
            </a:extLst>
          </p:cNvPr>
          <p:cNvCxnSpPr/>
          <p:nvPr/>
        </p:nvCxnSpPr>
        <p:spPr>
          <a:xfrm flipV="1">
            <a:off x="5967413" y="3938588"/>
            <a:ext cx="261937" cy="1009072"/>
          </a:xfrm>
          <a:prstGeom prst="straightConnector1">
            <a:avLst/>
          </a:prstGeom>
          <a:ln w="317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00D4A7A-2022-E0FA-771F-A55EAF2CC845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9716036" y="3236422"/>
            <a:ext cx="1383764" cy="1818930"/>
          </a:xfrm>
          <a:prstGeom prst="straightConnector1">
            <a:avLst/>
          </a:prstGeom>
          <a:ln w="317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77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Clustering Model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52421" y="896079"/>
            <a:ext cx="11106203" cy="513800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visualize the results of a cluster model?</a:t>
            </a:r>
          </a:p>
          <a:p>
            <a:r>
              <a:rPr lang="en-US" dirty="0">
                <a:latin typeface="+mn-lt"/>
              </a:rPr>
              <a:t>Display a </a:t>
            </a:r>
            <a:r>
              <a:rPr lang="en-US" b="1" dirty="0">
                <a:latin typeface="+mn-lt"/>
              </a:rPr>
              <a:t>low-dimensional manifold projection</a:t>
            </a:r>
            <a:r>
              <a:rPr lang="en-US" dirty="0">
                <a:latin typeface="+mn-lt"/>
              </a:rPr>
              <a:t> of the high-dimensional cluster assignments </a:t>
            </a:r>
          </a:p>
          <a:p>
            <a:r>
              <a:rPr lang="en-US" dirty="0">
                <a:latin typeface="+mn-lt"/>
              </a:rPr>
              <a:t>A </a:t>
            </a:r>
            <a:r>
              <a:rPr lang="en-US" b="1" dirty="0">
                <a:latin typeface="+mn-lt"/>
              </a:rPr>
              <a:t>manifold is a low-dimensional surface in a high-dimensional space</a:t>
            </a:r>
            <a:r>
              <a:rPr lang="en-US" dirty="0">
                <a:latin typeface="+mn-lt"/>
              </a:rPr>
              <a:t>  </a:t>
            </a:r>
          </a:p>
          <a:p>
            <a:r>
              <a:rPr lang="en-US" b="1" dirty="0">
                <a:latin typeface="+mn-lt"/>
              </a:rPr>
              <a:t>Principle Component Analysis (PCA) </a:t>
            </a:r>
            <a:r>
              <a:rPr lang="en-US" dirty="0">
                <a:latin typeface="+mn-lt"/>
              </a:rPr>
              <a:t>is only useful for </a:t>
            </a:r>
            <a:r>
              <a:rPr lang="en-US" dirty="0" err="1">
                <a:latin typeface="+mn-lt"/>
              </a:rPr>
              <a:t>Eucidean</a:t>
            </a:r>
            <a:r>
              <a:rPr lang="en-US" dirty="0">
                <a:latin typeface="+mn-lt"/>
              </a:rPr>
              <a:t> spaces</a:t>
            </a:r>
          </a:p>
          <a:p>
            <a:r>
              <a:rPr lang="en-US" b="1" dirty="0">
                <a:latin typeface="+mn-lt"/>
              </a:rPr>
              <a:t>Uniform Manifold Approximation and Projection (UMAP) </a:t>
            </a:r>
            <a:r>
              <a:rPr lang="en-US" dirty="0">
                <a:latin typeface="+mn-lt"/>
              </a:rPr>
              <a:t>is a state of the art manifold projection algorithm  </a:t>
            </a:r>
          </a:p>
          <a:p>
            <a:pPr lvl="1"/>
            <a:r>
              <a:rPr lang="en-US" dirty="0">
                <a:latin typeface="+mn-lt"/>
              </a:rPr>
              <a:t>Finds the best low-dimensional projection of a high-dimensional space </a:t>
            </a:r>
          </a:p>
          <a:p>
            <a:pPr lvl="1"/>
            <a:r>
              <a:rPr lang="en-US" dirty="0">
                <a:latin typeface="+mn-lt"/>
              </a:rPr>
              <a:t>Attempts to </a:t>
            </a:r>
            <a:r>
              <a:rPr lang="en-US" b="1" dirty="0">
                <a:latin typeface="+mn-lt"/>
              </a:rPr>
              <a:t>preserve distances </a:t>
            </a:r>
          </a:p>
          <a:p>
            <a:pPr lvl="1"/>
            <a:r>
              <a:rPr lang="en-US" dirty="0">
                <a:latin typeface="+mn-lt"/>
              </a:rPr>
              <a:t>Attempts to </a:t>
            </a:r>
            <a:r>
              <a:rPr lang="en-US" b="1" dirty="0">
                <a:latin typeface="+mn-lt"/>
              </a:rPr>
              <a:t>preserve marginal probability distributions  </a:t>
            </a:r>
          </a:p>
          <a:p>
            <a:pPr lvl="1"/>
            <a:r>
              <a:rPr lang="en-US" dirty="0">
                <a:latin typeface="+mn-lt"/>
              </a:rPr>
              <a:t>Defined for </a:t>
            </a:r>
            <a:r>
              <a:rPr lang="en-US" b="1" dirty="0">
                <a:latin typeface="+mn-lt"/>
              </a:rPr>
              <a:t>most distance measures   </a:t>
            </a:r>
          </a:p>
          <a:p>
            <a:r>
              <a:rPr lang="en-US" dirty="0">
                <a:latin typeface="+mn-lt"/>
              </a:rPr>
              <a:t>We will explore manifold learning further in a subsequent lesson</a:t>
            </a:r>
          </a:p>
          <a:p>
            <a:endParaRPr lang="en-US" dirty="0">
              <a:latin typeface="+mn-lt"/>
            </a:endParaRPr>
          </a:p>
          <a:p>
            <a:pPr marL="457200" lvl="1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14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Clustering Model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52422" y="1870601"/>
            <a:ext cx="4420469" cy="4901184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Uniform Manifold Approximation and Projection (UMAP) </a:t>
            </a:r>
            <a:r>
              <a:rPr lang="en-US" dirty="0">
                <a:latin typeface="+mn-lt"/>
              </a:rPr>
              <a:t>is a state of the art manifold projection algorithm  </a:t>
            </a:r>
          </a:p>
          <a:p>
            <a:r>
              <a:rPr lang="en-US" dirty="0">
                <a:latin typeface="+mn-lt"/>
              </a:rPr>
              <a:t>UMAP can project cluster assignments on a 2-dimensional space </a:t>
            </a:r>
          </a:p>
          <a:p>
            <a:r>
              <a:rPr lang="en-US" dirty="0">
                <a:latin typeface="+mn-lt"/>
              </a:rPr>
              <a:t>Aids in visualization of cluster relationships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457200" lvl="1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5390DF6-9C79-892F-0265-1706CE8D8A41}"/>
              </a:ext>
            </a:extLst>
          </p:cNvPr>
          <p:cNvSpPr txBox="1">
            <a:spLocks/>
          </p:cNvSpPr>
          <p:nvPr/>
        </p:nvSpPr>
        <p:spPr>
          <a:xfrm>
            <a:off x="752421" y="896079"/>
            <a:ext cx="11106203" cy="530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+mn-lt"/>
              </a:rPr>
              <a:t>How can we visualize the results of a cluster model?</a:t>
            </a:r>
          </a:p>
          <a:p>
            <a:pPr lvl="1"/>
            <a:endParaRPr lang="en-US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8DAE4F-2C3D-C6B4-F75D-75AAC788A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897" y="1570167"/>
            <a:ext cx="6547762" cy="430773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92F2051-6A46-90E7-EDB2-B05CDC78514E}"/>
              </a:ext>
            </a:extLst>
          </p:cNvPr>
          <p:cNvSpPr txBox="1">
            <a:spLocks/>
          </p:cNvSpPr>
          <p:nvPr/>
        </p:nvSpPr>
        <p:spPr>
          <a:xfrm>
            <a:off x="5434149" y="5961921"/>
            <a:ext cx="6424475" cy="6740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2-dimensional projection of cluster assignments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748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Mini-batch k-means</a:t>
            </a:r>
          </a:p>
        </p:txBody>
      </p:sp>
    </p:spTree>
    <p:extLst>
      <p:ext uri="{BB962C8B-B14F-4D97-AF65-F5344CB8AC3E}">
        <p14:creationId xmlns:p14="http://schemas.microsoft.com/office/powerpoint/2010/main" val="39457282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Mini-Batch K-Means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Mini-batch K-means improves scaling of the algorithm </a:t>
            </a:r>
          </a:p>
          <a:p>
            <a:r>
              <a:rPr lang="en-US" dirty="0">
                <a:latin typeface="+mn-lt"/>
              </a:rPr>
              <a:t>The basic K-means algorithm requires that all data be held in main memory at once </a:t>
            </a:r>
          </a:p>
          <a:p>
            <a:pPr lvl="1"/>
            <a:r>
              <a:rPr lang="en-US" dirty="0">
                <a:latin typeface="+mn-lt"/>
              </a:rPr>
              <a:t>Limits scalability for massive data sets   </a:t>
            </a:r>
          </a:p>
          <a:p>
            <a:r>
              <a:rPr lang="en-US" dirty="0">
                <a:latin typeface="+mn-lt"/>
              </a:rPr>
              <a:t>The </a:t>
            </a:r>
            <a:r>
              <a:rPr lang="en-US" b="1" dirty="0">
                <a:latin typeface="+mn-lt"/>
              </a:rPr>
              <a:t>mini-batch K-means algorithm </a:t>
            </a:r>
            <a:r>
              <a:rPr lang="en-US" dirty="0">
                <a:latin typeface="+mn-lt"/>
              </a:rPr>
              <a:t>is an alternative</a:t>
            </a:r>
          </a:p>
          <a:p>
            <a:pPr lvl="1"/>
            <a:r>
              <a:rPr lang="en-US" dirty="0">
                <a:latin typeface="+mn-lt"/>
              </a:rPr>
              <a:t>Follows same steps as standard K-means algorithm </a:t>
            </a:r>
          </a:p>
          <a:p>
            <a:pPr lvl="1"/>
            <a:r>
              <a:rPr lang="en-US" dirty="0">
                <a:latin typeface="+mn-lt"/>
              </a:rPr>
              <a:t>Updates based on </a:t>
            </a:r>
            <a:r>
              <a:rPr lang="en-US" b="1" dirty="0">
                <a:latin typeface="+mn-lt"/>
              </a:rPr>
              <a:t>repeated mini-batch (small) samples </a:t>
            </a:r>
            <a:r>
              <a:rPr lang="en-US" dirty="0">
                <a:latin typeface="+mn-lt"/>
              </a:rPr>
              <a:t>of massive data set </a:t>
            </a:r>
          </a:p>
          <a:p>
            <a:pPr lvl="1"/>
            <a:r>
              <a:rPr lang="en-US" dirty="0">
                <a:latin typeface="+mn-lt"/>
              </a:rPr>
              <a:t>Incrementally update cluster centers and membership on each mini-batch  </a:t>
            </a:r>
          </a:p>
          <a:p>
            <a:r>
              <a:rPr lang="en-US" dirty="0">
                <a:latin typeface="+mn-lt"/>
              </a:rPr>
              <a:t>Using small mini-batch samples makes </a:t>
            </a:r>
            <a:r>
              <a:rPr lang="en-US" b="1" dirty="0">
                <a:latin typeface="+mn-lt"/>
              </a:rPr>
              <a:t>updates stochastic </a:t>
            </a:r>
            <a:r>
              <a:rPr lang="en-US" dirty="0">
                <a:latin typeface="+mn-lt"/>
              </a:rPr>
              <a:t>in nature</a:t>
            </a:r>
          </a:p>
          <a:p>
            <a:pPr lvl="1"/>
            <a:r>
              <a:rPr lang="en-US" dirty="0">
                <a:latin typeface="+mn-lt"/>
              </a:rPr>
              <a:t>Convergence to result of batch (standard) algorithm on average </a:t>
            </a:r>
          </a:p>
          <a:p>
            <a:pPr lvl="1"/>
            <a:r>
              <a:rPr lang="en-US" dirty="0">
                <a:latin typeface="+mn-lt"/>
              </a:rPr>
              <a:t>Can be small differences (</a:t>
            </a:r>
            <a:r>
              <a:rPr lang="en-US" b="1" dirty="0">
                <a:latin typeface="+mn-lt"/>
              </a:rPr>
              <a:t>stochastic error</a:t>
            </a:r>
            <a:r>
              <a:rPr lang="en-US" dirty="0">
                <a:latin typeface="+mn-lt"/>
              </a:rPr>
              <a:t>) compared to batch  algorithm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042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Mini-Batch K-Means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Mini-batch K-means improves scaling of the algorithm </a:t>
            </a:r>
          </a:p>
          <a:p>
            <a:r>
              <a:rPr lang="en-US" dirty="0">
                <a:latin typeface="+mn-lt"/>
                <a:cs typeface="Segoe UI" panose="020B0502040204020203" pitchFamily="34" charset="0"/>
              </a:rPr>
              <a:t>Mini-batch k-means algorithm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Randomly Bernoulli sort the samples – use a hash at scale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Round-robin, take a mini-batch sub-sample – typically round binary number 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Update the cluster centers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Update cluster membership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Repeat 2-4 above until stopping criteria is reached</a:t>
            </a:r>
          </a:p>
          <a:p>
            <a:r>
              <a:rPr lang="en-US" dirty="0">
                <a:latin typeface="+mn-lt"/>
                <a:cs typeface="Segoe UI" panose="020B0502040204020203" pitchFamily="34" charset="0"/>
              </a:rPr>
              <a:t>Notice the chance of repeating the mini-batch samples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  <a:cs typeface="Segoe UI" panose="020B0502040204020203" pitchFamily="34" charset="0"/>
              </a:rPr>
              <a:t>In practice this does not create much bias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  <a:cs typeface="Segoe UI" panose="020B0502040204020203" pitchFamily="34" charset="0"/>
              </a:rPr>
              <a:t>For large samples this generally hardly matters</a:t>
            </a: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8038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Hierarchical Clustering Models</a:t>
            </a:r>
          </a:p>
        </p:txBody>
      </p:sp>
    </p:spTree>
    <p:extLst>
      <p:ext uri="{BB962C8B-B14F-4D97-AF65-F5344CB8AC3E}">
        <p14:creationId xmlns:p14="http://schemas.microsoft.com/office/powerpoint/2010/main" val="16978905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Are there other ways to create compact well-separated clusters? </a:t>
            </a:r>
          </a:p>
          <a:p>
            <a:r>
              <a:rPr lang="en-US" dirty="0">
                <a:latin typeface="+mn-lt"/>
              </a:rPr>
              <a:t>K-means algorithms form clusters with maximum compactness</a:t>
            </a:r>
          </a:p>
          <a:p>
            <a:pPr lvl="1"/>
            <a:r>
              <a:rPr lang="en-US" dirty="0">
                <a:latin typeface="+mn-lt"/>
              </a:rPr>
              <a:t>Clusters have minimum variance or inertia </a:t>
            </a:r>
          </a:p>
          <a:p>
            <a:r>
              <a:rPr lang="en-US" dirty="0">
                <a:latin typeface="+mn-lt"/>
              </a:rPr>
              <a:t>Hierarchical clustering algorithms create compact and well-separated clusters </a:t>
            </a:r>
          </a:p>
          <a:p>
            <a:pPr lvl="1"/>
            <a:r>
              <a:rPr lang="en-US" dirty="0">
                <a:latin typeface="+mn-lt"/>
              </a:rPr>
              <a:t>Algorithm sequentially considers groups of points</a:t>
            </a:r>
          </a:p>
          <a:p>
            <a:pPr lvl="1"/>
            <a:r>
              <a:rPr lang="en-US" dirty="0">
                <a:latin typeface="+mn-lt"/>
              </a:rPr>
              <a:t>Cluster assignments made using </a:t>
            </a:r>
            <a:r>
              <a:rPr lang="en-US" b="1" dirty="0">
                <a:latin typeface="+mn-lt"/>
              </a:rPr>
              <a:t>linkage function</a:t>
            </a:r>
          </a:p>
          <a:p>
            <a:pPr lvl="1"/>
            <a:r>
              <a:rPr lang="en-US" dirty="0">
                <a:latin typeface="+mn-lt"/>
              </a:rPr>
              <a:t>Can use </a:t>
            </a:r>
            <a:r>
              <a:rPr lang="en-US" b="1" dirty="0">
                <a:latin typeface="+mn-lt"/>
              </a:rPr>
              <a:t>any distance metric</a:t>
            </a:r>
          </a:p>
          <a:p>
            <a:r>
              <a:rPr lang="en-US" dirty="0">
                <a:latin typeface="+mn-lt"/>
              </a:rPr>
              <a:t>Create hierarchy of possible clusters</a:t>
            </a:r>
          </a:p>
          <a:p>
            <a:pPr lvl="1"/>
            <a:r>
              <a:rPr lang="en-US" dirty="0">
                <a:latin typeface="+mn-lt"/>
              </a:rPr>
              <a:t>One cluster at top with all samples</a:t>
            </a:r>
          </a:p>
          <a:p>
            <a:pPr lvl="1"/>
            <a:r>
              <a:rPr lang="en-US" dirty="0">
                <a:latin typeface="+mn-lt"/>
              </a:rPr>
              <a:t>Single sample clusters at the bottom – </a:t>
            </a:r>
            <a:r>
              <a:rPr lang="en-US" b="1" dirty="0">
                <a:latin typeface="+mn-lt"/>
              </a:rPr>
              <a:t>singletons</a:t>
            </a:r>
          </a:p>
          <a:p>
            <a:r>
              <a:rPr lang="en-US" dirty="0">
                <a:latin typeface="+mn-lt"/>
              </a:rPr>
              <a:t>Hierarchical clustering method work for </a:t>
            </a:r>
            <a:r>
              <a:rPr lang="en-US" b="1" dirty="0">
                <a:latin typeface="+mn-lt"/>
              </a:rPr>
              <a:t>most any distance metric!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081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/>
              <a:t>Overview, Unsupervised </a:t>
            </a:r>
            <a:r>
              <a:rPr lang="en-US" dirty="0"/>
              <a:t>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8"/>
            <a:ext cx="11525250" cy="5739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Without labeled data, what can a model learn?</a:t>
            </a:r>
          </a:p>
          <a:p>
            <a:r>
              <a:rPr lang="en-US" dirty="0">
                <a:latin typeface="+mn-lt"/>
              </a:rPr>
              <a:t>Cluster models are a form of </a:t>
            </a:r>
            <a:r>
              <a:rPr lang="en-US" b="1" dirty="0">
                <a:latin typeface="+mn-lt"/>
              </a:rPr>
              <a:t>similarity search  </a:t>
            </a:r>
          </a:p>
          <a:p>
            <a:r>
              <a:rPr lang="en-US" dirty="0">
                <a:latin typeface="+mn-lt"/>
              </a:rPr>
              <a:t>Clustering algorithms are core </a:t>
            </a:r>
            <a:r>
              <a:rPr lang="en-US" b="1" dirty="0">
                <a:latin typeface="+mn-lt"/>
              </a:rPr>
              <a:t>data mining methods</a:t>
            </a:r>
          </a:p>
          <a:p>
            <a:pPr lvl="1"/>
            <a:r>
              <a:rPr lang="en-US" dirty="0">
                <a:latin typeface="+mn-lt"/>
              </a:rPr>
              <a:t>Data mining seeks to find interesting relationships in data</a:t>
            </a:r>
          </a:p>
          <a:p>
            <a:pPr lvl="1"/>
            <a:r>
              <a:rPr lang="en-US" dirty="0">
                <a:latin typeface="+mn-lt"/>
              </a:rPr>
              <a:t>Wish to find related or similar groups or associations that help us understand complex relationships in data</a:t>
            </a:r>
          </a:p>
          <a:p>
            <a:r>
              <a:rPr lang="en-US" dirty="0">
                <a:latin typeface="+mn-lt"/>
              </a:rPr>
              <a:t>Cluster models create </a:t>
            </a:r>
            <a:r>
              <a:rPr lang="en-US" b="1" dirty="0">
                <a:latin typeface="+mn-lt"/>
              </a:rPr>
              <a:t>embeddings </a:t>
            </a:r>
            <a:r>
              <a:rPr lang="en-US" dirty="0">
                <a:latin typeface="+mn-lt"/>
              </a:rPr>
              <a:t> </a:t>
            </a:r>
          </a:p>
          <a:p>
            <a:pPr lvl="1"/>
            <a:r>
              <a:rPr lang="en-US" dirty="0">
                <a:latin typeface="+mn-lt"/>
              </a:rPr>
              <a:t>Embed a high-dimensional feature space in a low dimensional space   </a:t>
            </a:r>
          </a:p>
          <a:p>
            <a:pPr lvl="1"/>
            <a:r>
              <a:rPr lang="en-US" dirty="0">
                <a:latin typeface="+mn-lt"/>
              </a:rPr>
              <a:t>Cluster assignments are a </a:t>
            </a:r>
            <a:r>
              <a:rPr lang="en-US" b="1" dirty="0">
                <a:latin typeface="+mn-lt"/>
              </a:rPr>
              <a:t>low-dimensional embedding</a:t>
            </a:r>
          </a:p>
          <a:p>
            <a:pPr lvl="1"/>
            <a:r>
              <a:rPr lang="en-US" dirty="0">
                <a:latin typeface="+mn-lt"/>
              </a:rPr>
              <a:t>Embeddings can greatly enhance understanding of relationships in data</a:t>
            </a: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0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Are there other ways to create compact clusters? </a:t>
            </a:r>
          </a:p>
          <a:p>
            <a:r>
              <a:rPr lang="en-US" dirty="0">
                <a:latin typeface="+mn-lt"/>
              </a:rPr>
              <a:t>Hierarchy is a form of graph: </a:t>
            </a:r>
            <a:r>
              <a:rPr lang="en-US" b="1" dirty="0">
                <a:latin typeface="+mn-lt"/>
              </a:rPr>
              <a:t>a tree</a:t>
            </a:r>
            <a:endParaRPr lang="en-US" dirty="0"/>
          </a:p>
          <a:p>
            <a:r>
              <a:rPr lang="en-US" dirty="0">
                <a:latin typeface="+mn-lt"/>
              </a:rPr>
              <a:t>Tree graph has </a:t>
            </a:r>
            <a:r>
              <a:rPr lang="en-US" b="1" dirty="0">
                <a:latin typeface="+mn-lt"/>
              </a:rPr>
              <a:t>no cycles </a:t>
            </a:r>
          </a:p>
          <a:p>
            <a:r>
              <a:rPr lang="en-US" dirty="0">
                <a:latin typeface="+mn-lt"/>
              </a:rPr>
              <a:t>Tree graph has </a:t>
            </a:r>
            <a:r>
              <a:rPr lang="en-US" b="1" dirty="0">
                <a:latin typeface="+mn-lt"/>
              </a:rPr>
              <a:t>binary splits on nodes </a:t>
            </a:r>
          </a:p>
          <a:p>
            <a:r>
              <a:rPr lang="en-US" dirty="0">
                <a:latin typeface="+mn-lt"/>
              </a:rPr>
              <a:t>Edge length (weight) is distance between nodes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141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Two possible approaches to hierarchical clustering</a:t>
            </a:r>
          </a:p>
          <a:p>
            <a:r>
              <a:rPr lang="en-US" b="1" dirty="0">
                <a:latin typeface="+mn-lt"/>
              </a:rPr>
              <a:t>Divisive clustering </a:t>
            </a:r>
            <a:r>
              <a:rPr lang="en-US" dirty="0">
                <a:latin typeface="+mn-lt"/>
              </a:rPr>
              <a:t>– top down</a:t>
            </a:r>
          </a:p>
          <a:p>
            <a:pPr lvl="1"/>
            <a:r>
              <a:rPr lang="en-US" dirty="0">
                <a:latin typeface="+mn-lt"/>
              </a:rPr>
              <a:t>Start will all samples in one large cluster</a:t>
            </a:r>
          </a:p>
          <a:p>
            <a:pPr lvl="1"/>
            <a:r>
              <a:rPr lang="en-US" dirty="0">
                <a:latin typeface="+mn-lt"/>
              </a:rPr>
              <a:t>Recursively split into compact clusters</a:t>
            </a:r>
          </a:p>
          <a:p>
            <a:pPr lvl="1"/>
            <a:r>
              <a:rPr lang="en-US" dirty="0">
                <a:latin typeface="+mn-lt"/>
              </a:rPr>
              <a:t>Stop when only single samples at leaves – </a:t>
            </a:r>
            <a:r>
              <a:rPr lang="en-US" b="1" dirty="0">
                <a:latin typeface="+mn-lt"/>
              </a:rPr>
              <a:t>singletons</a:t>
            </a:r>
            <a:r>
              <a:rPr lang="en-US" dirty="0">
                <a:latin typeface="+mn-lt"/>
              </a:rPr>
              <a:t>  </a:t>
            </a:r>
          </a:p>
          <a:p>
            <a:pPr lvl="1"/>
            <a:r>
              <a:rPr lang="en-US" dirty="0">
                <a:latin typeface="+mn-lt"/>
              </a:rPr>
              <a:t>Not discussed further here</a:t>
            </a:r>
          </a:p>
          <a:p>
            <a:r>
              <a:rPr lang="en-US" b="1" dirty="0">
                <a:latin typeface="+mn-lt"/>
              </a:rPr>
              <a:t>Agglomerative clustering</a:t>
            </a:r>
            <a:r>
              <a:rPr lang="en-US" dirty="0">
                <a:latin typeface="+mn-lt"/>
              </a:rPr>
              <a:t> – bottom up</a:t>
            </a:r>
          </a:p>
          <a:p>
            <a:pPr lvl="1"/>
            <a:r>
              <a:rPr lang="en-US" dirty="0">
                <a:latin typeface="+mn-lt"/>
              </a:rPr>
              <a:t>Start with each sample in an individual cluster - </a:t>
            </a:r>
            <a:r>
              <a:rPr lang="en-US" b="1" dirty="0">
                <a:latin typeface="+mn-lt"/>
              </a:rPr>
              <a:t>singletons</a:t>
            </a:r>
          </a:p>
          <a:p>
            <a:pPr lvl="1"/>
            <a:r>
              <a:rPr lang="en-US" dirty="0">
                <a:latin typeface="+mn-lt"/>
              </a:rPr>
              <a:t>Build maximumly compact clusters, until all samples in one cluster</a:t>
            </a:r>
          </a:p>
          <a:p>
            <a:pPr lvl="1"/>
            <a:r>
              <a:rPr lang="en-US" dirty="0">
                <a:latin typeface="+mn-lt"/>
              </a:rPr>
              <a:t>Forms a tree with singletons at the leaves and all samples at the root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9574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Agglomerative clustering – bottom up</a:t>
                </a:r>
              </a:p>
              <a:p>
                <a:r>
                  <a:rPr lang="en-US" dirty="0">
                    <a:latin typeface="+mn-lt"/>
                  </a:rPr>
                  <a:t>Use dissimilarity between samples to determine cluster compactness</a:t>
                </a:r>
              </a:p>
              <a:p>
                <a:pPr lvl="1"/>
                <a:r>
                  <a:rPr lang="en-US" dirty="0">
                    <a:latin typeface="+mn-lt"/>
                  </a:rPr>
                  <a:t>Use most any distance metric</a:t>
                </a:r>
              </a:p>
              <a:p>
                <a:r>
                  <a:rPr lang="en-US" dirty="0">
                    <a:latin typeface="+mn-lt"/>
                  </a:rPr>
                  <a:t>A </a:t>
                </a:r>
                <a:r>
                  <a:rPr lang="en-US" b="1" dirty="0">
                    <a:latin typeface="+mn-lt"/>
                  </a:rPr>
                  <a:t>linkage function </a:t>
                </a:r>
                <a:r>
                  <a:rPr lang="en-US" dirty="0">
                    <a:latin typeface="+mn-lt"/>
                  </a:rPr>
                  <a:t>determines the clusters to link at the next step</a:t>
                </a:r>
              </a:p>
              <a:p>
                <a:r>
                  <a:rPr lang="en-US" b="1" dirty="0">
                    <a:latin typeface="+mn-lt"/>
                  </a:rPr>
                  <a:t>Single linkage </a:t>
                </a:r>
                <a:r>
                  <a:rPr lang="en-US" dirty="0">
                    <a:latin typeface="+mn-lt"/>
                  </a:rPr>
                  <a:t>links members to cluster using </a:t>
                </a:r>
                <a:r>
                  <a:rPr lang="en-US" b="1" dirty="0">
                    <a:latin typeface="+mn-lt"/>
                  </a:rPr>
                  <a:t>minimum distance </a:t>
                </a:r>
                <a:r>
                  <a:rPr lang="en-US" dirty="0">
                    <a:latin typeface="+mn-lt"/>
                  </a:rPr>
                  <a:t>between members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Can combine clusters with low threshold, </a:t>
                </a:r>
                <a:r>
                  <a:rPr lang="en-US" b="1" dirty="0">
                    <a:latin typeface="+mn-lt"/>
                  </a:rPr>
                  <a:t>chaining behavior</a:t>
                </a:r>
              </a:p>
              <a:p>
                <a:r>
                  <a:rPr lang="en-US" dirty="0">
                    <a:latin typeface="+mn-lt"/>
                  </a:rPr>
                  <a:t>Often produces clusters with poor compactness</a:t>
                </a:r>
              </a:p>
              <a:p>
                <a:pPr lvl="1"/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69356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Agglomerative clustering – bottom up</a:t>
                </a:r>
              </a:p>
              <a:p>
                <a:r>
                  <a:rPr lang="en-US" dirty="0">
                    <a:latin typeface="+mn-lt"/>
                  </a:rPr>
                  <a:t>Use dissimilarity between samples to determine cluster compactness</a:t>
                </a:r>
              </a:p>
              <a:p>
                <a:pPr lvl="1"/>
                <a:r>
                  <a:rPr lang="en-US" dirty="0">
                    <a:latin typeface="+mn-lt"/>
                  </a:rPr>
                  <a:t>Use most any distance metric</a:t>
                </a:r>
              </a:p>
              <a:p>
                <a:r>
                  <a:rPr lang="en-US" dirty="0">
                    <a:latin typeface="+mn-lt"/>
                  </a:rPr>
                  <a:t>A </a:t>
                </a:r>
                <a:r>
                  <a:rPr lang="en-US" b="1" dirty="0">
                    <a:latin typeface="+mn-lt"/>
                  </a:rPr>
                  <a:t>linkage function </a:t>
                </a:r>
                <a:r>
                  <a:rPr lang="en-US" dirty="0">
                    <a:latin typeface="+mn-lt"/>
                  </a:rPr>
                  <a:t>determines the clusters to link at the next step</a:t>
                </a:r>
              </a:p>
              <a:p>
                <a:r>
                  <a:rPr lang="en-US" b="1" dirty="0">
                    <a:latin typeface="+mn-lt"/>
                  </a:rPr>
                  <a:t>Complete linkage </a:t>
                </a:r>
                <a:r>
                  <a:rPr lang="en-US" dirty="0">
                    <a:latin typeface="+mn-lt"/>
                  </a:rPr>
                  <a:t>uses the </a:t>
                </a:r>
                <a:r>
                  <a:rPr lang="en-US" b="1" dirty="0">
                    <a:latin typeface="+mn-lt"/>
                  </a:rPr>
                  <a:t>maximum distance </a:t>
                </a:r>
                <a:r>
                  <a:rPr lang="en-US" dirty="0">
                    <a:latin typeface="+mn-lt"/>
                  </a:rPr>
                  <a:t>between members to link values within a cluster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𝐶𝐿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Creates </a:t>
                </a:r>
                <a:r>
                  <a:rPr lang="en-US" b="1" dirty="0">
                    <a:latin typeface="+mn-lt"/>
                  </a:rPr>
                  <a:t>compact clusters</a:t>
                </a:r>
              </a:p>
              <a:p>
                <a:r>
                  <a:rPr lang="en-US" dirty="0">
                    <a:latin typeface="+mn-lt"/>
                  </a:rPr>
                  <a:t>May have poor separation</a:t>
                </a:r>
              </a:p>
              <a:p>
                <a:pPr lvl="1"/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9431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Agglomerative clustering – bottom up</a:t>
                </a:r>
              </a:p>
              <a:p>
                <a:r>
                  <a:rPr lang="en-US" dirty="0">
                    <a:latin typeface="+mn-lt"/>
                  </a:rPr>
                  <a:t>Use dissimilarity between samples to determine cluster compactness</a:t>
                </a:r>
              </a:p>
              <a:p>
                <a:pPr lvl="1"/>
                <a:r>
                  <a:rPr lang="en-US" dirty="0">
                    <a:latin typeface="+mn-lt"/>
                  </a:rPr>
                  <a:t>Use most any distance metric</a:t>
                </a:r>
              </a:p>
              <a:p>
                <a:r>
                  <a:rPr lang="en-US" dirty="0">
                    <a:latin typeface="+mn-lt"/>
                  </a:rPr>
                  <a:t>A </a:t>
                </a:r>
                <a:r>
                  <a:rPr lang="en-US" b="1" dirty="0">
                    <a:latin typeface="+mn-lt"/>
                  </a:rPr>
                  <a:t>linkage function </a:t>
                </a:r>
                <a:r>
                  <a:rPr lang="en-US" dirty="0">
                    <a:latin typeface="+mn-lt"/>
                  </a:rPr>
                  <a:t>determines the clusters to link at the next step</a:t>
                </a:r>
              </a:p>
              <a:p>
                <a:r>
                  <a:rPr lang="en-US" b="1" dirty="0">
                    <a:latin typeface="+mn-lt"/>
                  </a:rPr>
                  <a:t>Average linkage </a:t>
                </a:r>
                <a:r>
                  <a:rPr lang="en-US" dirty="0">
                    <a:latin typeface="+mn-lt"/>
                  </a:rPr>
                  <a:t>links members to clusters using </a:t>
                </a:r>
                <a:r>
                  <a:rPr lang="en-US" b="1" dirty="0">
                    <a:latin typeface="+mn-lt"/>
                  </a:rPr>
                  <a:t>minimum average distance between members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𝑆𝐿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Tries to </a:t>
                </a:r>
                <a:r>
                  <a:rPr lang="en-US" b="1" dirty="0">
                    <a:latin typeface="+mn-lt"/>
                  </a:rPr>
                  <a:t>balance compactness and separation</a:t>
                </a:r>
              </a:p>
              <a:p>
                <a:pPr lvl="1"/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 r="-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9449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Agglomerative clustering – bottom up</a:t>
                </a:r>
              </a:p>
              <a:p>
                <a:r>
                  <a:rPr lang="en-US" dirty="0">
                    <a:latin typeface="+mn-lt"/>
                  </a:rPr>
                  <a:t>Use dissimilarity between samples to determine cluster compactness</a:t>
                </a:r>
              </a:p>
              <a:p>
                <a:pPr lvl="1"/>
                <a:r>
                  <a:rPr lang="en-US" dirty="0">
                    <a:latin typeface="+mn-lt"/>
                  </a:rPr>
                  <a:t>Use most any distance metric</a:t>
                </a:r>
              </a:p>
              <a:p>
                <a:r>
                  <a:rPr lang="en-US" dirty="0">
                    <a:latin typeface="+mn-lt"/>
                  </a:rPr>
                  <a:t>A </a:t>
                </a:r>
                <a:r>
                  <a:rPr lang="en-US" b="1" dirty="0">
                    <a:latin typeface="+mn-lt"/>
                  </a:rPr>
                  <a:t>linkage function </a:t>
                </a:r>
                <a:r>
                  <a:rPr lang="en-US" dirty="0">
                    <a:latin typeface="+mn-lt"/>
                  </a:rPr>
                  <a:t>determines the clusters to link at the next step</a:t>
                </a:r>
              </a:p>
              <a:p>
                <a:r>
                  <a:rPr lang="en-US" b="1" dirty="0">
                    <a:latin typeface="+mn-lt"/>
                  </a:rPr>
                  <a:t>Ward’s method </a:t>
                </a:r>
                <a:r>
                  <a:rPr lang="en-US" dirty="0">
                    <a:latin typeface="+mn-lt"/>
                  </a:rPr>
                  <a:t>forms links to minimize </a:t>
                </a:r>
                <a:r>
                  <a:rPr lang="en-US" b="1" dirty="0">
                    <a:latin typeface="+mn-lt"/>
                  </a:rPr>
                  <a:t>within cluster sum of squares (WCSS)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Only defined for Euclidian space!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9521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Agglomerative Clustering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067227" y="896079"/>
            <a:ext cx="4791397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Start with data points in a 2-dimensional Euclidian space</a:t>
            </a:r>
          </a:p>
          <a:p>
            <a:r>
              <a:rPr lang="en-US" dirty="0">
                <a:latin typeface="+mn-lt"/>
              </a:rPr>
              <a:t>Use </a:t>
            </a:r>
            <a:r>
              <a:rPr lang="en-US" b="1" dirty="0">
                <a:latin typeface="+mn-lt"/>
              </a:rPr>
              <a:t>Euclidean distance </a:t>
            </a:r>
            <a:r>
              <a:rPr lang="en-US" dirty="0">
                <a:latin typeface="+mn-lt"/>
              </a:rPr>
              <a:t>and </a:t>
            </a:r>
            <a:r>
              <a:rPr lang="en-US" b="1" dirty="0">
                <a:latin typeface="+mn-lt"/>
              </a:rPr>
              <a:t>average linkage </a:t>
            </a:r>
            <a:r>
              <a:rPr lang="en-US" dirty="0">
                <a:latin typeface="+mn-lt"/>
              </a:rPr>
              <a:t>to find the first points to link –the leaves of the hierarchy   </a:t>
            </a:r>
          </a:p>
          <a:p>
            <a:r>
              <a:rPr lang="en-US" dirty="0">
                <a:latin typeface="+mn-lt"/>
              </a:rPr>
              <a:t>Continue to link points into clusters</a:t>
            </a:r>
          </a:p>
          <a:p>
            <a:r>
              <a:rPr lang="en-US" dirty="0">
                <a:latin typeface="+mn-lt"/>
              </a:rPr>
              <a:t>At termination of algorithm all points are linked at root of hierarchy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37C79E-1F3B-4425-A4F8-841C8353C604}"/>
              </a:ext>
            </a:extLst>
          </p:cNvPr>
          <p:cNvSpPr/>
          <p:nvPr/>
        </p:nvSpPr>
        <p:spPr>
          <a:xfrm>
            <a:off x="584200" y="1142999"/>
            <a:ext cx="6049925" cy="4821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83D3FA28-5963-4AE6-8540-069D40D52680}"/>
              </a:ext>
            </a:extLst>
          </p:cNvPr>
          <p:cNvSpPr/>
          <p:nvPr/>
        </p:nvSpPr>
        <p:spPr>
          <a:xfrm>
            <a:off x="3742660" y="227536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C0D06527-B43D-426B-86DC-902A627053A4}"/>
              </a:ext>
            </a:extLst>
          </p:cNvPr>
          <p:cNvSpPr/>
          <p:nvPr/>
        </p:nvSpPr>
        <p:spPr>
          <a:xfrm>
            <a:off x="1082749" y="1715386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134D4E04-2EDA-4877-8B25-02B6B9F8C2FC}"/>
              </a:ext>
            </a:extLst>
          </p:cNvPr>
          <p:cNvSpPr/>
          <p:nvPr/>
        </p:nvSpPr>
        <p:spPr>
          <a:xfrm>
            <a:off x="4520017" y="1614183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4089FCD-3F5F-43EF-AADA-4CE83941A362}"/>
              </a:ext>
            </a:extLst>
          </p:cNvPr>
          <p:cNvSpPr/>
          <p:nvPr/>
        </p:nvSpPr>
        <p:spPr>
          <a:xfrm>
            <a:off x="2222204" y="396062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1DC92680-E4A1-4ADB-AFD9-3A44385FB712}"/>
              </a:ext>
            </a:extLst>
          </p:cNvPr>
          <p:cNvSpPr/>
          <p:nvPr/>
        </p:nvSpPr>
        <p:spPr>
          <a:xfrm>
            <a:off x="4203995" y="4743892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65A774BD-1762-47D1-97FD-4377DB99E9EB}"/>
              </a:ext>
            </a:extLst>
          </p:cNvPr>
          <p:cNvSpPr/>
          <p:nvPr/>
        </p:nvSpPr>
        <p:spPr>
          <a:xfrm>
            <a:off x="5142614" y="213182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C8E5A3A-4848-4028-83EE-BE2A9A740129}"/>
              </a:ext>
            </a:extLst>
          </p:cNvPr>
          <p:cNvSpPr/>
          <p:nvPr/>
        </p:nvSpPr>
        <p:spPr>
          <a:xfrm>
            <a:off x="4769291" y="3175494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40A9D07C-0B14-4ACB-9BEE-BB1259D6E09B}"/>
              </a:ext>
            </a:extLst>
          </p:cNvPr>
          <p:cNvSpPr/>
          <p:nvPr/>
        </p:nvSpPr>
        <p:spPr>
          <a:xfrm>
            <a:off x="4739757" y="425656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E8FB9A8-8E7F-4545-B384-1633084AF1AC}"/>
              </a:ext>
            </a:extLst>
          </p:cNvPr>
          <p:cNvSpPr/>
          <p:nvPr/>
        </p:nvSpPr>
        <p:spPr>
          <a:xfrm>
            <a:off x="5419060" y="4743893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C8C039C8-87F3-4279-91C5-B4C5156AFAA9}"/>
              </a:ext>
            </a:extLst>
          </p:cNvPr>
          <p:cNvSpPr/>
          <p:nvPr/>
        </p:nvSpPr>
        <p:spPr>
          <a:xfrm>
            <a:off x="1663995" y="322343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DA1B7F07-719B-48BE-8606-F7C816EE8F0C}"/>
              </a:ext>
            </a:extLst>
          </p:cNvPr>
          <p:cNvSpPr/>
          <p:nvPr/>
        </p:nvSpPr>
        <p:spPr>
          <a:xfrm>
            <a:off x="1192619" y="3921641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B9A43735-CC30-412F-B308-2BA67B3494FC}"/>
              </a:ext>
            </a:extLst>
          </p:cNvPr>
          <p:cNvSpPr/>
          <p:nvPr/>
        </p:nvSpPr>
        <p:spPr>
          <a:xfrm>
            <a:off x="1883735" y="4743892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6CCA944D-14F3-46CA-9F39-BFA3EE485451}"/>
              </a:ext>
            </a:extLst>
          </p:cNvPr>
          <p:cNvSpPr/>
          <p:nvPr/>
        </p:nvSpPr>
        <p:spPr>
          <a:xfrm>
            <a:off x="5181600" y="2737883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B1E26BA-1420-4F8E-8540-914BC5955D41}"/>
              </a:ext>
            </a:extLst>
          </p:cNvPr>
          <p:cNvSpPr/>
          <p:nvPr/>
        </p:nvSpPr>
        <p:spPr>
          <a:xfrm>
            <a:off x="5071730" y="508432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A073AD8-5838-4069-BBBB-3A117809B8CD}"/>
              </a:ext>
            </a:extLst>
          </p:cNvPr>
          <p:cNvSpPr/>
          <p:nvPr/>
        </p:nvSpPr>
        <p:spPr>
          <a:xfrm rot="2748099">
            <a:off x="5061689" y="4596361"/>
            <a:ext cx="679303" cy="898451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F20D16-63D3-4295-8CFF-0309CCC8E965}"/>
              </a:ext>
            </a:extLst>
          </p:cNvPr>
          <p:cNvSpPr txBox="1"/>
          <p:nvPr/>
        </p:nvSpPr>
        <p:spPr>
          <a:xfrm>
            <a:off x="5419060" y="5289890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52B020A-8A5F-4FAD-B5AC-75A5D750A7B1}"/>
              </a:ext>
            </a:extLst>
          </p:cNvPr>
          <p:cNvSpPr/>
          <p:nvPr/>
        </p:nvSpPr>
        <p:spPr>
          <a:xfrm rot="2748099">
            <a:off x="4765879" y="2577123"/>
            <a:ext cx="679303" cy="972835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78B2F3-276E-4139-A13B-A8271179D453}"/>
              </a:ext>
            </a:extLst>
          </p:cNvPr>
          <p:cNvSpPr txBox="1"/>
          <p:nvPr/>
        </p:nvSpPr>
        <p:spPr>
          <a:xfrm>
            <a:off x="5362354" y="3038771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552E79A-8728-45B0-A78F-EF6315782A0D}"/>
              </a:ext>
            </a:extLst>
          </p:cNvPr>
          <p:cNvSpPr/>
          <p:nvPr/>
        </p:nvSpPr>
        <p:spPr>
          <a:xfrm rot="1076793">
            <a:off x="4748591" y="2011132"/>
            <a:ext cx="703880" cy="154716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85F2AD-A75E-434E-A728-4621BE2D5F1A}"/>
              </a:ext>
            </a:extLst>
          </p:cNvPr>
          <p:cNvSpPr txBox="1"/>
          <p:nvPr/>
        </p:nvSpPr>
        <p:spPr>
          <a:xfrm>
            <a:off x="5500100" y="2025963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E325D71-E82A-47A6-A116-749B4576B49C}"/>
              </a:ext>
            </a:extLst>
          </p:cNvPr>
          <p:cNvSpPr/>
          <p:nvPr/>
        </p:nvSpPr>
        <p:spPr>
          <a:xfrm rot="1076793">
            <a:off x="1788226" y="3758504"/>
            <a:ext cx="703880" cy="154716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35FC49-827E-4E89-B535-A0B3CBB3FB1F}"/>
              </a:ext>
            </a:extLst>
          </p:cNvPr>
          <p:cNvSpPr txBox="1"/>
          <p:nvPr/>
        </p:nvSpPr>
        <p:spPr>
          <a:xfrm>
            <a:off x="2151204" y="5042041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7377BD9-FA9F-4CD9-9974-9EA65C45B2F8}"/>
              </a:ext>
            </a:extLst>
          </p:cNvPr>
          <p:cNvSpPr/>
          <p:nvPr/>
        </p:nvSpPr>
        <p:spPr>
          <a:xfrm rot="20858507">
            <a:off x="4336290" y="1393826"/>
            <a:ext cx="1069850" cy="2266268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D87A97-E7E1-468D-88BC-8C2AC8A54268}"/>
              </a:ext>
            </a:extLst>
          </p:cNvPr>
          <p:cNvSpPr txBox="1"/>
          <p:nvPr/>
        </p:nvSpPr>
        <p:spPr>
          <a:xfrm>
            <a:off x="4901609" y="1355049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5EA3331-FB94-4614-896E-3111ADCFA493}"/>
              </a:ext>
            </a:extLst>
          </p:cNvPr>
          <p:cNvSpPr/>
          <p:nvPr/>
        </p:nvSpPr>
        <p:spPr>
          <a:xfrm rot="17699973">
            <a:off x="1110904" y="3493818"/>
            <a:ext cx="1422421" cy="1694847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50756F3-E814-4E19-89AA-D86337077C25}"/>
              </a:ext>
            </a:extLst>
          </p:cNvPr>
          <p:cNvSpPr txBox="1"/>
          <p:nvPr/>
        </p:nvSpPr>
        <p:spPr>
          <a:xfrm>
            <a:off x="766402" y="3519791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08430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uiExpand="1" animBg="1"/>
      <p:bldP spid="10" grpId="0" uiExpand="1" animBg="1"/>
      <p:bldP spid="11" grpId="0" uiExpand="1" animBg="1"/>
      <p:bldP spid="12" grpId="0" uiExpand="1" animBg="1"/>
      <p:bldP spid="13" grpId="0" uiExpand="1" animBg="1"/>
      <p:bldP spid="14" grpId="0" uiExpand="1" animBg="1"/>
      <p:bldP spid="15" grpId="0" uiExpand="1" animBg="1"/>
      <p:bldP spid="16" grpId="0" uiExpand="1" animBg="1"/>
      <p:bldP spid="17" grpId="0" uiExpand="1" animBg="1"/>
      <p:bldP spid="18" grpId="0" uiExpand="1" animBg="1"/>
      <p:bldP spid="19" grpId="0" uiExpand="1" animBg="1"/>
      <p:bldP spid="20" grpId="0" uiExpand="1" animBg="1"/>
      <p:bldP spid="21" grpId="0" uiExpand="1" animBg="1"/>
      <p:bldP spid="22" grpId="0" uiExpand="1" animBg="1"/>
      <p:bldP spid="23" grpId="0" uiExpand="1" animBg="1"/>
      <p:bldP spid="24" grpId="0" animBg="1"/>
      <p:bldP spid="25" grpId="0"/>
      <p:bldP spid="26" grpId="0" animBg="1"/>
      <p:bldP spid="27" grpId="0"/>
      <p:bldP spid="28" grpId="0" animBg="1"/>
      <p:bldP spid="29" grpId="0"/>
      <p:bldP spid="30" grpId="0" animBg="1"/>
      <p:bldP spid="31" grpId="0"/>
      <p:bldP spid="32" grpId="0" animBg="1"/>
      <p:bldP spid="34" grpId="0"/>
      <p:bldP spid="35" grpId="0" animBg="1"/>
      <p:bldP spid="3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067227" y="896079"/>
            <a:ext cx="4791397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Hierarchical cluster creates dendrogram</a:t>
            </a:r>
          </a:p>
          <a:p>
            <a:r>
              <a:rPr lang="en-US" dirty="0">
                <a:latin typeface="+mn-lt"/>
              </a:rPr>
              <a:t>Number of clusters determined by depth of cut point</a:t>
            </a:r>
          </a:p>
          <a:p>
            <a:r>
              <a:rPr lang="en-US" dirty="0">
                <a:latin typeface="+mn-lt"/>
              </a:rPr>
              <a:t>For example the cut-point shown results in 6 clusters</a:t>
            </a:r>
          </a:p>
          <a:p>
            <a:r>
              <a:rPr lang="en-US" dirty="0">
                <a:latin typeface="+mn-lt"/>
              </a:rPr>
              <a:t>Or maybe 3 clusters?</a:t>
            </a:r>
          </a:p>
          <a:p>
            <a:r>
              <a:rPr lang="en-US" dirty="0">
                <a:latin typeface="+mn-lt"/>
              </a:rPr>
              <a:t>Need some domain knowledge to determine which is useful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170F07-67B1-4C70-8B9B-420BB6E95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1028054"/>
            <a:ext cx="6472431" cy="547090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928F42-75C6-4940-8AEE-2C57E952CAB4}"/>
              </a:ext>
            </a:extLst>
          </p:cNvPr>
          <p:cNvCxnSpPr/>
          <p:nvPr/>
        </p:nvCxnSpPr>
        <p:spPr>
          <a:xfrm>
            <a:off x="1482671" y="3874576"/>
            <a:ext cx="505244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451683-EFAE-4BC7-BE29-CA38970B9B51}"/>
              </a:ext>
            </a:extLst>
          </p:cNvPr>
          <p:cNvCxnSpPr/>
          <p:nvPr/>
        </p:nvCxnSpPr>
        <p:spPr>
          <a:xfrm>
            <a:off x="1521417" y="2978258"/>
            <a:ext cx="505244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25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638309" y="896079"/>
            <a:ext cx="3383873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 of </a:t>
            </a:r>
            <a:r>
              <a:rPr lang="en-US" dirty="0" err="1">
                <a:latin typeface="+mn-lt"/>
              </a:rPr>
              <a:t>microasay</a:t>
            </a:r>
            <a:r>
              <a:rPr lang="en-US" dirty="0">
                <a:latin typeface="+mn-lt"/>
              </a:rPr>
              <a:t> of human tumors</a:t>
            </a:r>
          </a:p>
          <a:p>
            <a:r>
              <a:rPr lang="en-US" dirty="0">
                <a:latin typeface="+mn-lt"/>
              </a:rPr>
              <a:t>The dendrograms are quite different</a:t>
            </a:r>
          </a:p>
          <a:p>
            <a:r>
              <a:rPr lang="en-US" dirty="0">
                <a:latin typeface="+mn-lt"/>
              </a:rPr>
              <a:t>Choice of linkage function creates different hierarchy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807E32-7ED4-4FD8-8FF9-B3A5F1DAF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18" y="792251"/>
            <a:ext cx="8332050" cy="53140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D67F3C-531D-4AEF-818E-AF4CD48378F1}"/>
              </a:ext>
            </a:extLst>
          </p:cNvPr>
          <p:cNvSpPr txBox="1"/>
          <p:nvPr/>
        </p:nvSpPr>
        <p:spPr>
          <a:xfrm>
            <a:off x="1281953" y="6059900"/>
            <a:ext cx="469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Hastie, </a:t>
            </a:r>
            <a:r>
              <a:rPr lang="en-US" dirty="0" err="1"/>
              <a:t>Tibsheirani</a:t>
            </a:r>
            <a:r>
              <a:rPr lang="en-US" dirty="0"/>
              <a:t> and </a:t>
            </a:r>
            <a:r>
              <a:rPr lang="en-US" dirty="0" err="1"/>
              <a:t>Friedeman</a:t>
            </a:r>
            <a:r>
              <a:rPr lang="en-US" dirty="0"/>
              <a:t>, 2009</a:t>
            </a:r>
          </a:p>
        </p:txBody>
      </p:sp>
    </p:spTree>
    <p:extLst>
      <p:ext uri="{BB962C8B-B14F-4D97-AF65-F5344CB8AC3E}">
        <p14:creationId xmlns:p14="http://schemas.microsoft.com/office/powerpoint/2010/main" val="224866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825010" cy="2387600"/>
          </a:xfrm>
        </p:spPr>
        <p:txBody>
          <a:bodyPr>
            <a:normAutofit/>
          </a:bodyPr>
          <a:lstStyle/>
          <a:p>
            <a:r>
              <a:rPr lang="en-US" sz="4400" dirty="0"/>
              <a:t>Evaluating Non-Euclidean Cluster Models</a:t>
            </a:r>
          </a:p>
        </p:txBody>
      </p:sp>
    </p:spTree>
    <p:extLst>
      <p:ext uri="{BB962C8B-B14F-4D97-AF65-F5344CB8AC3E}">
        <p14:creationId xmlns:p14="http://schemas.microsoft.com/office/powerpoint/2010/main" val="3457603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Common Properties of Cluster Models</a:t>
            </a:r>
          </a:p>
        </p:txBody>
      </p:sp>
    </p:spTree>
    <p:extLst>
      <p:ext uri="{BB962C8B-B14F-4D97-AF65-F5344CB8AC3E}">
        <p14:creationId xmlns:p14="http://schemas.microsoft.com/office/powerpoint/2010/main" val="8822934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Non-Euclidean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evaluate non-Euclidean clustering models?  </a:t>
                </a:r>
              </a:p>
              <a:p>
                <a:r>
                  <a:rPr lang="en-US" dirty="0">
                    <a:latin typeface="+mn-lt"/>
                  </a:rPr>
                  <a:t>No one best method</a:t>
                </a:r>
              </a:p>
              <a:p>
                <a:pPr lvl="1"/>
                <a:r>
                  <a:rPr lang="en-US" dirty="0">
                    <a:latin typeface="+mn-lt"/>
                  </a:rPr>
                  <a:t>Often requires some subjective judgement</a:t>
                </a:r>
              </a:p>
              <a:p>
                <a:pPr lvl="1"/>
                <a:r>
                  <a:rPr lang="en-US" dirty="0">
                    <a:latin typeface="+mn-lt"/>
                  </a:rPr>
                  <a:t>Different models may highlight different aspects of data structure</a:t>
                </a:r>
              </a:p>
              <a:p>
                <a:r>
                  <a:rPr lang="en-US" dirty="0">
                    <a:latin typeface="+mn-lt"/>
                  </a:rPr>
                  <a:t>For Euclidean distance metric use same methods as k-means clustering</a:t>
                </a:r>
              </a:p>
              <a:p>
                <a:r>
                  <a:rPr lang="en-US" dirty="0">
                    <a:latin typeface="+mn-lt"/>
                  </a:rPr>
                  <a:t>Sum of squares is meaningless in non-Euclidian spaces!</a:t>
                </a:r>
              </a:p>
              <a:p>
                <a:r>
                  <a:rPr lang="en-US" dirty="0">
                    <a:latin typeface="+mn-lt"/>
                  </a:rPr>
                  <a:t>And there is no cluster center (mean) except in Euclidean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) space</a:t>
                </a:r>
              </a:p>
              <a:p>
                <a:pPr lvl="1"/>
                <a:r>
                  <a:rPr lang="en-US" dirty="0">
                    <a:latin typeface="+mn-lt"/>
                  </a:rPr>
                  <a:t>Instead use a data point – the </a:t>
                </a:r>
                <a:r>
                  <a:rPr lang="en-US" b="1" dirty="0" err="1">
                    <a:latin typeface="+mn-lt"/>
                  </a:rPr>
                  <a:t>clusteroid</a:t>
                </a:r>
                <a:r>
                  <a:rPr lang="en-US" b="1" dirty="0">
                    <a:latin typeface="+mn-lt"/>
                  </a:rPr>
                  <a:t>, </a:t>
                </a:r>
                <a:r>
                  <a:rPr lang="en-US" dirty="0">
                    <a:latin typeface="+mn-lt"/>
                  </a:rPr>
                  <a:t>or </a:t>
                </a:r>
                <a:r>
                  <a:rPr lang="en-US" b="1" dirty="0">
                    <a:latin typeface="+mn-lt"/>
                  </a:rPr>
                  <a:t>medoid</a:t>
                </a:r>
              </a:p>
              <a:p>
                <a:pPr lvl="1"/>
                <a:r>
                  <a:rPr lang="en-US" dirty="0">
                    <a:latin typeface="+mn-lt"/>
                  </a:rPr>
                  <a:t>Radius of a cluster in non-Euclidean space is not defined!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851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Non-Euclidean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evaluate non-Euclidean clustering models?  </a:t>
                </a:r>
              </a:p>
              <a:p>
                <a:r>
                  <a:rPr lang="en-US" dirty="0">
                    <a:latin typeface="+mn-lt"/>
                  </a:rPr>
                  <a:t>With no cluster centroid need alterative to sum of squares based methods</a:t>
                </a:r>
              </a:p>
              <a:p>
                <a:r>
                  <a:rPr lang="en-US" dirty="0">
                    <a:latin typeface="+mn-lt"/>
                  </a:rPr>
                  <a:t>Choose methods defined for any distance me</a:t>
                </a:r>
              </a:p>
              <a:p>
                <a:r>
                  <a:rPr lang="en-US" dirty="0">
                    <a:latin typeface="+mn-lt"/>
                  </a:rPr>
                  <a:t>Can use the linkage metric for hierarchical models </a:t>
                </a:r>
              </a:p>
              <a:p>
                <a:pPr lvl="1"/>
                <a:r>
                  <a:rPr lang="en-US" dirty="0">
                    <a:latin typeface="+mn-lt"/>
                  </a:rPr>
                  <a:t>Consistent with the agglomeration criteria</a:t>
                </a:r>
              </a:p>
              <a:p>
                <a:pPr lvl="1"/>
                <a:r>
                  <a:rPr lang="en-US" dirty="0">
                    <a:latin typeface="+mn-lt"/>
                  </a:rPr>
                  <a:t>Defined for any distance measure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But is not an independent evaluation!    </a:t>
                </a:r>
              </a:p>
              <a:p>
                <a:r>
                  <a:rPr lang="en-US" b="1" dirty="0">
                    <a:latin typeface="+mn-lt"/>
                  </a:rPr>
                  <a:t>Cluster diameter:</a:t>
                </a:r>
                <a:r>
                  <a:rPr lang="en-US" dirty="0">
                    <a:latin typeface="+mn-lt"/>
                  </a:rPr>
                  <a:t> is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metric of the cluster</a:t>
                </a:r>
              </a:p>
              <a:p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silhouette coefficient is defined for any metric </a:t>
                </a:r>
                <a:r>
                  <a:rPr lang="en-US" dirty="0">
                    <a:latin typeface="+mn-lt"/>
                  </a:rPr>
                  <a:t>and is suitable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622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6F06F5-6364-2515-3480-7AB27E172F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B6299-24BA-1A2F-2424-9036BDE3A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2AA58A-6AE2-C310-8BD2-D0F2C4A50540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752421" y="896079"/>
                <a:ext cx="11106203" cy="513800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With no cluster centroid need alterative to sum of squares based methods</a:t>
                </a:r>
              </a:p>
              <a:p>
                <a:r>
                  <a:rPr lang="en-US" dirty="0">
                    <a:latin typeface="+mn-lt"/>
                  </a:rPr>
                  <a:t>Can measure cluster diameter or compactness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norm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We prefer models with the globally most compact clusters possible 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argmi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lim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Sup>
                                    <m:sSubSup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  <m:sup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∞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+mn-lt"/>
                          </a:rPr>
                        </m:ctrlPr>
                      </m:sSubPr>
                      <m:e>
                        <m:r>
                          <a:rPr lang="en-US" i="1">
                            <a:latin typeface="+mn-lt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+mn-lt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norm works for any distance metric</a:t>
                </a:r>
                <a:endParaRPr lang="en-US" dirty="0">
                  <a:solidFill>
                    <a:srgbClr val="FF0000"/>
                  </a:solidFill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2AA58A-6AE2-C310-8BD2-D0F2C4A505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752421" y="896079"/>
                <a:ext cx="11106203" cy="5138009"/>
              </a:xfrm>
              <a:blipFill>
                <a:blip r:embed="rId3"/>
                <a:stretch>
                  <a:fillRect l="-1098" t="-2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573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Non-Euclidean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262746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evaluate non-Euclidean clustering models?  </a:t>
                </a:r>
              </a:p>
              <a:p>
                <a:r>
                  <a:rPr lang="en-US" b="1" dirty="0">
                    <a:latin typeface="+mn-lt"/>
                  </a:rPr>
                  <a:t>Cluster diameter:</a:t>
                </a:r>
                <a:r>
                  <a:rPr lang="en-US" dirty="0">
                    <a:latin typeface="+mn-lt"/>
                  </a:rPr>
                  <a:t> is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metric of the cluster</a:t>
                </a:r>
              </a:p>
              <a:p>
                <a:r>
                  <a:rPr lang="en-US" b="1" dirty="0">
                    <a:latin typeface="+mn-lt"/>
                  </a:rPr>
                  <a:t>Silhouette coefficient</a:t>
                </a:r>
                <a:r>
                  <a:rPr lang="en-US" dirty="0">
                    <a:latin typeface="+mn-lt"/>
                  </a:rPr>
                  <a:t> is the normalized difference between average within and between cluster distances</a:t>
                </a:r>
              </a:p>
              <a:p>
                <a:r>
                  <a:rPr lang="en-US" dirty="0">
                    <a:latin typeface="+mn-lt"/>
                  </a:rPr>
                  <a:t>Example, use 12 or 13 clusters?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2627465"/>
              </a:xfrm>
              <a:blipFill>
                <a:blip r:embed="rId3"/>
                <a:stretch>
                  <a:fillRect l="-1111" t="-3944" b="-34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12D8E68-5A0D-A4B2-EF18-B644342162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2922" y="3386356"/>
            <a:ext cx="7549811" cy="344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4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825010" cy="2387600"/>
          </a:xfrm>
        </p:spPr>
        <p:txBody>
          <a:bodyPr>
            <a:normAutofit/>
          </a:bodyPr>
          <a:lstStyle/>
          <a:p>
            <a:r>
              <a:rPr lang="en-US" sz="4400" dirty="0"/>
              <a:t>K-</a:t>
            </a:r>
            <a:r>
              <a:rPr lang="en-US" sz="4400" dirty="0" err="1"/>
              <a:t>Mediods</a:t>
            </a:r>
            <a:r>
              <a:rPr lang="en-US" sz="4400" dirty="0"/>
              <a:t> and CLARA</a:t>
            </a:r>
          </a:p>
        </p:txBody>
      </p:sp>
    </p:spTree>
    <p:extLst>
      <p:ext uri="{BB962C8B-B14F-4D97-AF65-F5344CB8AC3E}">
        <p14:creationId xmlns:p14="http://schemas.microsoft.com/office/powerpoint/2010/main" val="262727001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Want a more efficient algorithm for non-Euclidean spaces   </a:t>
                </a:r>
              </a:p>
              <a:p>
                <a:r>
                  <a:rPr lang="en-US" dirty="0">
                    <a:latin typeface="+mn-lt"/>
                  </a:rPr>
                  <a:t>Agglomerative clustering has computational efficiency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and memory of at least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Algorithm is sequential </a:t>
                </a:r>
              </a:p>
              <a:p>
                <a:pPr lvl="1"/>
                <a:r>
                  <a:rPr lang="en-US" dirty="0">
                    <a:latin typeface="+mn-lt"/>
                  </a:rPr>
                  <a:t>Agglomerative clustering is not suitable for large scale data mining</a:t>
                </a:r>
              </a:p>
              <a:p>
                <a:r>
                  <a:rPr lang="en-US" dirty="0">
                    <a:latin typeface="+mn-lt"/>
                  </a:rPr>
                  <a:t>K-medoid uses observations or medoids as cluster centers</a:t>
                </a:r>
              </a:p>
              <a:p>
                <a:pPr lvl="1"/>
                <a:r>
                  <a:rPr lang="en-US" dirty="0">
                    <a:latin typeface="+mn-lt"/>
                  </a:rPr>
                  <a:t>No sum of squares</a:t>
                </a:r>
              </a:p>
              <a:p>
                <a:pPr lvl="1"/>
                <a:r>
                  <a:rPr lang="en-US" dirty="0">
                    <a:latin typeface="+mn-lt"/>
                  </a:rPr>
                  <a:t>Works for any distance metric </a:t>
                </a:r>
              </a:p>
              <a:p>
                <a:r>
                  <a:rPr lang="en-US" dirty="0">
                    <a:latin typeface="+mn-lt"/>
                  </a:rPr>
                  <a:t>K-medoids produces </a:t>
                </a:r>
                <a:r>
                  <a:rPr lang="en-US" b="1" dirty="0">
                    <a:latin typeface="+mn-lt"/>
                  </a:rPr>
                  <a:t>convex clusters</a:t>
                </a:r>
              </a:p>
              <a:p>
                <a:r>
                  <a:rPr lang="en-US" dirty="0">
                    <a:latin typeface="+mn-lt"/>
                  </a:rPr>
                  <a:t>K-</a:t>
                </a:r>
                <a:r>
                  <a:rPr lang="en-US" dirty="0" err="1">
                    <a:latin typeface="+mn-lt"/>
                  </a:rPr>
                  <a:t>mediods</a:t>
                </a:r>
                <a:r>
                  <a:rPr lang="en-US" dirty="0">
                    <a:latin typeface="+mn-lt"/>
                  </a:rPr>
                  <a:t> produces </a:t>
                </a:r>
                <a:r>
                  <a:rPr lang="en-US" b="1" dirty="0">
                    <a:latin typeface="+mn-lt"/>
                  </a:rPr>
                  <a:t>flat cluster models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8896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Want a more efficient algorithm for non-Euclidean spaces   </a:t>
                </a:r>
              </a:p>
              <a:p>
                <a:r>
                  <a:rPr lang="en-US" dirty="0">
                    <a:latin typeface="+mn-lt"/>
                  </a:rPr>
                  <a:t>Each cluster has a </a:t>
                </a:r>
                <a:r>
                  <a:rPr lang="en-US" b="1" dirty="0">
                    <a:latin typeface="+mn-lt"/>
                  </a:rPr>
                  <a:t>medoid</a:t>
                </a:r>
                <a:r>
                  <a:rPr lang="en-US" dirty="0">
                    <a:latin typeface="+mn-lt"/>
                  </a:rPr>
                  <a:t>, the observation nearest the ‘center’</a:t>
                </a:r>
              </a:p>
              <a:p>
                <a:r>
                  <a:rPr lang="en-US" dirty="0">
                    <a:latin typeface="+mn-lt"/>
                  </a:rPr>
                  <a:t>Distance for observation,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to medoid,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can be measured in any metric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  </a:t>
                </a:r>
              </a:p>
              <a:p>
                <a:r>
                  <a:rPr lang="en-US" dirty="0">
                    <a:latin typeface="+mn-lt"/>
                  </a:rPr>
                  <a:t>For a set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medoids,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the </a:t>
                </a:r>
                <a:r>
                  <a:rPr lang="en-US" b="1" dirty="0">
                    <a:latin typeface="+mn-lt"/>
                  </a:rPr>
                  <a:t>total deviation (TD)</a:t>
                </a:r>
                <a:r>
                  <a:rPr lang="en-US" dirty="0">
                    <a:latin typeface="+mn-lt"/>
                  </a:rPr>
                  <a:t> measures the compactness of the clusters: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Goal is to assign each observation to a cluster so that TD is minimized for the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clusters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69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Many variations of the k-medoids have been developed  </a:t>
            </a:r>
          </a:p>
          <a:p>
            <a:r>
              <a:rPr lang="en-US" b="1" dirty="0">
                <a:latin typeface="+mn-lt"/>
              </a:rPr>
              <a:t>Partitioning Around </a:t>
            </a:r>
            <a:r>
              <a:rPr lang="en-US" b="1" dirty="0" err="1">
                <a:latin typeface="+mn-lt"/>
              </a:rPr>
              <a:t>Mediods</a:t>
            </a:r>
            <a:r>
              <a:rPr lang="en-US" b="1" dirty="0">
                <a:latin typeface="+mn-lt"/>
              </a:rPr>
              <a:t> (PAM)</a:t>
            </a:r>
            <a:r>
              <a:rPr lang="en-US" dirty="0">
                <a:latin typeface="+mn-lt"/>
              </a:rPr>
              <a:t> algorithm, was an early k-medoid algorithm</a:t>
            </a:r>
          </a:p>
          <a:p>
            <a:r>
              <a:rPr lang="en-US" dirty="0">
                <a:latin typeface="+mn-lt"/>
              </a:rPr>
              <a:t>PAM algorithm has two steps:     </a:t>
            </a:r>
          </a:p>
          <a:p>
            <a:pPr lvl="1"/>
            <a:r>
              <a:rPr lang="en-US" b="1" dirty="0">
                <a:latin typeface="+mn-lt"/>
              </a:rPr>
              <a:t>Build step </a:t>
            </a:r>
            <a:r>
              <a:rPr lang="en-US" dirty="0">
                <a:latin typeface="+mn-lt"/>
              </a:rPr>
              <a:t>finds initial cluster assignments   </a:t>
            </a:r>
          </a:p>
          <a:p>
            <a:pPr lvl="1"/>
            <a:r>
              <a:rPr lang="en-US" b="1" dirty="0">
                <a:latin typeface="+mn-lt"/>
              </a:rPr>
              <a:t>Swap step </a:t>
            </a:r>
            <a:r>
              <a:rPr lang="en-US" dirty="0">
                <a:latin typeface="+mn-lt"/>
              </a:rPr>
              <a:t>improves cluster assignments    </a:t>
            </a:r>
          </a:p>
        </p:txBody>
      </p:sp>
    </p:spTree>
    <p:extLst>
      <p:ext uri="{BB962C8B-B14F-4D97-AF65-F5344CB8AC3E}">
        <p14:creationId xmlns:p14="http://schemas.microsoft.com/office/powerpoint/2010/main" val="212912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Partitioning Around </a:t>
            </a:r>
            <a:r>
              <a:rPr lang="en-US" b="1" dirty="0" err="1">
                <a:latin typeface="+mn-lt"/>
              </a:rPr>
              <a:t>Mediods</a:t>
            </a:r>
            <a:r>
              <a:rPr lang="en-US" b="1" dirty="0">
                <a:latin typeface="+mn-lt"/>
              </a:rPr>
              <a:t> (PAM)</a:t>
            </a:r>
            <a:r>
              <a:rPr lang="en-US" dirty="0">
                <a:latin typeface="+mn-lt"/>
              </a:rPr>
              <a:t> algorithm was early k-medoid algorithm</a:t>
            </a:r>
          </a:p>
          <a:p>
            <a:r>
              <a:rPr lang="en-US" b="1" dirty="0">
                <a:latin typeface="+mn-lt"/>
              </a:rPr>
              <a:t>Build step </a:t>
            </a:r>
            <a:r>
              <a:rPr lang="en-US" dirty="0">
                <a:latin typeface="+mn-lt"/>
              </a:rPr>
              <a:t>finds initial cluster assignments   </a:t>
            </a:r>
          </a:p>
          <a:p>
            <a:pPr marL="0" indent="0">
              <a:buNone/>
            </a:pPr>
            <a:endParaRPr lang="en-US" sz="800" dirty="0">
              <a:latin typeface="+mn-lt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Find first medoid by greedy algorithm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Find a medoid observation with minimum total deviation (TD)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Assign as m1 </a:t>
            </a:r>
          </a:p>
          <a:p>
            <a:pPr marL="0" indent="0">
              <a:spcBef>
                <a:spcPts val="20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Find remaining medoids by greedy partitioning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j in range(2,k):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find observation that partitions the observations with minimum TD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Assign as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sz="800" dirty="0">
              <a:latin typeface="+mn-lt"/>
              <a:cs typeface="Courier New" panose="02070309020205020404" pitchFamily="49" charset="0"/>
            </a:endParaRPr>
          </a:p>
          <a:p>
            <a:r>
              <a:rPr lang="en-US" dirty="0">
                <a:latin typeface="+mn-lt"/>
                <a:cs typeface="Courier New" panose="02070309020205020404" pitchFamily="49" charset="0"/>
              </a:rPr>
              <a:t>Build is a greedy algorithm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Once an observation is assigned as a medoid the assignment is fixed  </a:t>
            </a:r>
          </a:p>
          <a:p>
            <a:r>
              <a:rPr lang="en-US" dirty="0">
                <a:latin typeface="+mn-lt"/>
              </a:rPr>
              <a:t>Build algorithm empirically superior to random starts for k-medoids</a:t>
            </a:r>
          </a:p>
        </p:txBody>
      </p:sp>
    </p:spTree>
    <p:extLst>
      <p:ext uri="{BB962C8B-B14F-4D97-AF65-F5344CB8AC3E}">
        <p14:creationId xmlns:p14="http://schemas.microsoft.com/office/powerpoint/2010/main" val="268039330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There are </a:t>
                </a:r>
                <a:r>
                  <a:rPr lang="en-US" b="1" dirty="0">
                    <a:latin typeface="+mn-lt"/>
                  </a:rPr>
                  <a:t>4 cases for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𝑻𝑫</m:t>
                    </m:r>
                  </m:oMath>
                </a14:m>
                <a:r>
                  <a:rPr lang="en-US" b="1" dirty="0"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when evaluating a medoid swap       </a:t>
                </a:r>
              </a:p>
              <a:p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The swap step is complicated since changing medoids results in reassignment of at least some observations </a:t>
                </a:r>
              </a:p>
              <a:p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Only keep swap if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reduced</a:t>
                </a:r>
              </a:p>
              <a:p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Use the following notation:  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𝑻𝑫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change in the </a:t>
                </a:r>
                <a:r>
                  <a:rPr lang="en-US" i="1" dirty="0">
                    <a:latin typeface="+mn-lt"/>
                    <a:cs typeface="Courier New" panose="02070309020205020404" pitchFamily="49" charset="0"/>
                  </a:rPr>
                  <a:t>TD</a:t>
                </a:r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for a change in assignment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an observation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another observation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the medoid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are currently assigned to 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the next nearest </a:t>
                </a:r>
                <a:r>
                  <a:rPr lang="en-US" sz="2000" dirty="0">
                    <a:latin typeface="+mn-lt"/>
                    <a:cs typeface="Courier New" panose="02070309020205020404" pitchFamily="49" charset="0"/>
                  </a:rPr>
                  <a:t>medoid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a swap candidate for medoid,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.,.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distance measure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3584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Properties of Cluster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8"/>
            <a:ext cx="11525250" cy="5739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Without labeled data, what can a model learn?</a:t>
            </a:r>
          </a:p>
          <a:p>
            <a:r>
              <a:rPr lang="en-US" dirty="0">
                <a:latin typeface="+mn-lt"/>
              </a:rPr>
              <a:t>Can </a:t>
            </a:r>
            <a:r>
              <a:rPr lang="en-US" b="1" dirty="0">
                <a:latin typeface="+mn-lt"/>
              </a:rPr>
              <a:t>learn relationships or structure between variables</a:t>
            </a:r>
          </a:p>
          <a:p>
            <a:r>
              <a:rPr lang="en-US" dirty="0">
                <a:latin typeface="+mn-lt"/>
              </a:rPr>
              <a:t>Structure is learned by determining </a:t>
            </a:r>
            <a:r>
              <a:rPr lang="en-US" b="1" dirty="0">
                <a:latin typeface="+mn-lt"/>
              </a:rPr>
              <a:t>association</a:t>
            </a:r>
            <a:r>
              <a:rPr lang="en-US" dirty="0">
                <a:latin typeface="+mn-lt"/>
              </a:rPr>
              <a:t> between cases</a:t>
            </a:r>
          </a:p>
          <a:p>
            <a:r>
              <a:rPr lang="en-US" dirty="0">
                <a:latin typeface="+mn-lt"/>
              </a:rPr>
              <a:t>Association based on </a:t>
            </a:r>
            <a:r>
              <a:rPr lang="en-US" b="1" dirty="0">
                <a:latin typeface="+mn-lt"/>
              </a:rPr>
              <a:t>measures of similarity</a:t>
            </a:r>
          </a:p>
          <a:p>
            <a:r>
              <a:rPr lang="en-US" dirty="0">
                <a:latin typeface="+mn-lt"/>
              </a:rPr>
              <a:t>Or,</a:t>
            </a:r>
            <a:r>
              <a:rPr lang="en-US" b="1" dirty="0">
                <a:latin typeface="+mn-lt"/>
              </a:rPr>
              <a:t> distance or dissimilarity</a:t>
            </a:r>
            <a:endParaRPr lang="en-US" dirty="0">
              <a:latin typeface="+mn-lt"/>
            </a:endParaRPr>
          </a:p>
          <a:p>
            <a:pPr lvl="1"/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42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There are </a:t>
                </a:r>
                <a:r>
                  <a:rPr lang="en-US" b="1" dirty="0">
                    <a:latin typeface="+mn-lt"/>
                  </a:rPr>
                  <a:t>4 cases for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𝑻𝑫</m:t>
                    </m:r>
                  </m:oMath>
                </a14:m>
                <a:r>
                  <a:rPr lang="en-US" b="1" dirty="0"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when evaluating a medoid swap       </a:t>
                </a:r>
              </a:p>
              <a:p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2 cases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swapped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𝑂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r>
                  <a:rPr lang="en-US" b="1" dirty="0">
                    <a:latin typeface="+mn-lt"/>
                    <a:cs typeface="Courier New" panose="02070309020205020404" pitchFamily="49" charset="0"/>
                  </a:rPr>
                  <a:t>Case 1</a:t>
                </a:r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swapped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closer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&lt;0</m:t>
                    </m:r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, the swap decreases total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𝑇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 </a:t>
                </a:r>
              </a:p>
              <a:p>
                <a:pPr lvl="1"/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And,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assigned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r>
                  <a:rPr lang="en-US" b="1" dirty="0">
                    <a:latin typeface="+mn-lt"/>
                    <a:cs typeface="Courier New" panose="02070309020205020404" pitchFamily="49" charset="0"/>
                  </a:rPr>
                  <a:t>Case 2</a:t>
                </a:r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swapped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closer to</a:t>
                </a:r>
                <a:r>
                  <a:rPr lang="en-US" dirty="0"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𝑂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can be positive or negative</a:t>
                </a:r>
              </a:p>
              <a:p>
                <a:pPr lvl="1"/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And,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assigned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𝑂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687946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There are </a:t>
                </a:r>
                <a:r>
                  <a:rPr lang="en-US" b="1" dirty="0">
                    <a:latin typeface="+mn-lt"/>
                  </a:rPr>
                  <a:t>4 cases for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𝑻𝑫</m:t>
                    </m:r>
                  </m:oMath>
                </a14:m>
                <a:r>
                  <a:rPr lang="en-US" b="1" dirty="0"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when evaluating a medoid swap       </a:t>
                </a:r>
              </a:p>
              <a:p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2 cases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swapped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𝑂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r>
                  <a:rPr lang="en-US" b="1" dirty="0">
                    <a:latin typeface="+mn-lt"/>
                    <a:cs typeface="Courier New" panose="02070309020205020404" pitchFamily="49" charset="0"/>
                  </a:rPr>
                  <a:t>Case 3</a:t>
                </a:r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swapped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closer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lvl="1"/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And,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remains assigned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r>
                  <a:rPr lang="en-US" b="1" dirty="0">
                    <a:latin typeface="+mn-lt"/>
                    <a:cs typeface="Courier New" panose="02070309020205020404" pitchFamily="49" charset="0"/>
                  </a:rPr>
                  <a:t>Case 4</a:t>
                </a:r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swapped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closer to</a:t>
                </a:r>
                <a:r>
                  <a:rPr lang="en-US" dirty="0"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𝑂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&lt;0</m:t>
                    </m:r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lvl="1"/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And,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reassigned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𝑂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51722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Swap step </a:t>
                </a:r>
                <a:r>
                  <a:rPr lang="en-US" dirty="0">
                    <a:latin typeface="+mn-lt"/>
                  </a:rPr>
                  <a:t>attempts to find a better set of medoids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set threshold, </a:t>
                </a:r>
                <a:r>
                  <a:rPr lang="en-US" sz="2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max_its</a:t>
                </a:r>
                <a:r>
                  <a:rPr lang="en-US" sz="2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{m1,m2,…,</a:t>
                </a:r>
                <a:r>
                  <a:rPr lang="en-US" sz="2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mk</a:t>
                </a:r>
                <a:r>
                  <a:rPr lang="en-US" sz="2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delta_TD</a:t>
                </a:r>
                <a:r>
                  <a:rPr lang="en-US" sz="2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sz="2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large_number</a:t>
                </a:r>
                <a:endParaRPr lang="en-US" sz="2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its = 1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TD = </a:t>
                </a:r>
                <a:r>
                  <a:rPr lang="en-US" sz="2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compute_TD</a:t>
                </a:r>
                <a:r>
                  <a:rPr lang="en-US" sz="2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(X, {m1,m2,…,</a:t>
                </a:r>
                <a:r>
                  <a:rPr lang="en-US" sz="2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mk</a:t>
                </a:r>
                <a:r>
                  <a:rPr lang="en-US" sz="2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})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while its &lt; </a:t>
                </a:r>
                <a:r>
                  <a:rPr lang="en-US" sz="2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max_its</a:t>
                </a:r>
                <a:r>
                  <a:rPr lang="en-US" sz="2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or </a:t>
                </a:r>
                <a:r>
                  <a:rPr lang="en-US" sz="2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delta_TD</a:t>
                </a:r>
                <a:r>
                  <a:rPr lang="en-US" sz="2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&lt; threshold: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sample xi not in {m1,m2,…,</a:t>
                </a:r>
                <a:r>
                  <a:rPr lang="en-US" sz="2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mk</a:t>
                </a:r>
                <a:r>
                  <a:rPr lang="en-US" sz="2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sample </a:t>
                </a:r>
                <a:r>
                  <a:rPr lang="en-US" sz="2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mj</a:t>
                </a:r>
                <a:r>
                  <a:rPr lang="en-US" sz="2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in {m1,m2,…,</a:t>
                </a:r>
                <a:r>
                  <a:rPr lang="en-US" sz="2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mk</a:t>
                </a:r>
                <a:r>
                  <a:rPr lang="en-US" sz="2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swap xi, </a:t>
                </a:r>
                <a:r>
                  <a:rPr lang="en-US" sz="2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mj</a:t>
                </a:r>
                <a:r>
                  <a:rPr lang="en-US" sz="2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# candidate swap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2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delta_TD</a:t>
                </a:r>
                <a:r>
                  <a:rPr lang="en-US" sz="2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sz="2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compute_delta_TD</a:t>
                </a:r>
                <a:r>
                  <a:rPr lang="en-US" sz="2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(xi, </a:t>
                </a:r>
                <a:r>
                  <a:rPr lang="en-US" sz="2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mj</a:t>
                </a:r>
                <a:r>
                  <a:rPr lang="en-US" sz="2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X, {m1,m2,…,</a:t>
                </a:r>
                <a:r>
                  <a:rPr lang="en-US" sz="2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mk</a:t>
                </a:r>
                <a:r>
                  <a:rPr lang="en-US" sz="2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})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if </a:t>
                </a:r>
                <a:r>
                  <a:rPr lang="en-US" sz="2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delta_TD</a:t>
                </a:r>
                <a:r>
                  <a:rPr lang="en-US" sz="2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&lt; 0: # The swap step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</a:t>
                </a:r>
                <a:r>
                  <a:rPr lang="en-US" sz="2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mj</a:t>
                </a:r>
                <a:r>
                  <a:rPr lang="en-US" sz="2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xi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</a:t>
                </a:r>
                <a:r>
                  <a:rPr lang="en-US" sz="2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update_cluster_assignments</a:t>
                </a:r>
                <a:r>
                  <a:rPr lang="en-US" sz="2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(X, {m1,m2,…,</a:t>
                </a:r>
                <a:r>
                  <a:rPr lang="en-US" sz="2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mk</a:t>
                </a:r>
                <a:r>
                  <a:rPr lang="en-US" sz="2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})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TD = TD + </a:t>
                </a:r>
                <a:r>
                  <a:rPr lang="en-US" sz="2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delta_TD</a:t>
                </a:r>
                <a:endParaRPr lang="en-US" sz="2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its+=1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 </a:t>
                </a:r>
                <a:r>
                  <a:rPr lang="en-US" sz="2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cluster_assignments</a:t>
                </a:r>
                <a:r>
                  <a:rPr lang="en-US" sz="2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TD, {m1,m2,…,</a:t>
                </a:r>
                <a:r>
                  <a:rPr lang="en-US" sz="2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mk</a:t>
                </a:r>
                <a:r>
                  <a:rPr lang="en-US" sz="2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endParaRPr lang="en-US" sz="1200" dirty="0">
                  <a:latin typeface="+mn-lt"/>
                  <a:cs typeface="Courier New" panose="02070309020205020404" pitchFamily="49" charset="0"/>
                </a:endParaRPr>
              </a:p>
              <a:p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Swap is a greedy algorithm</a:t>
                </a:r>
              </a:p>
              <a:p>
                <a:pPr lvl="1"/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Once an observation is assigned as a medoid the assignment is fixed  </a:t>
                </a:r>
              </a:p>
              <a:p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Large improvement in computational efficiency by caching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𝑇𝐷𝑠</m:t>
                    </m:r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2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919093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PAM is not a scalable algorithm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	</a:t>
                </a:r>
                <a:r>
                  <a:rPr lang="en-US" sz="2400" dirty="0">
                    <a:latin typeface="+mn-lt"/>
                  </a:rPr>
                  <a:t>Where:   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sz="2400" dirty="0">
                    <a:latin typeface="+mn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latin typeface="+mn-lt"/>
                  </a:rPr>
                  <a:t> number of iterations   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sz="2400" dirty="0">
                    <a:latin typeface="+mn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latin typeface="+mn-lt"/>
                  </a:rPr>
                  <a:t> number of clusters   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sz="2400" dirty="0">
                    <a:latin typeface="+mn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latin typeface="+mn-lt"/>
                  </a:rPr>
                  <a:t> number of observations</a:t>
                </a:r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How can we scale k-medoids method?   </a:t>
                </a:r>
              </a:p>
              <a:p>
                <a:pPr lvl="1"/>
                <a:r>
                  <a:rPr lang="en-US" dirty="0">
                    <a:latin typeface="+mn-lt"/>
                  </a:rPr>
                  <a:t>Find swaps using a subsample of the observations – CLARA algorithm   </a:t>
                </a:r>
              </a:p>
              <a:p>
                <a:pPr lvl="1"/>
                <a:r>
                  <a:rPr lang="en-US" dirty="0">
                    <a:latin typeface="+mn-lt"/>
                  </a:rPr>
                  <a:t>Randomly sample nearest neighbors on a graph of medoids – CLARANS algorithm       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39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CLARA algorithm     </a:t>
                </a:r>
              </a:p>
              <a:p>
                <a:r>
                  <a:rPr lang="en-US" dirty="0">
                    <a:latin typeface="+mn-lt"/>
                  </a:rPr>
                  <a:t>CLARA finds swap candidates using a random subsample of observations   </a:t>
                </a:r>
              </a:p>
              <a:p>
                <a:pPr lvl="1"/>
                <a:r>
                  <a:rPr lang="en-US" dirty="0">
                    <a:latin typeface="+mn-lt"/>
                  </a:rPr>
                  <a:t>Bernoulli sample with default size  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=40+2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 swap is computed on the subsample  </a:t>
                </a:r>
              </a:p>
              <a:p>
                <a:pPr lvl="1"/>
                <a:r>
                  <a:rPr lang="en-US" dirty="0">
                    <a:latin typeface="+mn-lt"/>
                  </a:rPr>
                  <a:t>Swap algorithm same as PAM</a:t>
                </a:r>
              </a:p>
              <a:p>
                <a:r>
                  <a:rPr lang="en-US" dirty="0">
                    <a:latin typeface="+mn-lt"/>
                  </a:rPr>
                  <a:t>Uncertainty of each swap step is greater than PAM  </a:t>
                </a:r>
              </a:p>
              <a:p>
                <a:pPr lvl="1"/>
                <a:r>
                  <a:rPr lang="en-US" dirty="0">
                    <a:latin typeface="+mn-lt"/>
                  </a:rPr>
                  <a:t>Stochastic estimate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𝑇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lvl="1"/>
                <a:r>
                  <a:rPr lang="en-US" dirty="0">
                    <a:latin typeface="+mn-lt"/>
                  </a:rPr>
                  <a:t>Requires more, very fast, steps    </a:t>
                </a:r>
              </a:p>
              <a:p>
                <a:r>
                  <a:rPr lang="en-US" dirty="0">
                    <a:latin typeface="+mn-lt"/>
                  </a:rPr>
                  <a:t>Efficiency: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40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Scalable for small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and large </a:t>
                </a:r>
                <a:r>
                  <a:rPr lang="en-US" i="1" dirty="0">
                    <a:latin typeface="+mn-lt"/>
                  </a:rPr>
                  <a:t>n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540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CLARANS algorithm     </a:t>
                </a:r>
              </a:p>
              <a:p>
                <a:r>
                  <a:rPr lang="en-US" dirty="0">
                    <a:latin typeface="+mn-lt"/>
                  </a:rPr>
                  <a:t>CLARANS randomly samples from a nearest neighbor graph of medoid sets </a:t>
                </a:r>
              </a:p>
              <a:p>
                <a:r>
                  <a:rPr lang="en-US" dirty="0">
                    <a:latin typeface="+mn-lt"/>
                  </a:rPr>
                  <a:t>Each </a:t>
                </a:r>
                <a:r>
                  <a:rPr lang="en-US" b="1" dirty="0">
                    <a:latin typeface="+mn-lt"/>
                  </a:rPr>
                  <a:t>node is a specific set of medoids </a:t>
                </a:r>
                <a:r>
                  <a:rPr lang="en-US" dirty="0">
                    <a:latin typeface="+mn-lt"/>
                  </a:rPr>
                  <a:t>given the observations: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,..,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 near neighbor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</a:t>
                </a:r>
                <a:r>
                  <a:rPr lang="en-US" b="1" dirty="0">
                    <a:latin typeface="+mn-lt"/>
                  </a:rPr>
                  <a:t>differs by 1 medoid</a:t>
                </a:r>
                <a:r>
                  <a:rPr lang="en-US" dirty="0"/>
                  <a:t>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,,..,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Only one difference between neighbor sets: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𝐽𝑎𝑐𝑎𝑟𝑑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Using a limited number of nearest neighbors, </a:t>
                </a:r>
                <a:r>
                  <a:rPr lang="en-US" i="1" dirty="0" err="1">
                    <a:latin typeface="+mn-lt"/>
                  </a:rPr>
                  <a:t>numlocal</a:t>
                </a:r>
                <a:r>
                  <a:rPr lang="en-US" dirty="0">
                    <a:latin typeface="+mn-lt"/>
                  </a:rPr>
                  <a:t>, limits the complexity of the search.    </a:t>
                </a:r>
              </a:p>
              <a:p>
                <a:r>
                  <a:rPr lang="en-US" dirty="0">
                    <a:latin typeface="+mn-lt"/>
                  </a:rPr>
                  <a:t>Is a </a:t>
                </a:r>
                <a:r>
                  <a:rPr lang="en-US" b="1" dirty="0">
                    <a:latin typeface="+mn-lt"/>
                  </a:rPr>
                  <a:t>greedy search</a:t>
                </a: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2460" r="-15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935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CLARANS algorithm    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set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numlocal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and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maxneighbor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min_TD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BigNumber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# Starting value of global TD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=1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While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&lt;=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numlocal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# random starting point on graph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random sample S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,,..,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min_TD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compute_TD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(S) # Starting TD for this iteration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j = 1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while j &lt;=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maxneighbor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random sample neighbor SO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,,..,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compute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delta_TD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if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delta_TD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&lt; 0: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S = SO # Swap if improvement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Update_assignements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(S) ## Per PAM algorithm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TD = TD +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delta_TD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j = j + 1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if TD &lt;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min_TD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min_TD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TD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final_S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S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+ 1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min_TD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final_S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cluster_assignemnts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200"/>
                  </a:spcBef>
                  <a:buNone/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200"/>
                  </a:spcBef>
                  <a:buNone/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582" t="-2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726587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646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Compare CLARA and CLARANS algorithms</a:t>
            </a:r>
            <a:r>
              <a:rPr lang="en-US" b="1" dirty="0">
                <a:latin typeface="+mn-lt"/>
              </a:rPr>
              <a:t>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85E18ED8-6DA7-7064-6F09-F8C06C939E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5979415"/>
                  </p:ext>
                </p:extLst>
              </p:nvPr>
            </p:nvGraphicFramePr>
            <p:xfrm>
              <a:off x="292957" y="1460162"/>
              <a:ext cx="11712048" cy="3383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96349">
                      <a:extLst>
                        <a:ext uri="{9D8B030D-6E8A-4147-A177-3AD203B41FA5}">
                          <a16:colId xmlns:a16="http://schemas.microsoft.com/office/drawing/2014/main" val="220286723"/>
                        </a:ext>
                      </a:extLst>
                    </a:gridCol>
                    <a:gridCol w="4111995">
                      <a:extLst>
                        <a:ext uri="{9D8B030D-6E8A-4147-A177-3AD203B41FA5}">
                          <a16:colId xmlns:a16="http://schemas.microsoft.com/office/drawing/2014/main" val="1510201248"/>
                        </a:ext>
                      </a:extLst>
                    </a:gridCol>
                    <a:gridCol w="4403704">
                      <a:extLst>
                        <a:ext uri="{9D8B030D-6E8A-4147-A177-3AD203B41FA5}">
                          <a16:colId xmlns:a16="http://schemas.microsoft.com/office/drawing/2014/main" val="11676918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Property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CLARA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CLARANS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1879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Greedy search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Yes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2250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Search 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Local search on small random sample of observations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Nearest neighbor search on random samples of global graph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39218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Computational Efficiency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d>
                                      <m:d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40</m:t>
                                                </m:r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Harder to quantify, but likely worse than CLARA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77169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Robustness and identification of outliers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Small samples susceptible to outlier influence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Fairly robust to outliers. Identify with large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88686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85E18ED8-6DA7-7064-6F09-F8C06C939E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5979415"/>
                  </p:ext>
                </p:extLst>
              </p:nvPr>
            </p:nvGraphicFramePr>
            <p:xfrm>
              <a:off x="292957" y="1460162"/>
              <a:ext cx="11712048" cy="3383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96349">
                      <a:extLst>
                        <a:ext uri="{9D8B030D-6E8A-4147-A177-3AD203B41FA5}">
                          <a16:colId xmlns:a16="http://schemas.microsoft.com/office/drawing/2014/main" val="220286723"/>
                        </a:ext>
                      </a:extLst>
                    </a:gridCol>
                    <a:gridCol w="4111995">
                      <a:extLst>
                        <a:ext uri="{9D8B030D-6E8A-4147-A177-3AD203B41FA5}">
                          <a16:colId xmlns:a16="http://schemas.microsoft.com/office/drawing/2014/main" val="1510201248"/>
                        </a:ext>
                      </a:extLst>
                    </a:gridCol>
                    <a:gridCol w="4403704">
                      <a:extLst>
                        <a:ext uri="{9D8B030D-6E8A-4147-A177-3AD203B41FA5}">
                          <a16:colId xmlns:a16="http://schemas.microsoft.com/office/drawing/2014/main" val="1167691864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Property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CLARA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CLARANS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18796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Greedy search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Yes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225010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Search 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Local search on small random sample of observations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Nearest neighbor search on random samples of global graph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3921827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Computational Efficiency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8042" t="-217037" r="-107864" b="-11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Harder to quantify, but likely worse than CLARA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7716901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Robustness and identification of outliers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Small samples susceptible to outlier influence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5975" t="-317037" r="-553" b="-170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886863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274058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There is on-going research into scalable K-medoids algorithms </a:t>
            </a:r>
          </a:p>
          <a:p>
            <a:r>
              <a:rPr lang="en-US" dirty="0">
                <a:latin typeface="+mn-lt"/>
              </a:rPr>
              <a:t>The original PAM algorithm was first published as </a:t>
            </a:r>
            <a:r>
              <a:rPr lang="en-US" dirty="0">
                <a:latin typeface="+mn-lt"/>
                <a:hlinkClick r:id="rId3"/>
              </a:rPr>
              <a:t>Chapter 2 of Finding Groups in Data, Kaufmann and </a:t>
            </a:r>
            <a:r>
              <a:rPr lang="en-US" dirty="0" err="1">
                <a:latin typeface="+mn-lt"/>
                <a:hlinkClick r:id="rId3"/>
              </a:rPr>
              <a:t>Rousseeuw</a:t>
            </a:r>
            <a:r>
              <a:rPr lang="en-US" dirty="0">
                <a:latin typeface="+mn-lt"/>
                <a:hlinkClick r:id="rId3"/>
              </a:rPr>
              <a:t>, Wiley, 1990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The original CLARANS paper is behind paywalls, for a review of k-medoids methods including </a:t>
            </a:r>
            <a:r>
              <a:rPr lang="en-US" dirty="0">
                <a:latin typeface="+mn-lt"/>
                <a:hlinkClick r:id="rId4"/>
              </a:rPr>
              <a:t>CLARANS: a method for clustering objects for spatial data, Ng and Hue, 2002</a:t>
            </a:r>
            <a:r>
              <a:rPr lang="en-US" dirty="0">
                <a:latin typeface="+mn-lt"/>
              </a:rPr>
              <a:t>      </a:t>
            </a:r>
          </a:p>
          <a:p>
            <a:r>
              <a:rPr lang="en-US" dirty="0">
                <a:latin typeface="+mn-lt"/>
              </a:rPr>
              <a:t>A recently developed algorithm to significantly improve the scalability of  k-medoids algorithm can be found in </a:t>
            </a:r>
            <a:r>
              <a:rPr lang="en-US" dirty="0">
                <a:latin typeface="+mn-lt"/>
                <a:hlinkClick r:id="rId5"/>
              </a:rPr>
              <a:t>Faster k-Medoids Clustering: Improving the PAM, CLARA, and CLARANS Algorithms, Schubert and </a:t>
            </a:r>
            <a:r>
              <a:rPr lang="en-US" dirty="0" err="1">
                <a:latin typeface="+mn-lt"/>
                <a:hlinkClick r:id="rId5"/>
              </a:rPr>
              <a:t>Rousseeuw</a:t>
            </a:r>
            <a:r>
              <a:rPr lang="en-US" dirty="0">
                <a:latin typeface="+mn-lt"/>
                <a:hlinkClick r:id="rId5"/>
              </a:rPr>
              <a:t>, 2019</a:t>
            </a:r>
            <a:r>
              <a:rPr lang="en-US" dirty="0">
                <a:latin typeface="+mn-lt"/>
              </a:rPr>
              <a:t> </a:t>
            </a:r>
          </a:p>
          <a:p>
            <a:r>
              <a:rPr lang="en-US" dirty="0">
                <a:latin typeface="+mn-lt"/>
              </a:rPr>
              <a:t>For a reasonable up to date review and comparison of K-medoids algorithms see </a:t>
            </a:r>
            <a:r>
              <a:rPr lang="en-US" dirty="0">
                <a:latin typeface="+mn-lt"/>
                <a:hlinkClick r:id="rId6"/>
              </a:rPr>
              <a:t>An Overview of Partitioning Algorithms in Clustering Techniques, </a:t>
            </a:r>
            <a:r>
              <a:rPr lang="en-US" dirty="0" err="1">
                <a:latin typeface="+mn-lt"/>
                <a:hlinkClick r:id="rId6"/>
              </a:rPr>
              <a:t>Skaget</a:t>
            </a:r>
            <a:r>
              <a:rPr lang="en-US" dirty="0">
                <a:latin typeface="+mn-lt"/>
                <a:hlinkClick r:id="rId6"/>
              </a:rPr>
              <a:t> and Pandya, 2016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6893143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Python API software for K-medoids algorithms </a:t>
            </a:r>
          </a:p>
          <a:p>
            <a:r>
              <a:rPr lang="en-US" dirty="0">
                <a:latin typeface="+mn-lt"/>
              </a:rPr>
              <a:t>The PAM and CLARA algorithms are implemented in </a:t>
            </a:r>
            <a:r>
              <a:rPr lang="en-US" dirty="0">
                <a:latin typeface="+mn-lt"/>
                <a:hlinkClick r:id="rId3"/>
              </a:rPr>
              <a:t>Scikit-Extra</a:t>
            </a:r>
            <a:r>
              <a:rPr lang="en-US" dirty="0">
                <a:latin typeface="+mn-lt"/>
              </a:rPr>
              <a:t> package</a:t>
            </a:r>
          </a:p>
          <a:p>
            <a:pPr lvl="1"/>
            <a:r>
              <a:rPr lang="en-US" dirty="0">
                <a:latin typeface="+mn-lt"/>
              </a:rPr>
              <a:t>Conforms to Scikit standards for API and good documentation   </a:t>
            </a:r>
          </a:p>
          <a:p>
            <a:r>
              <a:rPr lang="en-US" dirty="0">
                <a:latin typeface="+mn-lt"/>
              </a:rPr>
              <a:t>A versions of the PAM algorithm, CLARANS algorithm and several other clustering algorithms and utilities are implemented in the </a:t>
            </a:r>
            <a:r>
              <a:rPr lang="en-US" dirty="0" err="1">
                <a:latin typeface="+mn-lt"/>
                <a:hlinkClick r:id="rId4"/>
              </a:rPr>
              <a:t>Pyclustering</a:t>
            </a:r>
            <a:r>
              <a:rPr lang="en-US" dirty="0">
                <a:latin typeface="+mn-lt"/>
                <a:hlinkClick r:id="rId4"/>
              </a:rPr>
              <a:t> package</a:t>
            </a:r>
            <a:endParaRPr lang="en-US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Unfortunately, this package has some rough edges and is not well documented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37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Properties of Cluster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Properties of unsupervised learning models</a:t>
            </a:r>
          </a:p>
          <a:p>
            <a:r>
              <a:rPr lang="en-US" dirty="0">
                <a:latin typeface="+mn-lt"/>
              </a:rPr>
              <a:t>Cluster models are a </a:t>
            </a:r>
            <a:r>
              <a:rPr lang="en-US" b="1" dirty="0">
                <a:latin typeface="+mn-lt"/>
              </a:rPr>
              <a:t>form of similarity search</a:t>
            </a:r>
          </a:p>
          <a:p>
            <a:r>
              <a:rPr lang="en-US" dirty="0">
                <a:latin typeface="+mn-lt"/>
              </a:rPr>
              <a:t>Algorithms can use different </a:t>
            </a:r>
            <a:r>
              <a:rPr lang="en-US" b="1" dirty="0">
                <a:latin typeface="+mn-lt"/>
              </a:rPr>
              <a:t>similarity or dissimilarity metrics</a:t>
            </a:r>
          </a:p>
          <a:p>
            <a:pPr lvl="1"/>
            <a:r>
              <a:rPr lang="en-US" sz="2800" dirty="0">
                <a:latin typeface="+mn-lt"/>
              </a:rPr>
              <a:t>Different distance metrics can discover different relationships </a:t>
            </a:r>
          </a:p>
          <a:p>
            <a:pPr lvl="1"/>
            <a:r>
              <a:rPr lang="en-US" sz="2800" dirty="0">
                <a:latin typeface="+mn-lt"/>
              </a:rPr>
              <a:t>Different algorithms use different metrics</a:t>
            </a:r>
          </a:p>
          <a:p>
            <a:pPr lvl="1"/>
            <a:r>
              <a:rPr lang="en-US" sz="2800" dirty="0">
                <a:latin typeface="+mn-lt"/>
              </a:rPr>
              <a:t>Non-Euclidian metrics often required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What are the ideal properties of clusters?  </a:t>
            </a:r>
          </a:p>
          <a:p>
            <a:pPr lvl="1"/>
            <a:r>
              <a:rPr lang="en-US" sz="2800" b="1" dirty="0">
                <a:latin typeface="+mn-lt"/>
              </a:rPr>
              <a:t>Compactness: </a:t>
            </a:r>
            <a:r>
              <a:rPr lang="en-US" sz="2800" dirty="0">
                <a:latin typeface="+mn-lt"/>
              </a:rPr>
              <a:t>minimum distance between members of a cluster, a </a:t>
            </a:r>
            <a:r>
              <a:rPr lang="en-US" sz="2800" b="1" dirty="0">
                <a:latin typeface="+mn-lt"/>
              </a:rPr>
              <a:t>closeness</a:t>
            </a:r>
            <a:r>
              <a:rPr lang="en-US" sz="2800" dirty="0">
                <a:latin typeface="+mn-lt"/>
              </a:rPr>
              <a:t> </a:t>
            </a:r>
            <a:r>
              <a:rPr lang="en-US" sz="2800" b="1" dirty="0">
                <a:latin typeface="+mn-lt"/>
              </a:rPr>
              <a:t>property</a:t>
            </a:r>
          </a:p>
          <a:p>
            <a:pPr lvl="1"/>
            <a:r>
              <a:rPr lang="en-US" sz="2800" b="1" dirty="0">
                <a:latin typeface="+mn-lt"/>
              </a:rPr>
              <a:t>Separation</a:t>
            </a:r>
            <a:r>
              <a:rPr lang="en-US" sz="2800" dirty="0">
                <a:latin typeface="+mn-lt"/>
              </a:rPr>
              <a:t>: maximum distance between clusters, a </a:t>
            </a:r>
            <a:r>
              <a:rPr lang="en-US" sz="2800" b="1" dirty="0">
                <a:latin typeface="+mn-lt"/>
              </a:rPr>
              <a:t>confidence property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3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825010" cy="2387600"/>
          </a:xfrm>
        </p:spPr>
        <p:txBody>
          <a:bodyPr>
            <a:normAutofit/>
          </a:bodyPr>
          <a:lstStyle/>
          <a:p>
            <a:r>
              <a:rPr lang="en-US" sz="4400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99214488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Unsupervised learning methods </a:t>
            </a:r>
            <a:r>
              <a:rPr lang="en-US" sz="2800" b="1" dirty="0">
                <a:latin typeface="+mn-lt"/>
              </a:rPr>
              <a:t>learn structure of data</a:t>
            </a:r>
            <a:endParaRPr lang="en-US" b="1" dirty="0">
              <a:latin typeface="+mn-lt"/>
            </a:endParaRPr>
          </a:p>
          <a:p>
            <a:pPr lvl="1"/>
            <a:r>
              <a:rPr lang="en-US" sz="2800" dirty="0">
                <a:latin typeface="+mn-lt"/>
              </a:rPr>
              <a:t>Structure is learned by determining </a:t>
            </a:r>
            <a:r>
              <a:rPr lang="en-US" sz="2800" b="1" dirty="0">
                <a:latin typeface="+mn-lt"/>
              </a:rPr>
              <a:t>association</a:t>
            </a:r>
            <a:r>
              <a:rPr lang="en-US" sz="2800" dirty="0">
                <a:latin typeface="+mn-lt"/>
              </a:rPr>
              <a:t> between cases</a:t>
            </a:r>
          </a:p>
          <a:p>
            <a:pPr lvl="1"/>
            <a:r>
              <a:rPr lang="en-US" sz="2800" dirty="0">
                <a:latin typeface="+mn-lt"/>
              </a:rPr>
              <a:t>Association based on </a:t>
            </a:r>
            <a:r>
              <a:rPr lang="en-US" sz="2800" b="1" dirty="0">
                <a:latin typeface="+mn-lt"/>
              </a:rPr>
              <a:t>measures of proximity, distance or dissimilarity</a:t>
            </a:r>
            <a:endParaRPr lang="en-US" sz="2800" dirty="0">
              <a:latin typeface="+mn-lt"/>
            </a:endParaRPr>
          </a:p>
          <a:p>
            <a:r>
              <a:rPr lang="en-US" dirty="0">
                <a:latin typeface="+mn-lt"/>
              </a:rPr>
              <a:t>Clustering algorithms are </a:t>
            </a:r>
            <a:r>
              <a:rPr lang="en-US" b="1" dirty="0">
                <a:latin typeface="+mn-lt"/>
              </a:rPr>
              <a:t>data mining methods</a:t>
            </a:r>
          </a:p>
          <a:p>
            <a:pPr lvl="1"/>
            <a:r>
              <a:rPr lang="en-US" dirty="0">
                <a:latin typeface="+mn-lt"/>
              </a:rPr>
              <a:t>Data mining seeks to find interesting relationships in data</a:t>
            </a:r>
          </a:p>
          <a:p>
            <a:pPr lvl="1"/>
            <a:r>
              <a:rPr lang="en-US" dirty="0">
                <a:latin typeface="+mn-lt"/>
              </a:rPr>
              <a:t>We have already encountered feature importance as a data mining method</a:t>
            </a:r>
          </a:p>
          <a:p>
            <a:pPr lvl="1"/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6698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Algorithms can use different </a:t>
            </a:r>
            <a:r>
              <a:rPr lang="en-US" b="1" dirty="0">
                <a:latin typeface="+mn-lt"/>
              </a:rPr>
              <a:t>distance or dissimilarity metrics</a:t>
            </a:r>
          </a:p>
          <a:p>
            <a:pPr lvl="1"/>
            <a:r>
              <a:rPr lang="en-US" sz="2800" dirty="0">
                <a:latin typeface="+mn-lt"/>
              </a:rPr>
              <a:t>Structure based on distance metrics</a:t>
            </a:r>
          </a:p>
          <a:p>
            <a:pPr lvl="1"/>
            <a:r>
              <a:rPr lang="en-US" sz="2800" dirty="0">
                <a:latin typeface="+mn-lt"/>
              </a:rPr>
              <a:t>Different algorithms use different metrics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What are the ideal properties of clusters?  </a:t>
            </a:r>
          </a:p>
          <a:p>
            <a:r>
              <a:rPr lang="en-US" dirty="0">
                <a:latin typeface="+mn-lt"/>
              </a:rPr>
              <a:t>Good clusters have two properties</a:t>
            </a:r>
          </a:p>
          <a:p>
            <a:pPr lvl="1"/>
            <a:r>
              <a:rPr lang="en-US" sz="2800" b="1" dirty="0">
                <a:latin typeface="+mn-lt"/>
              </a:rPr>
              <a:t>Compactness: </a:t>
            </a:r>
            <a:r>
              <a:rPr lang="en-US" sz="2800" dirty="0">
                <a:latin typeface="+mn-lt"/>
              </a:rPr>
              <a:t>We what the clusters to be small with members close to each other</a:t>
            </a:r>
          </a:p>
          <a:p>
            <a:pPr lvl="1"/>
            <a:r>
              <a:rPr lang="en-US" sz="2800" b="1" dirty="0">
                <a:latin typeface="+mn-lt"/>
              </a:rPr>
              <a:t>Separation</a:t>
            </a:r>
            <a:r>
              <a:rPr lang="en-US" sz="2800" dirty="0">
                <a:latin typeface="+mn-lt"/>
              </a:rPr>
              <a:t>: We want the clusters are well separated, a closeness property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35088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Different models and dissimilarity metrics will give different results</a:t>
            </a:r>
          </a:p>
          <a:p>
            <a:pPr lvl="1"/>
            <a:r>
              <a:rPr lang="en-US" sz="2800" dirty="0">
                <a:latin typeface="+mn-lt"/>
              </a:rPr>
              <a:t>Dissimilarity metrics usually matter more than model choice</a:t>
            </a:r>
          </a:p>
          <a:p>
            <a:pPr lvl="1"/>
            <a:r>
              <a:rPr lang="en-US" sz="2800" dirty="0">
                <a:latin typeface="+mn-lt"/>
              </a:rPr>
              <a:t>But which one should we use? </a:t>
            </a:r>
          </a:p>
          <a:p>
            <a:r>
              <a:rPr lang="en-US" dirty="0">
                <a:latin typeface="+mn-lt"/>
              </a:rPr>
              <a:t>Evaluation is a significant problem with for unsupervised learning</a:t>
            </a:r>
          </a:p>
          <a:p>
            <a:pPr lvl="1"/>
            <a:r>
              <a:rPr lang="en-US" sz="2800" dirty="0">
                <a:latin typeface="+mn-lt"/>
              </a:rPr>
              <a:t>There are no labels for objective evaluation</a:t>
            </a:r>
          </a:p>
          <a:p>
            <a:pPr lvl="1"/>
            <a:r>
              <a:rPr lang="en-US" sz="2800" dirty="0">
                <a:latin typeface="+mn-lt"/>
              </a:rPr>
              <a:t>Evaluation is often subjective</a:t>
            </a:r>
          </a:p>
          <a:p>
            <a:r>
              <a:rPr lang="en-US" dirty="0">
                <a:latin typeface="+mn-lt"/>
              </a:rPr>
              <a:t>But, do we have to pick one best model?</a:t>
            </a:r>
          </a:p>
          <a:p>
            <a:pPr lvl="1"/>
            <a:r>
              <a:rPr lang="en-US" sz="2800" dirty="0">
                <a:latin typeface="+mn-lt"/>
              </a:rPr>
              <a:t>No</a:t>
            </a:r>
          </a:p>
          <a:p>
            <a:pPr lvl="1"/>
            <a:r>
              <a:rPr lang="en-US" sz="2800" dirty="0">
                <a:latin typeface="+mn-lt"/>
              </a:rPr>
              <a:t>Different models can show different useful relationships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09497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516" y="0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8223EED3-7B46-4411-92AD-9FC6754A0B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2884984"/>
                  </p:ext>
                </p:extLst>
              </p:nvPr>
            </p:nvGraphicFramePr>
            <p:xfrm>
              <a:off x="386640" y="566515"/>
              <a:ext cx="11630025" cy="6126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00251">
                      <a:extLst>
                        <a:ext uri="{9D8B030D-6E8A-4147-A177-3AD203B41FA5}">
                          <a16:colId xmlns:a16="http://schemas.microsoft.com/office/drawing/2014/main" val="1757814776"/>
                        </a:ext>
                      </a:extLst>
                    </a:gridCol>
                    <a:gridCol w="2157413">
                      <a:extLst>
                        <a:ext uri="{9D8B030D-6E8A-4147-A177-3AD203B41FA5}">
                          <a16:colId xmlns:a16="http://schemas.microsoft.com/office/drawing/2014/main" val="4041575726"/>
                        </a:ext>
                      </a:extLst>
                    </a:gridCol>
                    <a:gridCol w="1746959">
                      <a:extLst>
                        <a:ext uri="{9D8B030D-6E8A-4147-A177-3AD203B41FA5}">
                          <a16:colId xmlns:a16="http://schemas.microsoft.com/office/drawing/2014/main" val="1232253116"/>
                        </a:ext>
                      </a:extLst>
                    </a:gridCol>
                    <a:gridCol w="2914650">
                      <a:extLst>
                        <a:ext uri="{9D8B030D-6E8A-4147-A177-3AD203B41FA5}">
                          <a16:colId xmlns:a16="http://schemas.microsoft.com/office/drawing/2014/main" val="774572399"/>
                        </a:ext>
                      </a:extLst>
                    </a:gridCol>
                    <a:gridCol w="2810752">
                      <a:extLst>
                        <a:ext uri="{9D8B030D-6E8A-4147-A177-3AD203B41FA5}">
                          <a16:colId xmlns:a16="http://schemas.microsoft.com/office/drawing/2014/main" val="22789821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 characteristic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Characteristics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Scalability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06745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K-means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Maximizes cluster compactness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Need to find k</a:t>
                          </a:r>
                        </a:p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Assumes equal 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low,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_+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Mini-batch high, O(n log(n))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81197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Agglomerative hierarchical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Clusters into dendrogram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low,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low,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46684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Affinity clustering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Responsible point in cluster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Less scalable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medium, O(n</a:t>
                          </a:r>
                          <a:r>
                            <a:rPr lang="en-US" sz="2000" baseline="30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56776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DBSCAN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Uniform density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high, O(n log(n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)), memory </a:t>
                          </a:r>
                          <a:r>
                            <a:rPr lang="en-US" sz="2000" i="1">
                              <a:latin typeface="+mn-lt"/>
                            </a:rPr>
                            <a:t>O(n</a:t>
                          </a:r>
                          <a:r>
                            <a:rPr lang="en-US" sz="2000" i="1" baseline="30000">
                              <a:latin typeface="+mn-lt"/>
                            </a:rPr>
                            <a:t>2</a:t>
                          </a:r>
                          <a:r>
                            <a:rPr lang="en-US" sz="2000" i="1">
                              <a:latin typeface="+mn-lt"/>
                            </a:rPr>
                            <a:t>) 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out 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03993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OPTICS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Variable density–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to medium, O(n log(n)) to O(n), out 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49949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Spectral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Minimum energy graph partition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Scalable with sparse graph -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- O(n) to O(n log(n))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05346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8223EED3-7B46-4411-92AD-9FC6754A0B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2884984"/>
                  </p:ext>
                </p:extLst>
              </p:nvPr>
            </p:nvGraphicFramePr>
            <p:xfrm>
              <a:off x="386640" y="566515"/>
              <a:ext cx="11630025" cy="6126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00251">
                      <a:extLst>
                        <a:ext uri="{9D8B030D-6E8A-4147-A177-3AD203B41FA5}">
                          <a16:colId xmlns:a16="http://schemas.microsoft.com/office/drawing/2014/main" val="1757814776"/>
                        </a:ext>
                      </a:extLst>
                    </a:gridCol>
                    <a:gridCol w="2157413">
                      <a:extLst>
                        <a:ext uri="{9D8B030D-6E8A-4147-A177-3AD203B41FA5}">
                          <a16:colId xmlns:a16="http://schemas.microsoft.com/office/drawing/2014/main" val="4041575726"/>
                        </a:ext>
                      </a:extLst>
                    </a:gridCol>
                    <a:gridCol w="1746959">
                      <a:extLst>
                        <a:ext uri="{9D8B030D-6E8A-4147-A177-3AD203B41FA5}">
                          <a16:colId xmlns:a16="http://schemas.microsoft.com/office/drawing/2014/main" val="1232253116"/>
                        </a:ext>
                      </a:extLst>
                    </a:gridCol>
                    <a:gridCol w="2914650">
                      <a:extLst>
                        <a:ext uri="{9D8B030D-6E8A-4147-A177-3AD203B41FA5}">
                          <a16:colId xmlns:a16="http://schemas.microsoft.com/office/drawing/2014/main" val="774572399"/>
                        </a:ext>
                      </a:extLst>
                    </a:gridCol>
                    <a:gridCol w="2810752">
                      <a:extLst>
                        <a:ext uri="{9D8B030D-6E8A-4147-A177-3AD203B41FA5}">
                          <a16:colId xmlns:a16="http://schemas.microsoft.com/office/drawing/2014/main" val="2278982121"/>
                        </a:ext>
                      </a:extLst>
                    </a:gridCol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 characteristic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Characteristics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Scalability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0674545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K-means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Maximizes cluster compactness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Need to find k</a:t>
                          </a:r>
                        </a:p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Assumes equal 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4317" t="-72727" r="-868" b="-450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8119788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Agglomerative hierarchical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Clusters into dendrogram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2505" t="-247826" r="-97077" b="-5469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4317" t="-247826" r="-868" b="-5469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4668411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Affinity clustering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Responsible point in cluster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Less scalable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medium, O(n</a:t>
                          </a:r>
                          <a:r>
                            <a:rPr lang="en-US" sz="2000" baseline="30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5677680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DBSCAN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Uniform density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high, O(n log(n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)), memory </a:t>
                          </a:r>
                          <a:r>
                            <a:rPr lang="en-US" sz="2000" i="1">
                              <a:latin typeface="+mn-lt"/>
                            </a:rPr>
                            <a:t>O(n</a:t>
                          </a:r>
                          <a:r>
                            <a:rPr lang="en-US" sz="2000" i="1" baseline="30000">
                              <a:latin typeface="+mn-lt"/>
                            </a:rPr>
                            <a:t>2</a:t>
                          </a:r>
                          <a:r>
                            <a:rPr lang="en-US" sz="2000" i="1">
                              <a:latin typeface="+mn-lt"/>
                            </a:rPr>
                            <a:t>) 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out 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0399394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OPTICS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Variable density–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to medium, O(n log(n)) to O(n), out 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4994939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Spectral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Minimum energy graph partition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Scalable with sparse graph -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- O(n) to O(n log(n))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053462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44464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Properties of Cluster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There are a wide variety of unsupervised learning models </a:t>
            </a:r>
          </a:p>
          <a:p>
            <a:r>
              <a:rPr lang="en-US" dirty="0">
                <a:latin typeface="+mn-lt"/>
              </a:rPr>
              <a:t>Different similarity (dissimilarity) metrics will give different results</a:t>
            </a:r>
          </a:p>
          <a:p>
            <a:pPr lvl="1"/>
            <a:r>
              <a:rPr lang="en-US" sz="2800" b="1" dirty="0">
                <a:latin typeface="+mn-lt"/>
              </a:rPr>
              <a:t>Similarity metrics often matter more </a:t>
            </a:r>
            <a:r>
              <a:rPr lang="en-US" sz="2800" dirty="0">
                <a:latin typeface="+mn-lt"/>
              </a:rPr>
              <a:t>than model choice</a:t>
            </a:r>
          </a:p>
          <a:p>
            <a:pPr lvl="1"/>
            <a:r>
              <a:rPr lang="en-US" sz="2800" dirty="0">
                <a:latin typeface="+mn-lt"/>
              </a:rPr>
              <a:t>But which one should we use? </a:t>
            </a:r>
          </a:p>
          <a:p>
            <a:r>
              <a:rPr lang="en-US" b="1" dirty="0">
                <a:latin typeface="+mn-lt"/>
              </a:rPr>
              <a:t>Evaluation</a:t>
            </a:r>
            <a:r>
              <a:rPr lang="en-US" dirty="0">
                <a:latin typeface="+mn-lt"/>
              </a:rPr>
              <a:t> is a significant problem for unsupervised learning</a:t>
            </a:r>
          </a:p>
          <a:p>
            <a:pPr lvl="1"/>
            <a:r>
              <a:rPr lang="en-US" sz="2800" dirty="0">
                <a:latin typeface="+mn-lt"/>
              </a:rPr>
              <a:t>There are no labels for objective evaluation</a:t>
            </a:r>
          </a:p>
          <a:p>
            <a:pPr lvl="1"/>
            <a:r>
              <a:rPr lang="en-US" sz="2800" dirty="0">
                <a:latin typeface="+mn-lt"/>
              </a:rPr>
              <a:t>Evaluation is often subjective</a:t>
            </a:r>
          </a:p>
          <a:p>
            <a:r>
              <a:rPr lang="en-US" dirty="0">
                <a:latin typeface="+mn-lt"/>
              </a:rPr>
              <a:t>Do we have to pick one best model?</a:t>
            </a:r>
          </a:p>
          <a:p>
            <a:pPr lvl="1"/>
            <a:r>
              <a:rPr lang="en-US" sz="2800" b="1" dirty="0">
                <a:latin typeface="+mn-lt"/>
              </a:rPr>
              <a:t>No!</a:t>
            </a:r>
          </a:p>
          <a:p>
            <a:pPr lvl="1"/>
            <a:r>
              <a:rPr lang="en-US" sz="2800" dirty="0">
                <a:latin typeface="+mn-lt"/>
              </a:rPr>
              <a:t>Different models can show different useful relationships</a:t>
            </a:r>
          </a:p>
          <a:p>
            <a:pPr lvl="1"/>
            <a:r>
              <a:rPr lang="en-US" sz="2800" dirty="0">
                <a:latin typeface="+mn-lt"/>
              </a:rPr>
              <a:t>In practice</a:t>
            </a:r>
            <a:r>
              <a:rPr lang="en-US" sz="2800" b="1" dirty="0">
                <a:latin typeface="+mn-lt"/>
              </a:rPr>
              <a:t>, try lots of models, keep the few useful ones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32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29986</TotalTime>
  <Words>5481</Words>
  <Application>Microsoft Office PowerPoint</Application>
  <PresentationFormat>Widescreen</PresentationFormat>
  <Paragraphs>842</Paragraphs>
  <Slides>84</Slides>
  <Notes>73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84</vt:i4>
      </vt:variant>
    </vt:vector>
  </HeadingPairs>
  <TitlesOfParts>
    <vt:vector size="94" baseType="lpstr">
      <vt:lpstr>Arial</vt:lpstr>
      <vt:lpstr>Calibri</vt:lpstr>
      <vt:lpstr>Calibri Light</vt:lpstr>
      <vt:lpstr>Cambria Math</vt:lpstr>
      <vt:lpstr>Courier New</vt:lpstr>
      <vt:lpstr>Segoe UI</vt:lpstr>
      <vt:lpstr>Segoe UI Light</vt:lpstr>
      <vt:lpstr>Wingdings</vt:lpstr>
      <vt:lpstr>Office Theme</vt:lpstr>
      <vt:lpstr>1_Office Theme</vt:lpstr>
      <vt:lpstr>CSCI E-96 Data Mining, Exploration and Discovery Introduction to Clustering Models Part 1</vt:lpstr>
      <vt:lpstr>Overview, Unsupervised Learning</vt:lpstr>
      <vt:lpstr>Overview, Unsupervised Learning</vt:lpstr>
      <vt:lpstr>Overview, Unsupervised Learning</vt:lpstr>
      <vt:lpstr>Overview, Unsupervised Learning</vt:lpstr>
      <vt:lpstr>Common Properties of Cluster Models</vt:lpstr>
      <vt:lpstr>Properties of Cluster Models</vt:lpstr>
      <vt:lpstr>Properties of Cluster Models</vt:lpstr>
      <vt:lpstr>Properties of Cluster Models</vt:lpstr>
      <vt:lpstr>Properties of Cluster Models</vt:lpstr>
      <vt:lpstr>Distance and Similarity Measures for Cluster Models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K-Means Clustering Models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Visualizing Cluster Model Results</vt:lpstr>
      <vt:lpstr>Visualizing Clustering Model Results</vt:lpstr>
      <vt:lpstr>Visualizing Clustering Model Results</vt:lpstr>
      <vt:lpstr>Visualizing Clustering Model Results</vt:lpstr>
      <vt:lpstr>Visualizing Clustering Model Results</vt:lpstr>
      <vt:lpstr>Mini-batch k-means</vt:lpstr>
      <vt:lpstr>Mini-Batch K-Means</vt:lpstr>
      <vt:lpstr>Mini-Batch K-Means</vt:lpstr>
      <vt:lpstr>Hierarchical Clustering Models</vt:lpstr>
      <vt:lpstr>Hierarchical Clustering Algorithms</vt:lpstr>
      <vt:lpstr>Hierarchical Clustering Algorithms</vt:lpstr>
      <vt:lpstr>Hierarchical Clustering Algorithms</vt:lpstr>
      <vt:lpstr>Hierarchical Clustering Algorithms</vt:lpstr>
      <vt:lpstr>Hierarchical Clustering Algorithms</vt:lpstr>
      <vt:lpstr>Hierarchical Clustering Algorithms</vt:lpstr>
      <vt:lpstr>Hierarchical Clustering Algorithms</vt:lpstr>
      <vt:lpstr>Agglomerative Clustering Example</vt:lpstr>
      <vt:lpstr>Hierarchical Clustering</vt:lpstr>
      <vt:lpstr>Hierarchical Clustering</vt:lpstr>
      <vt:lpstr>Evaluating Non-Euclidean Cluster Models</vt:lpstr>
      <vt:lpstr>Evaluating Non-Euclidean Clustering</vt:lpstr>
      <vt:lpstr>Evaluating Non-Euclidean Clustering</vt:lpstr>
      <vt:lpstr>Evaluating Clustering Models</vt:lpstr>
      <vt:lpstr>Evaluating Non-Euclidean Clustering</vt:lpstr>
      <vt:lpstr>K-Mediods and CLARA</vt:lpstr>
      <vt:lpstr>K-medoids Algorithm</vt:lpstr>
      <vt:lpstr>K-medoids Algorithm</vt:lpstr>
      <vt:lpstr>K-medoids Algorithm</vt:lpstr>
      <vt:lpstr>K-medoids Algorithm</vt:lpstr>
      <vt:lpstr>K-medoids Algorithm</vt:lpstr>
      <vt:lpstr>K-medoids Algorithm</vt:lpstr>
      <vt:lpstr>K-medoids Algorithm</vt:lpstr>
      <vt:lpstr>K-medoids Algorithm</vt:lpstr>
      <vt:lpstr>K-medoids Algorithm</vt:lpstr>
      <vt:lpstr>K-medoids Algorithm</vt:lpstr>
      <vt:lpstr>K-medoids Algorithm</vt:lpstr>
      <vt:lpstr>K-medoids Algorithm</vt:lpstr>
      <vt:lpstr>K-medoids Algorithm</vt:lpstr>
      <vt:lpstr>K-medoids Algorithm</vt:lpstr>
      <vt:lpstr>K-medoids Algorithm</vt:lpstr>
      <vt:lpstr>Summary</vt:lpstr>
      <vt:lpstr>Summary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934</cp:revision>
  <dcterms:created xsi:type="dcterms:W3CDTF">2020-07-25T22:15:22Z</dcterms:created>
  <dcterms:modified xsi:type="dcterms:W3CDTF">2025-04-02T19:21:12Z</dcterms:modified>
</cp:coreProperties>
</file>