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718" r:id="rId2"/>
    <p:sldId id="689" r:id="rId3"/>
    <p:sldId id="688" r:id="rId4"/>
    <p:sldId id="690" r:id="rId5"/>
    <p:sldId id="692" r:id="rId6"/>
    <p:sldId id="693" r:id="rId7"/>
    <p:sldId id="691" r:id="rId8"/>
    <p:sldId id="695" r:id="rId9"/>
    <p:sldId id="719" r:id="rId10"/>
    <p:sldId id="696" r:id="rId11"/>
    <p:sldId id="694" r:id="rId12"/>
    <p:sldId id="697" r:id="rId13"/>
    <p:sldId id="698" r:id="rId14"/>
    <p:sldId id="699" r:id="rId15"/>
    <p:sldId id="700" r:id="rId16"/>
    <p:sldId id="701" r:id="rId17"/>
    <p:sldId id="702" r:id="rId18"/>
    <p:sldId id="703" r:id="rId19"/>
    <p:sldId id="704" r:id="rId20"/>
    <p:sldId id="705" r:id="rId21"/>
    <p:sldId id="706" r:id="rId22"/>
    <p:sldId id="707" r:id="rId23"/>
    <p:sldId id="709" r:id="rId24"/>
    <p:sldId id="710" r:id="rId25"/>
    <p:sldId id="711" r:id="rId26"/>
    <p:sldId id="733" r:id="rId27"/>
    <p:sldId id="712" r:id="rId28"/>
    <p:sldId id="727" r:id="rId29"/>
    <p:sldId id="713" r:id="rId30"/>
    <p:sldId id="714" r:id="rId31"/>
    <p:sldId id="715" r:id="rId32"/>
    <p:sldId id="716" r:id="rId33"/>
    <p:sldId id="717" r:id="rId34"/>
    <p:sldId id="732" r:id="rId35"/>
    <p:sldId id="720" r:id="rId36"/>
    <p:sldId id="721" r:id="rId37"/>
    <p:sldId id="722" r:id="rId38"/>
    <p:sldId id="729" r:id="rId39"/>
    <p:sldId id="675" r:id="rId40"/>
    <p:sldId id="723" r:id="rId41"/>
    <p:sldId id="725" r:id="rId42"/>
    <p:sldId id="726" r:id="rId43"/>
    <p:sldId id="728" r:id="rId44"/>
    <p:sldId id="731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2" autoAdjust="0"/>
    <p:restoredTop sz="94660"/>
  </p:normalViewPr>
  <p:slideViewPr>
    <p:cSldViewPr snapToGrid="0">
      <p:cViewPr varScale="1">
        <p:scale>
          <a:sx n="75" d="100"/>
          <a:sy n="75" d="100"/>
        </p:scale>
        <p:origin x="26" y="22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D534D1-5B48-49E9-A024-C5EAE54CADD0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2EEBAC-B083-4D6F-9402-80E985106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825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38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2408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0747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3626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79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425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9381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1058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036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5922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621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2981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6340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5718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314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7968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4191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0605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58846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0639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57565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5806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56267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5831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0297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5908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53706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63938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44554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75609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91879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45851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1494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07899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8216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3092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1800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4483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380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6180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1506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8475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641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3BF2D-41FA-4DC4-ACC3-8DBE09B5CD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13E280-A648-496F-85AA-9A66AAFBBE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F1F5B-8D44-4C83-9847-9551BDB9F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C3EC5-9432-4A66-9E64-E003554DE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260A7-E873-4AE3-A514-E4BB65FC7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388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079D8-3828-4F5E-A0BB-AE8F18A2D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B49175-8BA9-4D53-9A50-7147572795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669A9-F519-4FA9-87F2-1A347FB6E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8528B-FA2D-4D43-8A7A-88991C0E1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2180F-7D0D-482B-8460-366B45705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566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F92452-B6BA-4A34-9679-D34A2491E7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89B900-A9C9-4E80-B0A6-A832725EC2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8F2A1-3E26-417B-A42B-3427FF814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67A0C-4E40-41D0-87DD-C9D859600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10001-2CEE-4F16-93B6-4F0DBBE73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563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39854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7F54C-82AC-4275-8221-D46FC2667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B4F01-9014-47D8-8412-C244B62E1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CB737-AC34-448C-98C8-898605FAE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AE056-A155-42C1-99FF-436668779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504B6-2335-4095-8B32-5F546DC69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123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E2810-4E61-4DB3-B18D-C9651617E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A02EFD-6306-4EE5-A93E-C3B3D3977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6911E-21ED-48DB-87D1-BAEBD3DE5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8AC4B-FA15-4C3B-8886-15F84DD59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126E0-E09D-46FC-99D1-733DF58D6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427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C5468-6E3C-464D-A6F9-9A5E61BD9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E0FFA-BA3D-4026-B5EE-95A00E43FC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C18753-9280-4B68-B1BA-6C5B41A53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FAF946-8BD2-4E05-B886-1FBA90C04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8ECCFF-AF08-450A-8E24-1D3901548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357094-F2F0-4A8D-A5C3-D80BC46D6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685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ED42C-20FB-433D-B2FA-15722CF5D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6BDB4-437B-4186-8704-EDB6B55F0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4AE20E-37E7-4857-AB8D-67948CF372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763DCC-87D5-46CD-B027-BA49CC6B1B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433A01-0D20-4787-9FA8-283275AB48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A574D2-843D-4F2D-AF16-E7E1F35B2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E64638-A973-4BE2-AA0D-66B04C9B3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06A5EE-6F5E-4133-B608-A36D2C049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241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A0394-55C9-4C4A-93DB-AAA9493A5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02A156-2986-4ABD-88EB-80463BB88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E26ACC-44A1-415B-AB92-2445AC79E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A5FF18-7690-4BEF-A85B-1A8FDA430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700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F4E047-CF1F-417C-929D-18F844567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AA4F07-AD23-4E5E-9D5E-A87F2D58C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353E95-DB56-411B-BBAF-EB0EAFEE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769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F955A-B592-4DB6-A7B5-B68170C51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51CCC-97B2-4BF2-8369-40860ECB3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1F55B1-BF41-4C84-B04F-06D900AC38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BFF8CC-17EE-455F-8D16-116AB1736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BF062-FCFC-4AB6-9E1B-1BFB8D9BF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017FCE-EFD7-4175-A763-32BF3DBC6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543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9326B-82FA-4368-92A0-C51E5CC7E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304CE4-5C9C-4E2A-9970-F159A60B7E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C66A65-F884-4AEB-B19D-2497ADCFC0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7EAC10-F420-471E-84BC-C7B24E229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17FE1D-5DF8-4727-A7F1-8BCA4EDE0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922EEE-ACB0-49BB-9812-5ADB795B7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662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7FB1D0-F1BF-42CA-83CA-B3568E5EF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13485-E4D3-4F57-A46D-C56DED0FC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A6D78-2DED-4113-B1CF-35F3181329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183D5-83EE-4A48-BB2E-1FC30CD8E44A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7174D-3533-4CD4-AD63-7B08E04028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0482C-E75C-4391-BC8F-CC4721087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621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5400" y="1636650"/>
            <a:ext cx="96012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Discovery and Exploration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Distance and Similarity Measures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Part 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15222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158" y="479126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3F2317F-F47E-4078-8A9E-272A9AB83B75}"/>
              </a:ext>
            </a:extLst>
          </p:cNvPr>
          <p:cNvSpPr txBox="1"/>
          <p:nvPr/>
        </p:nvSpPr>
        <p:spPr>
          <a:xfrm>
            <a:off x="3348567" y="6421967"/>
            <a:ext cx="57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Copyright 2021, 2022, 2023, Stephen F Elston. All rights reserved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66398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Relationship between a mini-hash and Jaccard distance</a:t>
                </a:r>
              </a:p>
              <a:p>
                <a:r>
                  <a:rPr lang="en-US" dirty="0">
                    <a:latin typeface="+mn-lt"/>
                  </a:rPr>
                  <a:t>The similarity computed from a single set of mini-hashes is quite approximate: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𝑠𝑖𝑚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𝑖𝑛𝑡𝑒𝑟𝑠𝑒𝑐𝑡𝑖𝑜𝑛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𝑢𝑛𝑖𝑜𝑛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𝑠𝑖𝑚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𝐽𝑎𝑐𝑐𝑎𝑟𝑑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But, the estimate has </a:t>
                </a:r>
                <a:r>
                  <a:rPr lang="en-US" b="1" dirty="0">
                    <a:latin typeface="+mn-lt"/>
                  </a:rPr>
                  <a:t>high variance</a:t>
                </a:r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What can we do to improve the result?  </a:t>
                </a:r>
              </a:p>
              <a:p>
                <a:r>
                  <a:rPr lang="en-US" dirty="0">
                    <a:latin typeface="+mn-lt"/>
                  </a:rPr>
                  <a:t>Use many permutations of the shingles </a:t>
                </a:r>
              </a:p>
              <a:p>
                <a:pPr lvl="1"/>
                <a:r>
                  <a:rPr lang="en-US" dirty="0">
                    <a:latin typeface="+mn-lt"/>
                  </a:rPr>
                  <a:t>Yields multiple </a:t>
                </a:r>
                <a:r>
                  <a:rPr lang="en-US" b="1" dirty="0">
                    <a:latin typeface="+mn-lt"/>
                  </a:rPr>
                  <a:t>statistically independent estimates </a:t>
                </a:r>
                <a:r>
                  <a:rPr lang="en-US" dirty="0">
                    <a:latin typeface="+mn-lt"/>
                  </a:rPr>
                  <a:t>of Jaccard similarity  </a:t>
                </a:r>
              </a:p>
              <a:p>
                <a:pPr lvl="1"/>
                <a:r>
                  <a:rPr lang="en-US" b="1" dirty="0">
                    <a:latin typeface="+mn-lt"/>
                  </a:rPr>
                  <a:t>Errors are independent </a:t>
                </a:r>
                <a:r>
                  <a:rPr lang="en-US" dirty="0">
                    <a:latin typeface="+mn-lt"/>
                  </a:rPr>
                  <a:t>and average out to reduce variance </a:t>
                </a:r>
              </a:p>
              <a:p>
                <a:pPr lvl="1"/>
                <a:r>
                  <a:rPr lang="en-US" dirty="0">
                    <a:latin typeface="+mn-lt"/>
                  </a:rPr>
                  <a:t>This is a form of an </a:t>
                </a:r>
                <a:r>
                  <a:rPr lang="en-US" b="1" dirty="0">
                    <a:latin typeface="+mn-lt"/>
                  </a:rPr>
                  <a:t>ensemble</a:t>
                </a:r>
                <a:r>
                  <a:rPr lang="en-US" dirty="0">
                    <a:latin typeface="+mn-lt"/>
                  </a:rPr>
                  <a:t>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151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Algorithm to compute a </a:t>
                </a:r>
                <a:r>
                  <a:rPr lang="en-US" b="1" dirty="0">
                    <a:latin typeface="+mn-lt"/>
                  </a:rPr>
                  <a:t>signature matrix </a:t>
                </a:r>
                <a:r>
                  <a:rPr lang="en-US" dirty="0">
                    <a:latin typeface="+mn-lt"/>
                  </a:rPr>
                  <a:t>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n-lt"/>
                  </a:rPr>
                  <a:t> hashes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>
                    <a:latin typeface="+mn-lt"/>
                  </a:rPr>
                  <a:t> columns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Initialize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𝑛</m:t>
                    </m:r>
                  </m:oMath>
                </a14:m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hash by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𝑐</m:t>
                    </m:r>
                  </m:oMath>
                </a14:m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column signature matrix with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∞</m:t>
                    </m:r>
                  </m:oMath>
                </a14:m>
                <a:endParaRPr lang="en-US" sz="2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Compute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hashes of the row index,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…,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for each row index: 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for each column c and hash h: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if row == 0: do nothing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else: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	if hash value &lt; signature value: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		signature value = hash value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	else: do nothing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7802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92735" y="1193800"/>
            <a:ext cx="11525250" cy="5217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Working with multiple mini-hashes </a:t>
            </a:r>
          </a:p>
          <a:p>
            <a:r>
              <a:rPr lang="en-US" dirty="0">
                <a:latin typeface="+mn-lt"/>
              </a:rPr>
              <a:t>Example: using two independent hashes creates two sets of random permutations of row indices:  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Use many more hash function in practice </a:t>
            </a:r>
          </a:p>
          <a:p>
            <a:endParaRPr lang="en-US" dirty="0">
              <a:latin typeface="+mn-lt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4AEF79-D0F8-41D2-BB94-A082DB7C30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300322"/>
              </p:ext>
            </p:extLst>
          </p:nvPr>
        </p:nvGraphicFramePr>
        <p:xfrm>
          <a:off x="484827" y="2617405"/>
          <a:ext cx="10337798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5168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856472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904240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883920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881379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  <a:gridCol w="2527301">
                  <a:extLst>
                    <a:ext uri="{9D8B030D-6E8A-4147-A177-3AD203B41FA5}">
                      <a16:colId xmlns:a16="http://schemas.microsoft.com/office/drawing/2014/main" val="84624979"/>
                    </a:ext>
                  </a:extLst>
                </a:gridCol>
                <a:gridCol w="2179318">
                  <a:extLst>
                    <a:ext uri="{9D8B030D-6E8A-4147-A177-3AD203B41FA5}">
                      <a16:colId xmlns:a16="http://schemas.microsoft.com/office/drawing/2014/main" val="42605731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Initial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>
                          <a:solidFill>
                            <a:schemeClr val="tx1"/>
                          </a:solidFill>
                        </a:rPr>
                        <a:t>3x + 1 mod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>
                          <a:solidFill>
                            <a:schemeClr val="tx1"/>
                          </a:solidFill>
                        </a:rPr>
                        <a:t>7x + 1 mod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4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428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Improving similarity estimates </a:t>
                </a:r>
              </a:p>
              <a:p>
                <a:r>
                  <a:rPr lang="en-US" b="1" dirty="0">
                    <a:latin typeface="+mn-lt"/>
                  </a:rPr>
                  <a:t>Signature matrix </a:t>
                </a:r>
                <a:r>
                  <a:rPr lang="en-US" dirty="0">
                    <a:latin typeface="+mn-lt"/>
                  </a:rPr>
                  <a:t>contains a summary of the mini hash for each row index permutation </a:t>
                </a:r>
              </a:p>
              <a:p>
                <a:r>
                  <a:rPr lang="en-US" dirty="0">
                    <a:latin typeface="+mn-lt"/>
                  </a:rPr>
                  <a:t>The initialize signature </a:t>
                </a:r>
                <a:r>
                  <a:rPr lang="en-US">
                    <a:latin typeface="+mn-lt"/>
                  </a:rPr>
                  <a:t>matrix with </a:t>
                </a:r>
                <a:r>
                  <a:rPr lang="en-US" dirty="0">
                    <a:latin typeface="+mn-lt"/>
                  </a:rPr>
                  <a:t>all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>
                    <a:latin typeface="+mn-lt"/>
                  </a:rPr>
                  <a:t> values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ADAD19D4-B2DE-468A-A06C-C8C4C7DB7C7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57086330"/>
                  </p:ext>
                </p:extLst>
              </p:nvPr>
            </p:nvGraphicFramePr>
            <p:xfrm>
              <a:off x="1445495" y="3191706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ADAD19D4-B2DE-468A-A06C-C8C4C7DB7C7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57086330"/>
                  </p:ext>
                </p:extLst>
              </p:nvPr>
            </p:nvGraphicFramePr>
            <p:xfrm>
              <a:off x="1445495" y="3191706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3636" t="-107895" r="-29030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12000" t="-107895" r="-21933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289" t="-107895" r="-9819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203" t="-107895" r="-3165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3636" t="-210667" r="-29030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12000" t="-210667" r="-21933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289" t="-210667" r="-9819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203" t="-210667" r="-3165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25456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Working with multiple mini-hashes </a:t>
                </a:r>
              </a:p>
              <a:p>
                <a:r>
                  <a:rPr lang="en-US" dirty="0">
                    <a:latin typeface="+mn-lt"/>
                  </a:rPr>
                  <a:t>Start with row index 0 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Both hash values are 1, only column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0⟹</m:t>
                    </m:r>
                  </m:oMath>
                </a14:m>
                <a:r>
                  <a:rPr lang="en-US" dirty="0">
                    <a:latin typeface="+mn-lt"/>
                  </a:rPr>
                  <a:t> updated signature matrix: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  <a:blipFill>
                <a:blip r:embed="rId3"/>
                <a:stretch>
                  <a:fillRect l="-1111" t="-1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4AEF79-D0F8-41D2-BB94-A082DB7C30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77019"/>
              </p:ext>
            </p:extLst>
          </p:nvPr>
        </p:nvGraphicFramePr>
        <p:xfrm>
          <a:off x="723901" y="1917700"/>
          <a:ext cx="7754619" cy="218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135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642460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678291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663048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735450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  <a:gridCol w="1821478">
                  <a:extLst>
                    <a:ext uri="{9D8B030D-6E8A-4147-A177-3AD203B41FA5}">
                      <a16:colId xmlns:a16="http://schemas.microsoft.com/office/drawing/2014/main" val="84624979"/>
                    </a:ext>
                  </a:extLst>
                </a:gridCol>
                <a:gridCol w="1634757">
                  <a:extLst>
                    <a:ext uri="{9D8B030D-6E8A-4147-A177-3AD203B41FA5}">
                      <a16:colId xmlns:a16="http://schemas.microsoft.com/office/drawing/2014/main" val="42605731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Initial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3x + 1 mod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7x + 1 mod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4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91939820"/>
                  </p:ext>
                </p:extLst>
              </p:nvPr>
            </p:nvGraphicFramePr>
            <p:xfrm>
              <a:off x="778499" y="4864859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91939820"/>
                  </p:ext>
                </p:extLst>
              </p:nvPr>
            </p:nvGraphicFramePr>
            <p:xfrm>
              <a:off x="778499" y="4864859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109211" r="-29207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109211" r="-217219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109211" r="-97590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109211" r="-2532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212000" r="-292073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212000" r="-217219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212000" r="-97590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212000" r="-2532" b="-29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80586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Working with multiple mini-hashes </a:t>
                </a:r>
              </a:p>
              <a:p>
                <a:r>
                  <a:rPr lang="en-US" dirty="0">
                    <a:latin typeface="+mn-lt"/>
                  </a:rPr>
                  <a:t>Next row index = 1 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Only column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latin typeface="+mn-lt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1&lt;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>
                    <a:latin typeface="+mn-lt"/>
                  </a:rPr>
                  <a:t>no update of signature matrix: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  <a:blipFill>
                <a:blip r:embed="rId3"/>
                <a:stretch>
                  <a:fillRect l="-1111" t="-1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4AEF79-D0F8-41D2-BB94-A082DB7C30A0}"/>
              </a:ext>
            </a:extLst>
          </p:cNvPr>
          <p:cNvGraphicFramePr>
            <a:graphicFrameLocks noGrp="1"/>
          </p:cNvGraphicFramePr>
          <p:nvPr/>
        </p:nvGraphicFramePr>
        <p:xfrm>
          <a:off x="723901" y="1917700"/>
          <a:ext cx="7754619" cy="218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135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642460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678291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663048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735450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  <a:gridCol w="1821478">
                  <a:extLst>
                    <a:ext uri="{9D8B030D-6E8A-4147-A177-3AD203B41FA5}">
                      <a16:colId xmlns:a16="http://schemas.microsoft.com/office/drawing/2014/main" val="84624979"/>
                    </a:ext>
                  </a:extLst>
                </a:gridCol>
                <a:gridCol w="1634757">
                  <a:extLst>
                    <a:ext uri="{9D8B030D-6E8A-4147-A177-3AD203B41FA5}">
                      <a16:colId xmlns:a16="http://schemas.microsoft.com/office/drawing/2014/main" val="42605731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Initial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3x + 1 mod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7x + 1 mod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4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110667" r="-292073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110667" r="-217219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110667" r="-97590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110667" r="-2532" b="-1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210667" r="-29207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210667" r="-217219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210667" r="-9759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210667" r="-2532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53236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Working with multiple mini-hashes </a:t>
                </a:r>
              </a:p>
              <a:p>
                <a:r>
                  <a:rPr lang="en-US" dirty="0">
                    <a:latin typeface="+mn-lt"/>
                  </a:rPr>
                  <a:t>Next row index = 2 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 </m:t>
                    </m:r>
                  </m:oMath>
                </a14:m>
                <a:r>
                  <a:rPr lang="en-US" dirty="0">
                    <a:latin typeface="+mn-lt"/>
                  </a:rPr>
                  <a:t>update signature matrix: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  <a:blipFill>
                <a:blip r:embed="rId3"/>
                <a:stretch>
                  <a:fillRect l="-1111" t="-1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4AEF79-D0F8-41D2-BB94-A082DB7C30A0}"/>
              </a:ext>
            </a:extLst>
          </p:cNvPr>
          <p:cNvGraphicFramePr>
            <a:graphicFrameLocks noGrp="1"/>
          </p:cNvGraphicFramePr>
          <p:nvPr/>
        </p:nvGraphicFramePr>
        <p:xfrm>
          <a:off x="723901" y="1917700"/>
          <a:ext cx="7754619" cy="218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135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642460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678291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663048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735450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  <a:gridCol w="1821478">
                  <a:extLst>
                    <a:ext uri="{9D8B030D-6E8A-4147-A177-3AD203B41FA5}">
                      <a16:colId xmlns:a16="http://schemas.microsoft.com/office/drawing/2014/main" val="84624979"/>
                    </a:ext>
                  </a:extLst>
                </a:gridCol>
                <a:gridCol w="1634757">
                  <a:extLst>
                    <a:ext uri="{9D8B030D-6E8A-4147-A177-3AD203B41FA5}">
                      <a16:colId xmlns:a16="http://schemas.microsoft.com/office/drawing/2014/main" val="42605731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Initial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3x + 1 mod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7x + 1 mod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4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48284662"/>
                  </p:ext>
                </p:extLst>
              </p:nvPr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48284662"/>
                  </p:ext>
                </p:extLst>
              </p:nvPr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110667" r="-292073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110667" r="-217219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110667" r="-97590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110667" r="-2532" b="-1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210667" r="-29207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210667" r="-217219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210667" r="-9759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210667" r="-2532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26871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Working with multiple mini-hashes </a:t>
                </a:r>
              </a:p>
              <a:p>
                <a:r>
                  <a:rPr lang="en-US" dirty="0">
                    <a:latin typeface="+mn-lt"/>
                  </a:rPr>
                  <a:t>Next row index = 3 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≠0</m:t>
                        </m:r>
                        <m:r>
                          <m:rPr>
                            <m:nor/>
                          </m:rPr>
                          <a:rPr lang="en-US" dirty="0"/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 </m:t>
                    </m:r>
                  </m:oMath>
                </a14:m>
                <a:r>
                  <a:rPr lang="en-US" dirty="0">
                    <a:latin typeface="+mn-lt"/>
                  </a:rPr>
                  <a:t>update signature matrix: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  <a:blipFill>
                <a:blip r:embed="rId3"/>
                <a:stretch>
                  <a:fillRect l="-1111" t="-1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4AEF79-D0F8-41D2-BB94-A082DB7C30A0}"/>
              </a:ext>
            </a:extLst>
          </p:cNvPr>
          <p:cNvGraphicFramePr>
            <a:graphicFrameLocks noGrp="1"/>
          </p:cNvGraphicFramePr>
          <p:nvPr/>
        </p:nvGraphicFramePr>
        <p:xfrm>
          <a:off x="723901" y="1917700"/>
          <a:ext cx="7754619" cy="218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135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642460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678291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663048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735450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  <a:gridCol w="1821478">
                  <a:extLst>
                    <a:ext uri="{9D8B030D-6E8A-4147-A177-3AD203B41FA5}">
                      <a16:colId xmlns:a16="http://schemas.microsoft.com/office/drawing/2014/main" val="84624979"/>
                    </a:ext>
                  </a:extLst>
                </a:gridCol>
                <a:gridCol w="1634757">
                  <a:extLst>
                    <a:ext uri="{9D8B030D-6E8A-4147-A177-3AD203B41FA5}">
                      <a16:colId xmlns:a16="http://schemas.microsoft.com/office/drawing/2014/main" val="42605731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Initial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3x + 1 mod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7x + 1 mod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4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41283115"/>
                  </p:ext>
                </p:extLst>
              </p:nvPr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41283115"/>
                  </p:ext>
                </p:extLst>
              </p:nvPr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110667" r="-292073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110667" r="-217219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110667" r="-97590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110667" r="-2532" b="-1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210667" r="-29207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210667" r="-217219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210667" r="-9759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210667" r="-2532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80748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Working with multiple mini-hashes </a:t>
                </a:r>
              </a:p>
              <a:p>
                <a:r>
                  <a:rPr lang="en-US" dirty="0">
                    <a:latin typeface="+mn-lt"/>
                  </a:rPr>
                  <a:t>Next row index = 4 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≠0</m:t>
                        </m:r>
                        <m:r>
                          <m:rPr>
                            <m:nor/>
                          </m:rPr>
                          <a:rPr lang="en-US" dirty="0"/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 </m:t>
                    </m:r>
                  </m:oMath>
                </a14:m>
                <a:r>
                  <a:rPr lang="en-US" dirty="0">
                    <a:latin typeface="+mn-lt"/>
                  </a:rPr>
                  <a:t>but no update of signature matrix: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  <a:blipFill>
                <a:blip r:embed="rId3"/>
                <a:stretch>
                  <a:fillRect l="-1111" t="-1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4AEF79-D0F8-41D2-BB94-A082DB7C30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794886"/>
              </p:ext>
            </p:extLst>
          </p:nvPr>
        </p:nvGraphicFramePr>
        <p:xfrm>
          <a:off x="723901" y="1917700"/>
          <a:ext cx="7754619" cy="218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135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642460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678291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663048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735450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  <a:gridCol w="1821478">
                  <a:extLst>
                    <a:ext uri="{9D8B030D-6E8A-4147-A177-3AD203B41FA5}">
                      <a16:colId xmlns:a16="http://schemas.microsoft.com/office/drawing/2014/main" val="84624979"/>
                    </a:ext>
                  </a:extLst>
                </a:gridCol>
                <a:gridCol w="1634757">
                  <a:extLst>
                    <a:ext uri="{9D8B030D-6E8A-4147-A177-3AD203B41FA5}">
                      <a16:colId xmlns:a16="http://schemas.microsoft.com/office/drawing/2014/main" val="42605731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Initial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3x + 1 mod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7x + 1 mod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4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63407991"/>
                  </p:ext>
                </p:extLst>
              </p:nvPr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63407991"/>
                  </p:ext>
                </p:extLst>
              </p:nvPr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110667" r="-292073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110667" r="-217219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110667" r="-97590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110667" r="-2532" b="-1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210667" r="-29207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210667" r="-217219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210667" r="-9759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210667" r="-2532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87522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794479"/>
            <a:ext cx="11525250" cy="59619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Computing similarity with multiple mini-hashes </a:t>
            </a:r>
          </a:p>
          <a:p>
            <a:r>
              <a:rPr lang="en-US" dirty="0">
                <a:latin typeface="+mn-lt"/>
              </a:rPr>
              <a:t>Final signature matrix:</a:t>
            </a: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Compute pairwise similarity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72579116"/>
                  </p:ext>
                </p:extLst>
              </p:nvPr>
            </p:nvGraphicFramePr>
            <p:xfrm>
              <a:off x="627381" y="1722273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72579116"/>
                  </p:ext>
                </p:extLst>
              </p:nvPr>
            </p:nvGraphicFramePr>
            <p:xfrm>
              <a:off x="627381" y="1722273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85366" t="-107895" r="-29207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9934" t="-107895" r="-217219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72892" t="-107895" r="-97590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96835" t="-107895" r="-2532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85366" t="-210667" r="-29207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9934" t="-210667" r="-217219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72892" t="-210667" r="-9759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96835" t="-210667" r="-2532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5E1C365A-5C54-41E1-A30D-A545A5C48A5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64776520"/>
                  </p:ext>
                </p:extLst>
              </p:nvPr>
            </p:nvGraphicFramePr>
            <p:xfrm>
              <a:off x="627380" y="3435608"/>
              <a:ext cx="7663180" cy="3200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70100">
                      <a:extLst>
                        <a:ext uri="{9D8B030D-6E8A-4147-A177-3AD203B41FA5}">
                          <a16:colId xmlns:a16="http://schemas.microsoft.com/office/drawing/2014/main" val="3993624156"/>
                        </a:ext>
                      </a:extLst>
                    </a:gridCol>
                    <a:gridCol w="2880360">
                      <a:extLst>
                        <a:ext uri="{9D8B030D-6E8A-4147-A177-3AD203B41FA5}">
                          <a16:colId xmlns:a16="http://schemas.microsoft.com/office/drawing/2014/main" val="690135370"/>
                        </a:ext>
                      </a:extLst>
                    </a:gridCol>
                    <a:gridCol w="2712720">
                      <a:extLst>
                        <a:ext uri="{9D8B030D-6E8A-4147-A177-3AD203B41FA5}">
                          <a16:colId xmlns:a16="http://schemas.microsoft.com/office/drawing/2014/main" val="86256638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Pair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Mini-hash similarity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Exact Jaccard sim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29668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31154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92148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4/5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51734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13591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3/5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45317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78857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5E1C365A-5C54-41E1-A30D-A545A5C48A5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64776520"/>
                  </p:ext>
                </p:extLst>
              </p:nvPr>
            </p:nvGraphicFramePr>
            <p:xfrm>
              <a:off x="627380" y="3435608"/>
              <a:ext cx="7663180" cy="3200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70100">
                      <a:extLst>
                        <a:ext uri="{9D8B030D-6E8A-4147-A177-3AD203B41FA5}">
                          <a16:colId xmlns:a16="http://schemas.microsoft.com/office/drawing/2014/main" val="3993624156"/>
                        </a:ext>
                      </a:extLst>
                    </a:gridCol>
                    <a:gridCol w="2880360">
                      <a:extLst>
                        <a:ext uri="{9D8B030D-6E8A-4147-A177-3AD203B41FA5}">
                          <a16:colId xmlns:a16="http://schemas.microsoft.com/office/drawing/2014/main" val="690135370"/>
                        </a:ext>
                      </a:extLst>
                    </a:gridCol>
                    <a:gridCol w="2712720">
                      <a:extLst>
                        <a:ext uri="{9D8B030D-6E8A-4147-A177-3AD203B41FA5}">
                          <a16:colId xmlns:a16="http://schemas.microsoft.com/office/drawing/2014/main" val="862566381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Pair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Mini-hash similarity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Exact Jaccard sim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296688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4" t="-109333" r="-271471" b="-5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311540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4" t="-209333" r="-271471" b="-4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921484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4" t="-305263" r="-271471" b="-32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4/5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517344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4" t="-410667" r="-271471" b="-2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135915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4" t="-510667" r="-271471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3/5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453171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4" t="-610667" r="-271471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788579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49002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Similarity Measures at Scale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We need an efficient way to (approximately) compute similarity between large numbers of variables   </a:t>
                </a:r>
              </a:p>
              <a:p>
                <a:r>
                  <a:rPr lang="en-US" sz="2400" dirty="0">
                    <a:latin typeface="+mn-lt"/>
                  </a:rPr>
                  <a:t>If we simply compute the pairwise similarity of n variables there are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>
                    <a:latin typeface="+mn-lt"/>
                  </a:rPr>
                  <a:t> pairs </a:t>
                </a:r>
              </a:p>
              <a:p>
                <a:r>
                  <a:rPr lang="en-US" sz="2400" dirty="0">
                    <a:latin typeface="+mn-lt"/>
                  </a:rPr>
                  <a:t>Simple pairwise similarity is computationally infeasible for large scale problems!</a:t>
                </a:r>
              </a:p>
              <a:p>
                <a:r>
                  <a:rPr lang="en-US" sz="2400" dirty="0">
                    <a:latin typeface="+mn-lt"/>
                  </a:rPr>
                  <a:t>Is a </a:t>
                </a:r>
                <a:r>
                  <a:rPr lang="en-US" sz="2400" b="1" dirty="0">
                    <a:latin typeface="+mn-lt"/>
                  </a:rPr>
                  <a:t>similarity join</a:t>
                </a:r>
                <a:r>
                  <a:rPr lang="en-US" sz="2400" dirty="0">
                    <a:latin typeface="+mn-lt"/>
                  </a:rPr>
                  <a:t>! </a:t>
                </a:r>
              </a:p>
              <a:p>
                <a:r>
                  <a:rPr lang="en-US" sz="2400" dirty="0">
                    <a:latin typeface="+mn-lt"/>
                  </a:rPr>
                  <a:t>Employ an approximation using a </a:t>
                </a:r>
                <a:r>
                  <a:rPr lang="en-US" sz="2400" b="1" dirty="0">
                    <a:latin typeface="+mn-lt"/>
                  </a:rPr>
                  <a:t>mini-hash</a:t>
                </a:r>
                <a:r>
                  <a:rPr lang="en-US" sz="2400" dirty="0">
                    <a:latin typeface="+mn-lt"/>
                  </a:rPr>
                  <a:t>   </a:t>
                </a:r>
              </a:p>
              <a:p>
                <a:r>
                  <a:rPr lang="en-US" sz="2400" dirty="0">
                    <a:latin typeface="+mn-lt"/>
                  </a:rPr>
                  <a:t>The mini-hash approximates </a:t>
                </a:r>
                <a:r>
                  <a:rPr lang="en-US" sz="2400" b="1" dirty="0">
                    <a:latin typeface="+mn-lt"/>
                  </a:rPr>
                  <a:t>Jaccard similarity  </a:t>
                </a:r>
              </a:p>
              <a:p>
                <a:r>
                  <a:rPr lang="en-US" sz="2400" dirty="0">
                    <a:latin typeface="+mn-lt"/>
                  </a:rPr>
                  <a:t>Improve accuracy with </a:t>
                </a:r>
                <a:r>
                  <a:rPr lang="en-US" sz="2400" b="1" dirty="0">
                    <a:latin typeface="+mn-lt"/>
                  </a:rPr>
                  <a:t>locally sensitive hashing</a:t>
                </a:r>
              </a:p>
              <a:p>
                <a:r>
                  <a:rPr lang="en-US" sz="2400" dirty="0">
                    <a:latin typeface="+mn-lt"/>
                  </a:rPr>
                  <a:t>Apply to other distance metrics    </a:t>
                </a:r>
              </a:p>
              <a:p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 r="-13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23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794479"/>
            <a:ext cx="11525250" cy="59619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Compare similarity metrics 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Poor agreement between min-hash and Jaccard similarity</a:t>
            </a:r>
          </a:p>
          <a:p>
            <a:pPr lvl="1"/>
            <a:r>
              <a:rPr lang="en-US" dirty="0">
                <a:latin typeface="+mn-lt"/>
              </a:rPr>
              <a:t>Agreement will improve as more mini-hashes used  </a:t>
            </a:r>
          </a:p>
          <a:p>
            <a:r>
              <a:rPr lang="en-US" dirty="0">
                <a:latin typeface="+mn-lt"/>
              </a:rPr>
              <a:t>Compare non-Euclidean Jaccard and Cosine similarity</a:t>
            </a:r>
          </a:p>
          <a:p>
            <a:pPr lvl="1"/>
            <a:r>
              <a:rPr lang="en-US" dirty="0">
                <a:latin typeface="+mn-lt"/>
              </a:rPr>
              <a:t>We don’t expect perfect agreement </a:t>
            </a:r>
          </a:p>
          <a:p>
            <a:pPr lvl="1"/>
            <a:r>
              <a:rPr lang="en-US" dirty="0">
                <a:latin typeface="+mn-lt"/>
              </a:rPr>
              <a:t>But rank approximately the same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5E1C365A-5C54-41E1-A30D-A545A5C48A5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09871125"/>
                  </p:ext>
                </p:extLst>
              </p:nvPr>
            </p:nvGraphicFramePr>
            <p:xfrm>
              <a:off x="401320" y="1271528"/>
              <a:ext cx="8448040" cy="2773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04668">
                      <a:extLst>
                        <a:ext uri="{9D8B030D-6E8A-4147-A177-3AD203B41FA5}">
                          <a16:colId xmlns:a16="http://schemas.microsoft.com/office/drawing/2014/main" val="3993624156"/>
                        </a:ext>
                      </a:extLst>
                    </a:gridCol>
                    <a:gridCol w="2371893">
                      <a:extLst>
                        <a:ext uri="{9D8B030D-6E8A-4147-A177-3AD203B41FA5}">
                          <a16:colId xmlns:a16="http://schemas.microsoft.com/office/drawing/2014/main" val="690135370"/>
                        </a:ext>
                      </a:extLst>
                    </a:gridCol>
                    <a:gridCol w="2233847">
                      <a:extLst>
                        <a:ext uri="{9D8B030D-6E8A-4147-A177-3AD203B41FA5}">
                          <a16:colId xmlns:a16="http://schemas.microsoft.com/office/drawing/2014/main" val="862566381"/>
                        </a:ext>
                      </a:extLst>
                    </a:gridCol>
                    <a:gridCol w="2137632">
                      <a:extLst>
                        <a:ext uri="{9D8B030D-6E8A-4147-A177-3AD203B41FA5}">
                          <a16:colId xmlns:a16="http://schemas.microsoft.com/office/drawing/2014/main" val="385855919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Pair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Mini-hash similarity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Exact Jaccard sim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Cosine Sim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29668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2/5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31154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2/5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0.32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92148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4/5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0.64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51734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13591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3/5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0.37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45317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0.29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78857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5E1C365A-5C54-41E1-A30D-A545A5C48A5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09871125"/>
                  </p:ext>
                </p:extLst>
              </p:nvPr>
            </p:nvGraphicFramePr>
            <p:xfrm>
              <a:off x="401320" y="1271528"/>
              <a:ext cx="8448040" cy="2773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04668">
                      <a:extLst>
                        <a:ext uri="{9D8B030D-6E8A-4147-A177-3AD203B41FA5}">
                          <a16:colId xmlns:a16="http://schemas.microsoft.com/office/drawing/2014/main" val="3993624156"/>
                        </a:ext>
                      </a:extLst>
                    </a:gridCol>
                    <a:gridCol w="2371893">
                      <a:extLst>
                        <a:ext uri="{9D8B030D-6E8A-4147-A177-3AD203B41FA5}">
                          <a16:colId xmlns:a16="http://schemas.microsoft.com/office/drawing/2014/main" val="690135370"/>
                        </a:ext>
                      </a:extLst>
                    </a:gridCol>
                    <a:gridCol w="2233847">
                      <a:extLst>
                        <a:ext uri="{9D8B030D-6E8A-4147-A177-3AD203B41FA5}">
                          <a16:colId xmlns:a16="http://schemas.microsoft.com/office/drawing/2014/main" val="862566381"/>
                        </a:ext>
                      </a:extLst>
                    </a:gridCol>
                    <a:gridCol w="2137632">
                      <a:extLst>
                        <a:ext uri="{9D8B030D-6E8A-4147-A177-3AD203B41FA5}">
                          <a16:colId xmlns:a16="http://schemas.microsoft.com/office/drawing/2014/main" val="3858559195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Pair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Mini-hash similarity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Exact Jaccard sim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Cosine Sim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296688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7" t="-107692" r="-396786" b="-5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2/5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311540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7" t="-207692" r="-396786" b="-4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2/5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0.32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921484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7" t="-303030" r="-396786" b="-32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4/5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0.64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517344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7" t="-409231" r="-396786" b="-2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135915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7" t="-509231" r="-396786" b="-1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3/5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0.37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453171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7" t="-609231" r="-396786" b="-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0.29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788579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21971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Hashing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228299"/>
                <a:ext cx="11525250" cy="552810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Probability of error from mini-hashing</a:t>
                </a:r>
              </a:p>
              <a:p>
                <a:r>
                  <a:rPr lang="en-US" dirty="0">
                    <a:latin typeface="+mn-lt"/>
                  </a:rPr>
                  <a:t>Consider the Jaccard similarity between two documents: 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𝑠𝑖𝑚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𝐽𝑎𝑐𝑐𝑎𝑟𝑑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The probability that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latin typeface="+mn-lt"/>
                  </a:rPr>
                  <a:t> mini-hashes agree is: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probability that at least 1 of the mini-hashes disagree: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228299"/>
                <a:ext cx="11525250" cy="5528101"/>
              </a:xfrm>
              <a:blipFill>
                <a:blip r:embed="rId3"/>
                <a:stretch>
                  <a:fillRect l="-1111" t="-17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474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Hashing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794479"/>
                <a:ext cx="11525250" cy="596192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Probability of error from mini-hashing</a:t>
                </a:r>
              </a:p>
              <a:p>
                <a:r>
                  <a:rPr lang="en-US" dirty="0">
                    <a:latin typeface="+mn-lt"/>
                  </a:rPr>
                  <a:t>The probability that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latin typeface="+mn-lt"/>
                  </a:rPr>
                  <a:t> mini-hash signatures agree is: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probability that at least 1 of the mini-hashes disagree: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>
                    <a:latin typeface="+mn-lt"/>
                  </a:rPr>
                  <a:t> we see the following sensitivity of the decision function: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sensitivity to positive cases is low!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794479"/>
                <a:ext cx="11525250" cy="5961921"/>
              </a:xfrm>
              <a:blipFill>
                <a:blip r:embed="rId3"/>
                <a:stretch>
                  <a:fillRect l="-1111" t="-22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3E8DFA8-709B-4A59-83BD-A10EDB1924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935892"/>
              </p:ext>
            </p:extLst>
          </p:nvPr>
        </p:nvGraphicFramePr>
        <p:xfrm>
          <a:off x="831850" y="2732723"/>
          <a:ext cx="7226300" cy="32423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27100">
                  <a:extLst>
                    <a:ext uri="{9D8B030D-6E8A-4147-A177-3AD203B41FA5}">
                      <a16:colId xmlns:a16="http://schemas.microsoft.com/office/drawing/2014/main" val="1348499085"/>
                    </a:ext>
                  </a:extLst>
                </a:gridCol>
                <a:gridCol w="2044700">
                  <a:extLst>
                    <a:ext uri="{9D8B030D-6E8A-4147-A177-3AD203B41FA5}">
                      <a16:colId xmlns:a16="http://schemas.microsoft.com/office/drawing/2014/main" val="3636187950"/>
                    </a:ext>
                  </a:extLst>
                </a:gridCol>
                <a:gridCol w="2044700">
                  <a:extLst>
                    <a:ext uri="{9D8B030D-6E8A-4147-A177-3AD203B41FA5}">
                      <a16:colId xmlns:a16="http://schemas.microsoft.com/office/drawing/2014/main" val="3545225520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167031338"/>
                    </a:ext>
                  </a:extLst>
                </a:gridCol>
              </a:tblGrid>
              <a:tr h="5943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Probability Positive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Probability Negative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Expected Positive Pairs per 1000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2651749079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1.0000E-05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9.9999E-01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735860653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3.2000E-04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9.9968E-01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0.32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888757740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2.4300E-03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9.9757E-01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2.43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834933263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1.0240E-02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9.8976E-01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10.24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194136730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3.1250E-02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9.6875E-01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31.25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494267193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7.7760E-02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9.2224E-01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77.76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740691520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1.6807E-01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8.3193E-01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168.07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561374244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3.2768E-01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6.7232E-01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327.68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848314776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5.9049E-01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4.0951E-01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590.49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3481895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1433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Hashing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270000"/>
            <a:ext cx="6331585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Probability of error from mini-hashing</a:t>
            </a:r>
          </a:p>
          <a:p>
            <a:r>
              <a:rPr lang="en-US" dirty="0">
                <a:latin typeface="+mn-lt"/>
              </a:rPr>
              <a:t>Using mini-hashes yields low sensitivity to positive cases</a:t>
            </a:r>
          </a:p>
          <a:p>
            <a:r>
              <a:rPr lang="en-US" dirty="0">
                <a:latin typeface="+mn-lt"/>
              </a:rPr>
              <a:t>How can we improve on </a:t>
            </a:r>
            <a:r>
              <a:rPr lang="en-US" b="1" dirty="0">
                <a:latin typeface="+mn-lt"/>
              </a:rPr>
              <a:t>local sensitivity?</a:t>
            </a:r>
          </a:p>
          <a:p>
            <a:r>
              <a:rPr lang="en-US" dirty="0">
                <a:latin typeface="+mn-lt"/>
              </a:rPr>
              <a:t>We employ </a:t>
            </a:r>
            <a:r>
              <a:rPr lang="en-US" b="1" dirty="0">
                <a:latin typeface="+mn-lt"/>
              </a:rPr>
              <a:t>b bands of r mini-hashes</a:t>
            </a:r>
            <a:r>
              <a:rPr lang="en-US" dirty="0">
                <a:latin typeface="+mn-lt"/>
              </a:rPr>
              <a:t> per band</a:t>
            </a:r>
            <a:endParaRPr lang="en-US" b="1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F473CA-D09B-4BDA-97FE-949D0E7E67F5}"/>
              </a:ext>
            </a:extLst>
          </p:cNvPr>
          <p:cNvSpPr/>
          <p:nvPr/>
        </p:nvSpPr>
        <p:spPr>
          <a:xfrm>
            <a:off x="8292775" y="1152735"/>
            <a:ext cx="1598809" cy="123080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421A98-1BAA-4ECE-BDA1-5E38BA12BFDD}"/>
              </a:ext>
            </a:extLst>
          </p:cNvPr>
          <p:cNvSpPr/>
          <p:nvPr/>
        </p:nvSpPr>
        <p:spPr>
          <a:xfrm>
            <a:off x="8292775" y="1152743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E470E0-3C32-4879-A663-5CACF1F6B52B}"/>
              </a:ext>
            </a:extLst>
          </p:cNvPr>
          <p:cNvSpPr/>
          <p:nvPr/>
        </p:nvSpPr>
        <p:spPr>
          <a:xfrm>
            <a:off x="8292775" y="1465389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8AFD31-D172-419D-AFA0-BFAD413C28B7}"/>
              </a:ext>
            </a:extLst>
          </p:cNvPr>
          <p:cNvSpPr/>
          <p:nvPr/>
        </p:nvSpPr>
        <p:spPr>
          <a:xfrm>
            <a:off x="8292775" y="2080790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84D261-FA4B-4DC9-B14C-2D23523BC7E7}"/>
              </a:ext>
            </a:extLst>
          </p:cNvPr>
          <p:cNvSpPr/>
          <p:nvPr/>
        </p:nvSpPr>
        <p:spPr>
          <a:xfrm>
            <a:off x="8292775" y="1778037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A7DAD05-DAF6-4261-A7CB-BD57638829DF}"/>
              </a:ext>
            </a:extLst>
          </p:cNvPr>
          <p:cNvSpPr/>
          <p:nvPr/>
        </p:nvSpPr>
        <p:spPr>
          <a:xfrm>
            <a:off x="8292775" y="3614337"/>
            <a:ext cx="1598809" cy="123080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A14463-A07F-42A1-A51B-ADF868166DF1}"/>
              </a:ext>
            </a:extLst>
          </p:cNvPr>
          <p:cNvSpPr txBox="1"/>
          <p:nvPr/>
        </p:nvSpPr>
        <p:spPr>
          <a:xfrm>
            <a:off x="7183802" y="1561607"/>
            <a:ext cx="1207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Band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3C4FAA-F577-4D27-A1E4-4DABB5B2CEF1}"/>
              </a:ext>
            </a:extLst>
          </p:cNvPr>
          <p:cNvSpPr txBox="1"/>
          <p:nvPr/>
        </p:nvSpPr>
        <p:spPr>
          <a:xfrm>
            <a:off x="7183802" y="2675836"/>
            <a:ext cx="1207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Band 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3C727D-D847-4660-8DAB-7FDC7AE443D4}"/>
              </a:ext>
            </a:extLst>
          </p:cNvPr>
          <p:cNvSpPr txBox="1"/>
          <p:nvPr/>
        </p:nvSpPr>
        <p:spPr>
          <a:xfrm>
            <a:off x="7183802" y="5243592"/>
            <a:ext cx="1207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Band b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299ED6E-37A5-451E-B67B-6FFDDD4A0935}"/>
              </a:ext>
            </a:extLst>
          </p:cNvPr>
          <p:cNvSpPr/>
          <p:nvPr/>
        </p:nvSpPr>
        <p:spPr>
          <a:xfrm>
            <a:off x="8292775" y="2393429"/>
            <a:ext cx="1598809" cy="1230809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5A74B55-C89F-4060-A95F-FD34C1BF7F93}"/>
              </a:ext>
            </a:extLst>
          </p:cNvPr>
          <p:cNvSpPr/>
          <p:nvPr/>
        </p:nvSpPr>
        <p:spPr>
          <a:xfrm>
            <a:off x="8292775" y="2393437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7AD5DE2-C40D-4351-A6C2-7C3B66705A64}"/>
              </a:ext>
            </a:extLst>
          </p:cNvPr>
          <p:cNvSpPr/>
          <p:nvPr/>
        </p:nvSpPr>
        <p:spPr>
          <a:xfrm>
            <a:off x="8292775" y="2706083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17FE512-038E-4233-8509-DF4DA2667A6A}"/>
              </a:ext>
            </a:extLst>
          </p:cNvPr>
          <p:cNvSpPr/>
          <p:nvPr/>
        </p:nvSpPr>
        <p:spPr>
          <a:xfrm>
            <a:off x="8292775" y="3321484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98035A-4F1D-4D13-BA0C-065ADAE13C0F}"/>
              </a:ext>
            </a:extLst>
          </p:cNvPr>
          <p:cNvSpPr/>
          <p:nvPr/>
        </p:nvSpPr>
        <p:spPr>
          <a:xfrm>
            <a:off x="8292775" y="3018731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867C58B-1764-4809-8951-8040ACBE5597}"/>
              </a:ext>
            </a:extLst>
          </p:cNvPr>
          <p:cNvSpPr/>
          <p:nvPr/>
        </p:nvSpPr>
        <p:spPr>
          <a:xfrm>
            <a:off x="8217712" y="4889717"/>
            <a:ext cx="1598809" cy="123080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557542E-402E-4F02-A93E-2C228BA76619}"/>
              </a:ext>
            </a:extLst>
          </p:cNvPr>
          <p:cNvSpPr/>
          <p:nvPr/>
        </p:nvSpPr>
        <p:spPr>
          <a:xfrm>
            <a:off x="8217712" y="4889725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EDAE0EB-7E2A-4E90-84C1-DEA478FC12D1}"/>
              </a:ext>
            </a:extLst>
          </p:cNvPr>
          <p:cNvSpPr/>
          <p:nvPr/>
        </p:nvSpPr>
        <p:spPr>
          <a:xfrm>
            <a:off x="8217712" y="5202371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FE16C37-4E54-43A0-A897-0BF29F425253}"/>
              </a:ext>
            </a:extLst>
          </p:cNvPr>
          <p:cNvSpPr/>
          <p:nvPr/>
        </p:nvSpPr>
        <p:spPr>
          <a:xfrm>
            <a:off x="8217712" y="5817772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2643539-9CF6-4E9D-A50E-F7DF7F792F43}"/>
              </a:ext>
            </a:extLst>
          </p:cNvPr>
          <p:cNvSpPr/>
          <p:nvPr/>
        </p:nvSpPr>
        <p:spPr>
          <a:xfrm>
            <a:off x="8217712" y="5515019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78847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  <p:bldP spid="12" grpId="0" animBg="1"/>
      <p:bldP spid="13" grpId="0" animBg="1"/>
      <p:bldP spid="15" grpId="0"/>
      <p:bldP spid="17" grpId="0"/>
      <p:bldP spid="18" grpId="0"/>
      <p:bldP spid="19" grpId="0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Hashing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323833"/>
                <a:ext cx="11525250" cy="543256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Probability of error from mini-hashing</a:t>
                </a:r>
              </a:p>
              <a:p>
                <a:r>
                  <a:rPr lang="en-US" dirty="0">
                    <a:latin typeface="+mn-lt"/>
                  </a:rPr>
                  <a:t>With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>
                    <a:latin typeface="+mn-lt"/>
                  </a:rPr>
                  <a:t>bands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b="1" dirty="0">
                    <a:latin typeface="+mn-lt"/>
                  </a:rPr>
                  <a:t> mini-hashes </a:t>
                </a:r>
                <a:r>
                  <a:rPr lang="en-US" dirty="0">
                    <a:latin typeface="+mn-lt"/>
                  </a:rPr>
                  <a:t>we can find the sensitivity of positives for a given Jaccard similarity between two documents</a:t>
                </a:r>
              </a:p>
              <a:p>
                <a:r>
                  <a:rPr lang="en-US" dirty="0">
                    <a:latin typeface="+mn-lt"/>
                  </a:rPr>
                  <a:t>The probability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latin typeface="+mn-lt"/>
                  </a:rPr>
                  <a:t> bands that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latin typeface="+mn-lt"/>
                  </a:rPr>
                  <a:t> mini-hashes agree is: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probability that at least 1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latin typeface="+mn-lt"/>
                  </a:rPr>
                  <a:t> mini-hashes disagree in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latin typeface="+mn-lt"/>
                  </a:rPr>
                  <a:t> bands: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323833"/>
                <a:ext cx="11525250" cy="5432567"/>
              </a:xfrm>
              <a:blipFill>
                <a:blip r:embed="rId3"/>
                <a:stretch>
                  <a:fillRect l="-1111" t="-17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0850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Hashing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7822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Probability of error from banded mini-hashing</a:t>
                </a:r>
              </a:p>
              <a:p>
                <a:r>
                  <a:rPr lang="en-US" dirty="0">
                    <a:latin typeface="+mn-lt"/>
                  </a:rPr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>
                    <a:latin typeface="+mn-lt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r>
                  <a:rPr lang="en-US" dirty="0">
                    <a:latin typeface="+mn-lt"/>
                  </a:rPr>
                  <a:t> we find the following sensitivities: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Sensitivity to positive cases has increased significantly!  </a:t>
                </a:r>
              </a:p>
              <a:p>
                <a:r>
                  <a:rPr lang="en-US" dirty="0">
                    <a:latin typeface="+mn-lt"/>
                  </a:rPr>
                  <a:t>Some increase in false positive cases  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78227"/>
              </a:xfrm>
              <a:blipFill>
                <a:blip r:embed="rId3"/>
                <a:stretch>
                  <a:fillRect l="-1111" t="-1826" b="-5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0E0D948-42FC-4C88-86EE-F00DB89C9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287182"/>
              </p:ext>
            </p:extLst>
          </p:nvPr>
        </p:nvGraphicFramePr>
        <p:xfrm>
          <a:off x="584200" y="2154952"/>
          <a:ext cx="7226300" cy="32423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27100">
                  <a:extLst>
                    <a:ext uri="{9D8B030D-6E8A-4147-A177-3AD203B41FA5}">
                      <a16:colId xmlns:a16="http://schemas.microsoft.com/office/drawing/2014/main" val="1173808786"/>
                    </a:ext>
                  </a:extLst>
                </a:gridCol>
                <a:gridCol w="2044700">
                  <a:extLst>
                    <a:ext uri="{9D8B030D-6E8A-4147-A177-3AD203B41FA5}">
                      <a16:colId xmlns:a16="http://schemas.microsoft.com/office/drawing/2014/main" val="209242712"/>
                    </a:ext>
                  </a:extLst>
                </a:gridCol>
                <a:gridCol w="2044700">
                  <a:extLst>
                    <a:ext uri="{9D8B030D-6E8A-4147-A177-3AD203B41FA5}">
                      <a16:colId xmlns:a16="http://schemas.microsoft.com/office/drawing/2014/main" val="1638027075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1159970967"/>
                    </a:ext>
                  </a:extLst>
                </a:gridCol>
              </a:tblGrid>
              <a:tr h="5943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Probability Positive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Probability Negative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Expected Positive Pairs per 1000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1057922954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1.9998E-04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9.9980E-01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0.20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696848441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6.3806E-03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9.9362E-01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6.38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888894866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4.7494E-02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9.5251E-01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47.49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775360577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1.8605E-01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8.1395E-01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186.05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263846373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4.7005E-01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5.2995E-01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470.05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438305809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8.0190E-01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1.9810E-01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801.90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572789319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9.7478E-01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2.5219E-02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974.78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889178676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9.9964E-01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3.5606E-04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999.64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07915115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1.0000E+00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1.7591E-08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1000.00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5169081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3208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Hashing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09936"/>
            <a:ext cx="11525250" cy="5959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Probabilities from banded mini-hashing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389CA6-DD76-7409-13C6-FA538BC376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2638" y="1605888"/>
            <a:ext cx="6273932" cy="503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2968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707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Functions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7822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Model to understand locally sensitive hashing  </a:t>
                </a:r>
              </a:p>
              <a:p>
                <a:r>
                  <a:rPr lang="en-US" dirty="0">
                    <a:latin typeface="+mn-lt"/>
                  </a:rPr>
                  <a:t>Set </a:t>
                </a:r>
                <a:r>
                  <a:rPr lang="en-US" b="1" dirty="0">
                    <a:latin typeface="+mn-lt"/>
                  </a:rPr>
                  <a:t>thresholds</a:t>
                </a:r>
                <a:r>
                  <a:rPr lang="en-US" dirty="0">
                    <a:latin typeface="+mn-lt"/>
                  </a:rPr>
                  <a:t> to define a </a:t>
                </a:r>
                <a:r>
                  <a:rPr lang="en-US" b="1" dirty="0">
                    <a:latin typeface="+mn-lt"/>
                  </a:rPr>
                  <a:t>decision rule</a:t>
                </a:r>
              </a:p>
              <a:p>
                <a:r>
                  <a:rPr lang="en-US" dirty="0">
                    <a:latin typeface="+mn-lt"/>
                  </a:rPr>
                  <a:t>Consider distance measures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generated from a family of functions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𝑚𝑎𝑡𝑐h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>
                  <a:latin typeface="+mn-lt"/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𝑓𝑎𝑙𝑠𝑒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𝑚𝑎𝑡𝑐h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</a:p>
              <a:p>
                <a:pPr lvl="1"/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We say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 </a:t>
                </a:r>
                <a:r>
                  <a:rPr lang="en-US" b="1" dirty="0">
                    <a:latin typeface="+mn-lt"/>
                    <a:ea typeface="Cambria Math" panose="02040503050406030204" pitchFamily="18" charset="0"/>
                  </a:rPr>
                  <a:t>sensitive</a:t>
                </a:r>
              </a:p>
              <a:p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Consider why the above is true for Jaccard distance: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𝑠𝑖𝑚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+mn-lt"/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For mini-hash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𝑠𝑖𝑚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sub>
                    </m:sSub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d>
                  </m:oMath>
                </a14:m>
                <a:endParaRPr lang="en-US" dirty="0">
                  <a:latin typeface="+mn-lt"/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And,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sz="2000" dirty="0">
                    <a:latin typeface="+mn-lt"/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is</a:t>
                </a:r>
                <a:r>
                  <a:rPr lang="en-US" sz="2000" dirty="0">
                    <a:latin typeface="+mn-lt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sensitive</a:t>
                </a:r>
              </a:p>
              <a:p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It is easy to see the </a:t>
                </a:r>
                <a:r>
                  <a:rPr lang="en-US" b="1" dirty="0">
                    <a:latin typeface="+mn-lt"/>
                    <a:ea typeface="Cambria Math" panose="02040503050406030204" pitchFamily="18" charset="0"/>
                  </a:rPr>
                  <a:t>more sensitive the hash function the more sensitive the decision rule</a:t>
                </a:r>
                <a:endParaRPr lang="en-US" dirty="0">
                  <a:latin typeface="+mn-lt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78227"/>
              </a:xfrm>
              <a:blipFill>
                <a:blip r:embed="rId3"/>
                <a:stretch>
                  <a:fillRect l="-1111" t="-1826" r="-1270" b="-2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3501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7822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Model to understand locally sensitive hashing  </a:t>
                </a:r>
              </a:p>
              <a:p>
                <a:r>
                  <a:rPr lang="en-US" dirty="0">
                    <a:latin typeface="+mn-lt"/>
                  </a:rPr>
                  <a:t>Example of the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family for Jaccard distance </a:t>
                </a:r>
              </a:p>
              <a:p>
                <a:r>
                  <a:rPr lang="en-US" dirty="0">
                    <a:latin typeface="+mn-lt"/>
                  </a:rPr>
                  <a:t>Set the thresholds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=0.3</m:t>
                    </m:r>
                  </m:oMath>
                </a14:m>
                <a:r>
                  <a:rPr lang="en-US" dirty="0">
                    <a:latin typeface="+mn-lt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>
                    <a:latin typeface="+mn-lt"/>
                  </a:rPr>
                  <a:t>Then: </a:t>
                </a:r>
              </a:p>
              <a:p>
                <a:pPr lvl="1"/>
                <a:r>
                  <a:rPr lang="en-US" dirty="0">
                    <a:latin typeface="+mn-lt"/>
                  </a:rPr>
                  <a:t>Probability of match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=1−0.3=0.7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Probability of false positive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=1−0.6=0.4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Is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0.3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0.6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0.7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0.4</m:t>
                        </m:r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family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78227"/>
              </a:xfrm>
              <a:blipFill>
                <a:blip r:embed="rId3"/>
                <a:stretch>
                  <a:fillRect l="-1111" t="-1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1833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09935"/>
            <a:ext cx="11525250" cy="19974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Model to understand locally sensitive hashing  </a:t>
            </a:r>
          </a:p>
          <a:p>
            <a:r>
              <a:rPr lang="en-US" dirty="0">
                <a:latin typeface="+mn-lt"/>
                <a:ea typeface="Cambria Math" panose="02040503050406030204" pitchFamily="18" charset="0"/>
              </a:rPr>
              <a:t>Can visualize relationship between hash function and sensitivity of the decision rule </a:t>
            </a:r>
          </a:p>
          <a:p>
            <a:r>
              <a:rPr lang="en-US" dirty="0">
                <a:latin typeface="+mn-lt"/>
                <a:ea typeface="Cambria Math" panose="02040503050406030204" pitchFamily="18" charset="0"/>
              </a:rPr>
              <a:t>Higher sensitivity increases probability of correct decision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F35517-4F73-4034-8FDD-6EB5CD0073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6002" y="2902336"/>
            <a:ext cx="5403998" cy="36249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468D23-BF29-497D-A119-A80232340E6A}"/>
              </a:ext>
            </a:extLst>
          </p:cNvPr>
          <p:cNvSpPr txBox="1"/>
          <p:nvPr/>
        </p:nvSpPr>
        <p:spPr>
          <a:xfrm>
            <a:off x="3241040" y="6527264"/>
            <a:ext cx="4942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Credit; </a:t>
            </a:r>
            <a:r>
              <a:rPr lang="en-US" dirty="0" err="1"/>
              <a:t>Leskovec</a:t>
            </a:r>
            <a:r>
              <a:rPr lang="en-US" dirty="0"/>
              <a:t> et.al. 2020</a:t>
            </a:r>
          </a:p>
        </p:txBody>
      </p:sp>
    </p:spTree>
    <p:extLst>
      <p:ext uri="{BB962C8B-B14F-4D97-AF65-F5344CB8AC3E}">
        <p14:creationId xmlns:p14="http://schemas.microsoft.com/office/powerpoint/2010/main" val="131686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Shingling Documents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We need an efficient method to measure the similarity of documents </a:t>
            </a:r>
          </a:p>
          <a:p>
            <a:r>
              <a:rPr lang="en-US" dirty="0">
                <a:latin typeface="+mn-lt"/>
              </a:rPr>
              <a:t>Document is any collection of text </a:t>
            </a:r>
          </a:p>
          <a:p>
            <a:pPr lvl="1"/>
            <a:r>
              <a:rPr lang="en-US" dirty="0">
                <a:latin typeface="+mn-lt"/>
              </a:rPr>
              <a:t>Email, or tweet</a:t>
            </a:r>
          </a:p>
          <a:p>
            <a:pPr lvl="1"/>
            <a:r>
              <a:rPr lang="en-US" dirty="0">
                <a:latin typeface="+mn-lt"/>
              </a:rPr>
              <a:t>Web page or part of a web page</a:t>
            </a:r>
          </a:p>
          <a:p>
            <a:pPr lvl="1"/>
            <a:r>
              <a:rPr lang="en-US" dirty="0">
                <a:latin typeface="+mn-lt"/>
              </a:rPr>
              <a:t>Contract </a:t>
            </a:r>
          </a:p>
          <a:p>
            <a:pPr lvl="1"/>
            <a:r>
              <a:rPr lang="en-US" dirty="0">
                <a:latin typeface="+mn-lt"/>
              </a:rPr>
              <a:t>Chapter of a book or entire book</a:t>
            </a:r>
          </a:p>
          <a:p>
            <a:pPr lvl="1"/>
            <a:r>
              <a:rPr lang="en-US" dirty="0">
                <a:latin typeface="+mn-lt"/>
              </a:rPr>
              <a:t>……</a:t>
            </a:r>
          </a:p>
          <a:p>
            <a:r>
              <a:rPr lang="en-US" b="1" dirty="0">
                <a:latin typeface="+mn-lt"/>
              </a:rPr>
              <a:t>Shingling</a:t>
            </a:r>
            <a:r>
              <a:rPr lang="en-US" dirty="0">
                <a:latin typeface="+mn-lt"/>
              </a:rPr>
              <a:t> the document creates a representation used to measure similarity</a:t>
            </a:r>
          </a:p>
          <a:p>
            <a:pPr lvl="1"/>
            <a:r>
              <a:rPr lang="en-US" dirty="0">
                <a:latin typeface="+mn-lt"/>
              </a:rPr>
              <a:t>Shingles are short overlapping strings extracted from the document </a:t>
            </a:r>
          </a:p>
          <a:p>
            <a:pPr lvl="1"/>
            <a:r>
              <a:rPr lang="en-US" dirty="0">
                <a:latin typeface="+mn-lt"/>
              </a:rPr>
              <a:t>A few characters</a:t>
            </a:r>
          </a:p>
          <a:p>
            <a:pPr lvl="1"/>
            <a:r>
              <a:rPr lang="en-US" dirty="0">
                <a:latin typeface="+mn-lt"/>
              </a:rPr>
              <a:t>A few words    </a:t>
            </a:r>
          </a:p>
          <a:p>
            <a:endParaRPr lang="en-US" sz="2400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11300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Improving Locally Sensitive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78710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improve local sensitivity of a family of functions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</a:rPr>
                  <a:t>?</a:t>
                </a:r>
              </a:p>
              <a:p>
                <a:r>
                  <a:rPr lang="en-US" dirty="0">
                    <a:latin typeface="+mn-lt"/>
                  </a:rPr>
                  <a:t>Start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𝑠𝑒𝑛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 </a:t>
                </a:r>
              </a:p>
              <a:p>
                <a:r>
                  <a:rPr lang="en-US" dirty="0">
                    <a:latin typeface="+mn-lt"/>
                  </a:rPr>
                  <a:t>Construct a new family from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</a:rPr>
                  <a:t>, called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>
                    <a:latin typeface="+mn-lt"/>
                  </a:rPr>
                  <a:t> by </a:t>
                </a:r>
                <a:r>
                  <a:rPr lang="en-US" b="1" dirty="0">
                    <a:latin typeface="+mn-lt"/>
                  </a:rPr>
                  <a:t>AND-construction</a:t>
                </a:r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Construct family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latin typeface="+mn-lt"/>
                  </a:rPr>
                  <a:t> distance function: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Assuming </a:t>
                </a:r>
                <a:r>
                  <a:rPr lang="en-US" b="1" dirty="0">
                    <a:latin typeface="+mn-lt"/>
                  </a:rPr>
                  <a:t>independence of the distance functions</a:t>
                </a:r>
                <a:r>
                  <a:rPr lang="en-US" dirty="0">
                    <a:latin typeface="+mn-lt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𝑠𝑒𝑛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ℱ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 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AND-construction uses agreement – logical AND</a:t>
                </a:r>
              </a:p>
              <a:p>
                <a:r>
                  <a:rPr lang="en-US" dirty="0">
                    <a:latin typeface="+mn-lt"/>
                  </a:rPr>
                  <a:t>AND-construction </a:t>
                </a:r>
                <a:r>
                  <a:rPr lang="en-US" b="1" dirty="0">
                    <a:latin typeface="+mn-lt"/>
                  </a:rPr>
                  <a:t>decreases</a:t>
                </a:r>
                <a:r>
                  <a:rPr lang="en-US" dirty="0">
                    <a:latin typeface="+mn-lt"/>
                  </a:rPr>
                  <a:t> both decision thresholds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787105"/>
              </a:xfrm>
              <a:blipFill>
                <a:blip r:embed="rId3"/>
                <a:stretch>
                  <a:fillRect l="-1111" t="-1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4070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Improving Locally Sensitive Functions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78710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improve local sensitivity of a family of functions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</a:rPr>
                  <a:t>?</a:t>
                </a:r>
              </a:p>
              <a:p>
                <a:r>
                  <a:rPr lang="en-US" dirty="0">
                    <a:latin typeface="+mn-lt"/>
                  </a:rPr>
                  <a:t>Can also use </a:t>
                </a:r>
                <a:r>
                  <a:rPr lang="en-US" b="1" dirty="0">
                    <a:latin typeface="+mn-lt"/>
                  </a:rPr>
                  <a:t>OR-construction</a:t>
                </a:r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Construct family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latin typeface="+mn-lt"/>
                  </a:rPr>
                  <a:t>distance function: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Assume independence of the distance functions: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𝑠𝑒𝑛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ℱ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1−( 1−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OR-construction is positive if any mini-hash exceeds threshold – OR operator </a:t>
                </a:r>
              </a:p>
              <a:p>
                <a:r>
                  <a:rPr lang="en-US" dirty="0">
                    <a:latin typeface="+mn-lt"/>
                  </a:rPr>
                  <a:t>OR-construction </a:t>
                </a:r>
                <a:r>
                  <a:rPr lang="en-US" b="1" dirty="0">
                    <a:latin typeface="+mn-lt"/>
                  </a:rPr>
                  <a:t>increases</a:t>
                </a:r>
                <a:r>
                  <a:rPr lang="en-US" dirty="0">
                    <a:latin typeface="+mn-lt"/>
                  </a:rPr>
                  <a:t> both decision thresholds</a:t>
                </a:r>
              </a:p>
              <a:p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787105"/>
              </a:xfrm>
              <a:blipFill>
                <a:blip r:embed="rId3"/>
                <a:stretch>
                  <a:fillRect l="-1111" t="-1791" r="-11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5093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Improving Locally Sensitive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2607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improve local sensitivity of a family of functions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</a:rPr>
                  <a:t>?</a:t>
                </a:r>
              </a:p>
              <a:p>
                <a:r>
                  <a:rPr lang="en-US" dirty="0">
                    <a:latin typeface="+mn-lt"/>
                  </a:rPr>
                  <a:t>Can get the best of both by combining AND-construction and OR-construction </a:t>
                </a:r>
              </a:p>
              <a:p>
                <a:r>
                  <a:rPr lang="en-US" dirty="0">
                    <a:latin typeface="+mn-lt"/>
                  </a:rPr>
                  <a:t>Option 1: AND-OR-Construction – apply AND-Construction first then apply OR-Construction, giving sensitivity: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Option 2: OR-AND-Construction – apply OR-Construction first then apply O-Construction, giving sensitivity: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26073"/>
              </a:xfrm>
              <a:blipFill>
                <a:blip r:embed="rId3"/>
                <a:stretch>
                  <a:fillRect l="-1111" t="-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7141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Improving Locally Sensitive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939801"/>
                <a:ext cx="11525250" cy="57912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improve local sensitivity of a family of functions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</a:rPr>
                  <a:t>?</a:t>
                </a:r>
              </a:p>
              <a:p>
                <a:r>
                  <a:rPr lang="en-US" dirty="0">
                    <a:latin typeface="+mn-lt"/>
                  </a:rPr>
                  <a:t>Example: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dirty="0">
                    <a:latin typeface="+mn-lt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Increased sensitivity for both constructions </a:t>
                </a:r>
              </a:p>
              <a:p>
                <a:pPr lvl="1"/>
                <a:r>
                  <a:rPr lang="en-US" dirty="0">
                    <a:latin typeface="+mn-lt"/>
                  </a:rPr>
                  <a:t>AND-OR-Construction slightly biased to negative cases</a:t>
                </a:r>
              </a:p>
              <a:p>
                <a:pPr lvl="1"/>
                <a:r>
                  <a:rPr lang="en-US" dirty="0">
                    <a:latin typeface="+mn-lt"/>
                  </a:rPr>
                  <a:t>OR-AND-Construction slightly biased to positive cases  </a:t>
                </a:r>
              </a:p>
              <a:p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939801"/>
                <a:ext cx="11525250" cy="5791200"/>
              </a:xfrm>
              <a:blipFill>
                <a:blip r:embed="rId3"/>
                <a:stretch>
                  <a:fillRect l="-1111" t="-1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2C449DD-1C2F-4286-8E14-84FE2D4849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612809"/>
              </p:ext>
            </p:extLst>
          </p:nvPr>
        </p:nvGraphicFramePr>
        <p:xfrm>
          <a:off x="735291" y="1945005"/>
          <a:ext cx="5231366" cy="29679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2566">
                  <a:extLst>
                    <a:ext uri="{9D8B030D-6E8A-4147-A177-3AD203B41FA5}">
                      <a16:colId xmlns:a16="http://schemas.microsoft.com/office/drawing/2014/main" val="1651001826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3033534380"/>
                    </a:ext>
                  </a:extLst>
                </a:gridCol>
                <a:gridCol w="2197100">
                  <a:extLst>
                    <a:ext uri="{9D8B030D-6E8A-4147-A177-3AD203B41FA5}">
                      <a16:colId xmlns:a16="http://schemas.microsoft.com/office/drawing/2014/main" val="1413428995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p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AND-OR-Construction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OR-AND-Construction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2835787505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3.9994E-04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1.3987E-02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956081572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6.3847E-03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1.2150E-01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322690640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3.2008E-02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3.3345E-01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894495679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9.8535E-02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5.7395E-01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888174521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2.2752E-01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7.7248E-01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79552502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4.2605E-01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9.0147E-01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733985634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6.6655E-01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9.6799E-01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613072975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8.7850E-01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9.9362E-01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23285505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9.8601E-01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9.9960E-01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0238727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246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Improving Locally Sensitive Functions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939801"/>
                <a:ext cx="11525250" cy="57912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improve local sensitivity of a family of functions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</a:rPr>
                  <a:t>?</a:t>
                </a:r>
              </a:p>
              <a:p>
                <a:r>
                  <a:rPr lang="en-US" dirty="0">
                    <a:latin typeface="+mn-lt"/>
                  </a:rPr>
                  <a:t>Example: AND-OR construction of LSH decision function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Optimal choice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latin typeface="+mn-lt"/>
                  </a:rPr>
                  <a:t>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Notice, slope of decision function increases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939801"/>
                <a:ext cx="11525250" cy="5791200"/>
              </a:xfrm>
              <a:blipFill>
                <a:blip r:embed="rId3"/>
                <a:stretch>
                  <a:fillRect l="-1111" t="-1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734DE209-6B3F-2C8B-F81E-6731A59B3E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0334" y="2054053"/>
            <a:ext cx="4998257" cy="3375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704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Efficient LSH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270000"/>
                <a:ext cx="11010128" cy="5486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What is an efficient algorithm for LSH? </a:t>
                </a:r>
              </a:p>
              <a:p>
                <a:r>
                  <a:rPr lang="en-US" dirty="0">
                    <a:latin typeface="+mn-lt"/>
                  </a:rPr>
                  <a:t>Pairwise comparison is inefficient      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latin typeface="+mn-lt"/>
                  </a:rPr>
                  <a:t> pairs   </a:t>
                </a:r>
              </a:p>
              <a:p>
                <a:pPr lvl="1"/>
                <a:r>
                  <a:rPr lang="en-US" dirty="0">
                    <a:latin typeface="+mn-lt"/>
                  </a:rPr>
                  <a:t>Computational complexity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Use hash buckets to find candidate pairs      </a:t>
                </a:r>
              </a:p>
              <a:p>
                <a:pPr lvl="1"/>
                <a:r>
                  <a:rPr lang="en-US" dirty="0">
                    <a:latin typeface="+mn-lt"/>
                  </a:rPr>
                  <a:t>Band of signature matrix hash to bucket   </a:t>
                </a:r>
              </a:p>
              <a:p>
                <a:pPr lvl="1"/>
                <a:r>
                  <a:rPr lang="en-US" b="1" dirty="0">
                    <a:latin typeface="+mn-lt"/>
                  </a:rPr>
                  <a:t>More than one hash in bucket is candidate pair  </a:t>
                </a:r>
              </a:p>
              <a:p>
                <a:pPr lvl="1"/>
                <a:r>
                  <a:rPr lang="en-US" dirty="0">
                    <a:latin typeface="+mn-lt"/>
                  </a:rPr>
                  <a:t>Hashing algorithm with computational complexity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270000"/>
                <a:ext cx="11010128" cy="5486400"/>
              </a:xfrm>
              <a:blipFill>
                <a:blip r:embed="rId3"/>
                <a:stretch>
                  <a:fillRect l="-1163" t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9716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3648435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Efficient LSH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6" y="1201918"/>
            <a:ext cx="3800278" cy="55544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Efficient algorithm for LSH uses hash table </a:t>
            </a:r>
          </a:p>
          <a:p>
            <a:r>
              <a:rPr lang="en-US" dirty="0">
                <a:latin typeface="+mn-lt"/>
              </a:rPr>
              <a:t>Start with hash table</a:t>
            </a:r>
          </a:p>
          <a:p>
            <a:r>
              <a:rPr lang="en-US" dirty="0">
                <a:latin typeface="+mn-lt"/>
              </a:rPr>
              <a:t>Signatures arranged in bands</a:t>
            </a:r>
          </a:p>
          <a:p>
            <a:r>
              <a:rPr lang="en-US" dirty="0">
                <a:latin typeface="+mn-lt"/>
              </a:rPr>
              <a:t>Hash signatures in bands to hash buckets   </a:t>
            </a:r>
          </a:p>
          <a:p>
            <a:r>
              <a:rPr lang="en-US" dirty="0">
                <a:latin typeface="+mn-lt"/>
              </a:rPr>
              <a:t>Match hash to same bucket indicates high similarity  </a:t>
            </a:r>
            <a:endParaRPr lang="en-US" b="1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F473CA-D09B-4BDA-97FE-949D0E7E67F5}"/>
              </a:ext>
            </a:extLst>
          </p:cNvPr>
          <p:cNvSpPr/>
          <p:nvPr/>
        </p:nvSpPr>
        <p:spPr>
          <a:xfrm>
            <a:off x="5341608" y="1050531"/>
            <a:ext cx="1598809" cy="123080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421A98-1BAA-4ECE-BDA1-5E38BA12BFDD}"/>
              </a:ext>
            </a:extLst>
          </p:cNvPr>
          <p:cNvSpPr/>
          <p:nvPr/>
        </p:nvSpPr>
        <p:spPr>
          <a:xfrm>
            <a:off x="5341608" y="1050539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E470E0-3C32-4879-A663-5CACF1F6B52B}"/>
              </a:ext>
            </a:extLst>
          </p:cNvPr>
          <p:cNvSpPr/>
          <p:nvPr/>
        </p:nvSpPr>
        <p:spPr>
          <a:xfrm>
            <a:off x="5341608" y="1363185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8AFD31-D172-419D-AFA0-BFAD413C28B7}"/>
              </a:ext>
            </a:extLst>
          </p:cNvPr>
          <p:cNvSpPr/>
          <p:nvPr/>
        </p:nvSpPr>
        <p:spPr>
          <a:xfrm>
            <a:off x="5341608" y="1978586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84D261-FA4B-4DC9-B14C-2D23523BC7E7}"/>
              </a:ext>
            </a:extLst>
          </p:cNvPr>
          <p:cNvSpPr/>
          <p:nvPr/>
        </p:nvSpPr>
        <p:spPr>
          <a:xfrm>
            <a:off x="5341608" y="1675833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A7DAD05-DAF6-4261-A7CB-BD57638829DF}"/>
              </a:ext>
            </a:extLst>
          </p:cNvPr>
          <p:cNvSpPr/>
          <p:nvPr/>
        </p:nvSpPr>
        <p:spPr>
          <a:xfrm>
            <a:off x="5341608" y="3512133"/>
            <a:ext cx="1598809" cy="123080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A14463-A07F-42A1-A51B-ADF868166DF1}"/>
              </a:ext>
            </a:extLst>
          </p:cNvPr>
          <p:cNvSpPr txBox="1"/>
          <p:nvPr/>
        </p:nvSpPr>
        <p:spPr>
          <a:xfrm>
            <a:off x="4232635" y="1459403"/>
            <a:ext cx="1207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Band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3C4FAA-F577-4D27-A1E4-4DABB5B2CEF1}"/>
              </a:ext>
            </a:extLst>
          </p:cNvPr>
          <p:cNvSpPr txBox="1"/>
          <p:nvPr/>
        </p:nvSpPr>
        <p:spPr>
          <a:xfrm>
            <a:off x="4232635" y="2573632"/>
            <a:ext cx="1207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Band 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3C727D-D847-4660-8DAB-7FDC7AE443D4}"/>
              </a:ext>
            </a:extLst>
          </p:cNvPr>
          <p:cNvSpPr txBox="1"/>
          <p:nvPr/>
        </p:nvSpPr>
        <p:spPr>
          <a:xfrm>
            <a:off x="4307698" y="5146101"/>
            <a:ext cx="1207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Band b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299ED6E-37A5-451E-B67B-6FFDDD4A0935}"/>
              </a:ext>
            </a:extLst>
          </p:cNvPr>
          <p:cNvSpPr/>
          <p:nvPr/>
        </p:nvSpPr>
        <p:spPr>
          <a:xfrm>
            <a:off x="5341608" y="2291225"/>
            <a:ext cx="1598809" cy="1230809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5A74B55-C89F-4060-A95F-FD34C1BF7F93}"/>
              </a:ext>
            </a:extLst>
          </p:cNvPr>
          <p:cNvSpPr/>
          <p:nvPr/>
        </p:nvSpPr>
        <p:spPr>
          <a:xfrm>
            <a:off x="5341608" y="2291233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7AD5DE2-C40D-4351-A6C2-7C3B66705A64}"/>
              </a:ext>
            </a:extLst>
          </p:cNvPr>
          <p:cNvSpPr/>
          <p:nvPr/>
        </p:nvSpPr>
        <p:spPr>
          <a:xfrm>
            <a:off x="5341608" y="2603879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17FE512-038E-4233-8509-DF4DA2667A6A}"/>
              </a:ext>
            </a:extLst>
          </p:cNvPr>
          <p:cNvSpPr/>
          <p:nvPr/>
        </p:nvSpPr>
        <p:spPr>
          <a:xfrm>
            <a:off x="5341608" y="3219280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98035A-4F1D-4D13-BA0C-065ADAE13C0F}"/>
              </a:ext>
            </a:extLst>
          </p:cNvPr>
          <p:cNvSpPr/>
          <p:nvPr/>
        </p:nvSpPr>
        <p:spPr>
          <a:xfrm>
            <a:off x="5341608" y="2916527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867C58B-1764-4809-8951-8040ACBE5597}"/>
              </a:ext>
            </a:extLst>
          </p:cNvPr>
          <p:cNvSpPr/>
          <p:nvPr/>
        </p:nvSpPr>
        <p:spPr>
          <a:xfrm>
            <a:off x="5341608" y="4792226"/>
            <a:ext cx="1598809" cy="123080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557542E-402E-4F02-A93E-2C228BA76619}"/>
              </a:ext>
            </a:extLst>
          </p:cNvPr>
          <p:cNvSpPr/>
          <p:nvPr/>
        </p:nvSpPr>
        <p:spPr>
          <a:xfrm>
            <a:off x="5341608" y="4792234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EDAE0EB-7E2A-4E90-84C1-DEA478FC12D1}"/>
              </a:ext>
            </a:extLst>
          </p:cNvPr>
          <p:cNvSpPr/>
          <p:nvPr/>
        </p:nvSpPr>
        <p:spPr>
          <a:xfrm>
            <a:off x="5341608" y="5104880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FE16C37-4E54-43A0-A897-0BF29F425253}"/>
              </a:ext>
            </a:extLst>
          </p:cNvPr>
          <p:cNvSpPr/>
          <p:nvPr/>
        </p:nvSpPr>
        <p:spPr>
          <a:xfrm>
            <a:off x="5341608" y="5720281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2643539-9CF6-4E9D-A50E-F7DF7F792F43}"/>
              </a:ext>
            </a:extLst>
          </p:cNvPr>
          <p:cNvSpPr/>
          <p:nvPr/>
        </p:nvSpPr>
        <p:spPr>
          <a:xfrm>
            <a:off x="5341608" y="5417528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FA3BFEC-B0B0-8D88-D86B-118F7B27561C}"/>
              </a:ext>
            </a:extLst>
          </p:cNvPr>
          <p:cNvSpPr/>
          <p:nvPr/>
        </p:nvSpPr>
        <p:spPr>
          <a:xfrm>
            <a:off x="7492490" y="1050523"/>
            <a:ext cx="1598809" cy="123080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11D2CF4-C34A-567D-429B-C19106C59626}"/>
              </a:ext>
            </a:extLst>
          </p:cNvPr>
          <p:cNvSpPr/>
          <p:nvPr/>
        </p:nvSpPr>
        <p:spPr>
          <a:xfrm>
            <a:off x="7492490" y="1050531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2A86E49-220F-BC93-132F-710957492C1D}"/>
              </a:ext>
            </a:extLst>
          </p:cNvPr>
          <p:cNvSpPr/>
          <p:nvPr/>
        </p:nvSpPr>
        <p:spPr>
          <a:xfrm>
            <a:off x="7492490" y="1363177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D96FB1B-C024-7392-D628-23DC237AF3A0}"/>
              </a:ext>
            </a:extLst>
          </p:cNvPr>
          <p:cNvSpPr/>
          <p:nvPr/>
        </p:nvSpPr>
        <p:spPr>
          <a:xfrm>
            <a:off x="7492490" y="1978578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98544A0-839D-4B85-7970-A09B24F3747D}"/>
              </a:ext>
            </a:extLst>
          </p:cNvPr>
          <p:cNvSpPr/>
          <p:nvPr/>
        </p:nvSpPr>
        <p:spPr>
          <a:xfrm>
            <a:off x="7492490" y="1675825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AF5575F-53D5-B21B-0E6A-D923B15812BC}"/>
              </a:ext>
            </a:extLst>
          </p:cNvPr>
          <p:cNvSpPr/>
          <p:nvPr/>
        </p:nvSpPr>
        <p:spPr>
          <a:xfrm>
            <a:off x="7492490" y="3512125"/>
            <a:ext cx="1598809" cy="123080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1DCEF96-C558-89E9-E7AE-BFD9ADCDF185}"/>
              </a:ext>
            </a:extLst>
          </p:cNvPr>
          <p:cNvSpPr/>
          <p:nvPr/>
        </p:nvSpPr>
        <p:spPr>
          <a:xfrm>
            <a:off x="7492490" y="2291217"/>
            <a:ext cx="1598809" cy="1230809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7406779-AF2C-7238-14E5-3736CCEC906D}"/>
              </a:ext>
            </a:extLst>
          </p:cNvPr>
          <p:cNvSpPr/>
          <p:nvPr/>
        </p:nvSpPr>
        <p:spPr>
          <a:xfrm>
            <a:off x="7492490" y="2291225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413EEC0-5304-754C-1721-FC7882632151}"/>
              </a:ext>
            </a:extLst>
          </p:cNvPr>
          <p:cNvSpPr/>
          <p:nvPr/>
        </p:nvSpPr>
        <p:spPr>
          <a:xfrm>
            <a:off x="7492490" y="2603871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2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2127302-7B5C-46B9-6110-C47174F93164}"/>
              </a:ext>
            </a:extLst>
          </p:cNvPr>
          <p:cNvSpPr/>
          <p:nvPr/>
        </p:nvSpPr>
        <p:spPr>
          <a:xfrm>
            <a:off x="7492490" y="3219272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r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51BFE77-B80F-A3ED-1E0C-418D55CD6920}"/>
              </a:ext>
            </a:extLst>
          </p:cNvPr>
          <p:cNvSpPr/>
          <p:nvPr/>
        </p:nvSpPr>
        <p:spPr>
          <a:xfrm>
            <a:off x="7492490" y="2916519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52F76B9-DE1A-1907-A6F8-12566A91BF53}"/>
              </a:ext>
            </a:extLst>
          </p:cNvPr>
          <p:cNvSpPr/>
          <p:nvPr/>
        </p:nvSpPr>
        <p:spPr>
          <a:xfrm>
            <a:off x="7492490" y="4792218"/>
            <a:ext cx="1598809" cy="123080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EC334C5-220D-1C71-CD2A-0E2C2C1E4C24}"/>
              </a:ext>
            </a:extLst>
          </p:cNvPr>
          <p:cNvSpPr/>
          <p:nvPr/>
        </p:nvSpPr>
        <p:spPr>
          <a:xfrm>
            <a:off x="7492490" y="4792226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179CB35-E639-752D-FFEF-4FB6C498B5F5}"/>
              </a:ext>
            </a:extLst>
          </p:cNvPr>
          <p:cNvSpPr/>
          <p:nvPr/>
        </p:nvSpPr>
        <p:spPr>
          <a:xfrm>
            <a:off x="7492490" y="5104872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2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DF718EE-9D20-3ABE-0A87-0FEC8F6E31C7}"/>
              </a:ext>
            </a:extLst>
          </p:cNvPr>
          <p:cNvSpPr/>
          <p:nvPr/>
        </p:nvSpPr>
        <p:spPr>
          <a:xfrm>
            <a:off x="7492490" y="5720273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r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9166B62-CF11-E096-5375-F3E57E9785AB}"/>
              </a:ext>
            </a:extLst>
          </p:cNvPr>
          <p:cNvSpPr/>
          <p:nvPr/>
        </p:nvSpPr>
        <p:spPr>
          <a:xfrm>
            <a:off x="7492490" y="5417520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95C169E-1F6F-034C-BA93-BDDEC716A2DB}"/>
              </a:ext>
            </a:extLst>
          </p:cNvPr>
          <p:cNvSpPr txBox="1"/>
          <p:nvPr/>
        </p:nvSpPr>
        <p:spPr>
          <a:xfrm>
            <a:off x="5186680" y="581144"/>
            <a:ext cx="187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Candidate 1 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3DB6D78-BDFC-EB2D-5E57-36ECB97BF9DB}"/>
              </a:ext>
            </a:extLst>
          </p:cNvPr>
          <p:cNvSpPr txBox="1"/>
          <p:nvPr/>
        </p:nvSpPr>
        <p:spPr>
          <a:xfrm>
            <a:off x="7340600" y="546755"/>
            <a:ext cx="1879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Candidate 2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F04DF74-5597-4709-13F8-BB4004AF7179}"/>
              </a:ext>
            </a:extLst>
          </p:cNvPr>
          <p:cNvSpPr/>
          <p:nvPr/>
        </p:nvSpPr>
        <p:spPr>
          <a:xfrm>
            <a:off x="10581588" y="1050523"/>
            <a:ext cx="1410932" cy="123080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B75AD25-829B-FAEB-85D7-DF7676719B0F}"/>
              </a:ext>
            </a:extLst>
          </p:cNvPr>
          <p:cNvSpPr/>
          <p:nvPr/>
        </p:nvSpPr>
        <p:spPr>
          <a:xfrm>
            <a:off x="10581588" y="1050531"/>
            <a:ext cx="1410932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1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8C6272E-6B75-357B-B79D-58BE6B6B7B54}"/>
              </a:ext>
            </a:extLst>
          </p:cNvPr>
          <p:cNvSpPr/>
          <p:nvPr/>
        </p:nvSpPr>
        <p:spPr>
          <a:xfrm>
            <a:off x="10581588" y="1363177"/>
            <a:ext cx="1410932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2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B5B1C40-60FA-7549-3216-3802B6E8A1E4}"/>
              </a:ext>
            </a:extLst>
          </p:cNvPr>
          <p:cNvSpPr/>
          <p:nvPr/>
        </p:nvSpPr>
        <p:spPr>
          <a:xfrm>
            <a:off x="10581588" y="1978578"/>
            <a:ext cx="1410932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4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6B09281-4119-6423-5AD7-CD009B7805D9}"/>
              </a:ext>
            </a:extLst>
          </p:cNvPr>
          <p:cNvSpPr/>
          <p:nvPr/>
        </p:nvSpPr>
        <p:spPr>
          <a:xfrm>
            <a:off x="10581588" y="1675825"/>
            <a:ext cx="1410932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3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76BBFF4-6AA5-5FF4-CA73-90F446A02266}"/>
              </a:ext>
            </a:extLst>
          </p:cNvPr>
          <p:cNvSpPr/>
          <p:nvPr/>
        </p:nvSpPr>
        <p:spPr>
          <a:xfrm>
            <a:off x="10581588" y="3512125"/>
            <a:ext cx="1410932" cy="123080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B8224A4-0040-6B89-CC40-5C487AB2AAAE}"/>
              </a:ext>
            </a:extLst>
          </p:cNvPr>
          <p:cNvSpPr/>
          <p:nvPr/>
        </p:nvSpPr>
        <p:spPr>
          <a:xfrm>
            <a:off x="10581588" y="2291217"/>
            <a:ext cx="1410932" cy="1230809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58BABB8-8542-7F6C-8DB8-8F1E4852D4ED}"/>
              </a:ext>
            </a:extLst>
          </p:cNvPr>
          <p:cNvSpPr/>
          <p:nvPr/>
        </p:nvSpPr>
        <p:spPr>
          <a:xfrm>
            <a:off x="10581588" y="2291225"/>
            <a:ext cx="1410932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5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61C3CAB-C727-88DD-00D3-9399BDC84CCB}"/>
              </a:ext>
            </a:extLst>
          </p:cNvPr>
          <p:cNvSpPr/>
          <p:nvPr/>
        </p:nvSpPr>
        <p:spPr>
          <a:xfrm>
            <a:off x="10581588" y="2603871"/>
            <a:ext cx="1410932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6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136A7B6-866F-F898-D626-4686BCF10F2F}"/>
              </a:ext>
            </a:extLst>
          </p:cNvPr>
          <p:cNvSpPr/>
          <p:nvPr/>
        </p:nvSpPr>
        <p:spPr>
          <a:xfrm>
            <a:off x="10581588" y="3219272"/>
            <a:ext cx="1410932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8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590397B-B6ED-DFBA-7DA7-A46EEEA57898}"/>
              </a:ext>
            </a:extLst>
          </p:cNvPr>
          <p:cNvSpPr/>
          <p:nvPr/>
        </p:nvSpPr>
        <p:spPr>
          <a:xfrm>
            <a:off x="10581588" y="2916519"/>
            <a:ext cx="1410932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7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5F19986-E1E9-C2EB-D8D9-47F88CFFDB40}"/>
              </a:ext>
            </a:extLst>
          </p:cNvPr>
          <p:cNvSpPr/>
          <p:nvPr/>
        </p:nvSpPr>
        <p:spPr>
          <a:xfrm>
            <a:off x="10581588" y="4792218"/>
            <a:ext cx="1410932" cy="92805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27F2AC5-C171-8A7F-3A77-607274ACEDB9}"/>
              </a:ext>
            </a:extLst>
          </p:cNvPr>
          <p:cNvSpPr/>
          <p:nvPr/>
        </p:nvSpPr>
        <p:spPr>
          <a:xfrm>
            <a:off x="10581588" y="4792226"/>
            <a:ext cx="1410932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n-2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FD21400-69A4-B5AF-E4BF-779566F21B42}"/>
              </a:ext>
            </a:extLst>
          </p:cNvPr>
          <p:cNvSpPr/>
          <p:nvPr/>
        </p:nvSpPr>
        <p:spPr>
          <a:xfrm>
            <a:off x="10581588" y="5104872"/>
            <a:ext cx="1410932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2 n-1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64AFDE12-04E9-7D98-761F-4C2F5ABF015A}"/>
              </a:ext>
            </a:extLst>
          </p:cNvPr>
          <p:cNvSpPr/>
          <p:nvPr/>
        </p:nvSpPr>
        <p:spPr>
          <a:xfrm>
            <a:off x="10581588" y="5417520"/>
            <a:ext cx="1410932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n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B8B2178-88B9-A2FA-2DD4-A1C9D450A8D8}"/>
              </a:ext>
            </a:extLst>
          </p:cNvPr>
          <p:cNvSpPr txBox="1"/>
          <p:nvPr/>
        </p:nvSpPr>
        <p:spPr>
          <a:xfrm>
            <a:off x="10393710" y="546755"/>
            <a:ext cx="1598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Hash Table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161F262-CB81-6079-D692-BBFD768C8F93}"/>
              </a:ext>
            </a:extLst>
          </p:cNvPr>
          <p:cNvCxnSpPr>
            <a:endCxn id="67" idx="1"/>
          </p:cNvCxnSpPr>
          <p:nvPr/>
        </p:nvCxnSpPr>
        <p:spPr>
          <a:xfrm flipV="1">
            <a:off x="6940417" y="1514555"/>
            <a:ext cx="3641171" cy="30481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4912841D-3F1E-6959-16B8-23B8AD4D971A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9091299" y="1827203"/>
            <a:ext cx="1490289" cy="23857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CAB399A-1967-996C-4FA6-C188ED96A861}"/>
              </a:ext>
            </a:extLst>
          </p:cNvPr>
          <p:cNvCxnSpPr>
            <a:cxnSpLocks/>
            <a:stCxn id="24" idx="3"/>
            <a:endCxn id="78" idx="1"/>
          </p:cNvCxnSpPr>
          <p:nvPr/>
        </p:nvCxnSpPr>
        <p:spPr>
          <a:xfrm>
            <a:off x="6940417" y="3067905"/>
            <a:ext cx="3641171" cy="218834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C5525133-E5CD-36C8-313A-42EA8D53A463}"/>
              </a:ext>
            </a:extLst>
          </p:cNvPr>
          <p:cNvCxnSpPr>
            <a:cxnSpLocks/>
            <a:stCxn id="40" idx="3"/>
            <a:endCxn id="78" idx="1"/>
          </p:cNvCxnSpPr>
          <p:nvPr/>
        </p:nvCxnSpPr>
        <p:spPr>
          <a:xfrm>
            <a:off x="9091299" y="3067897"/>
            <a:ext cx="1490289" cy="218835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6199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  <p:bldP spid="12" grpId="0" animBg="1"/>
      <p:bldP spid="13" grpId="0" animBg="1"/>
      <p:bldP spid="15" grpId="0"/>
      <p:bldP spid="17" grpId="0"/>
      <p:bldP spid="18" grpId="0"/>
      <p:bldP spid="19" grpId="0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/>
      <p:bldP spid="47" grpId="0"/>
      <p:bldP spid="65" grpId="0" animBg="1"/>
      <p:bldP spid="66" grpId="0" animBg="1"/>
      <p:bldP spid="67" grpId="0" animBg="1"/>
      <p:bldP spid="68" grpId="0" animBg="1"/>
      <p:bldP spid="69" grpId="0" animBg="1"/>
      <p:bldP spid="70" grpId="0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80" grpId="0" animBg="1"/>
      <p:bldP spid="8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LSH with Hamming Distance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270000"/>
                <a:ext cx="11010128" cy="5486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Can create a locally sensitive hash family from Hamming distance </a:t>
                </a:r>
              </a:p>
              <a:p>
                <a:r>
                  <a:rPr lang="en-US" dirty="0">
                    <a:latin typeface="+mn-lt"/>
                  </a:rPr>
                  <a:t>Hamming distance,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, is number of symbol differences between two strings </a:t>
                </a:r>
              </a:p>
              <a:p>
                <a:r>
                  <a:rPr lang="en-US" dirty="0">
                    <a:latin typeface="+mn-lt"/>
                  </a:rPr>
                  <a:t>For strings of length </a:t>
                </a:r>
                <a:r>
                  <a:rPr lang="en-US" i="1" dirty="0">
                    <a:latin typeface="+mn-lt"/>
                  </a:rPr>
                  <a:t>d</a:t>
                </a:r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</a:t>
                </a:r>
                <a:r>
                  <a:rPr lang="en-US" i="1" dirty="0" err="1">
                    <a:latin typeface="+mn-lt"/>
                  </a:rPr>
                  <a:t>iff</a:t>
                </a:r>
                <a:r>
                  <a:rPr lang="en-US" dirty="0">
                    <a:latin typeface="+mn-lt"/>
                  </a:rPr>
                  <a:t> vectors x and y agree in </a:t>
                </a:r>
                <a:r>
                  <a:rPr lang="en-US" i="1" dirty="0" err="1">
                    <a:latin typeface="+mn-lt"/>
                  </a:rPr>
                  <a:t>ith</a:t>
                </a:r>
                <a:r>
                  <a:rPr lang="en-US" dirty="0">
                    <a:latin typeface="+mn-lt"/>
                  </a:rPr>
                  <a:t> position with probability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>
                    <a:latin typeface="+mn-lt"/>
                  </a:rPr>
                  <a:t>   </a:t>
                </a:r>
              </a:p>
              <a:p>
                <a:r>
                  <a:rPr lang="en-US" dirty="0">
                    <a:latin typeface="+mn-lt"/>
                  </a:rPr>
                  <a:t>For the hash family,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latin typeface="+mn-lt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𝑠𝑒𝑛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,1−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For string length d limited to d hashes</a:t>
                </a:r>
              </a:p>
              <a:p>
                <a:pPr lvl="1"/>
                <a:r>
                  <a:rPr lang="en-US" dirty="0">
                    <a:latin typeface="+mn-lt"/>
                  </a:rPr>
                  <a:t>Limits steepness of the decision function 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270000"/>
                <a:ext cx="11010128" cy="5486400"/>
              </a:xfrm>
              <a:blipFill>
                <a:blip r:embed="rId3"/>
                <a:stretch>
                  <a:fillRect l="-1163" t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0927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LSH for Numeric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270000"/>
            <a:ext cx="11010128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How can LSH be applied to numeric variables? </a:t>
            </a:r>
          </a:p>
          <a:p>
            <a:r>
              <a:rPr lang="en-US" dirty="0">
                <a:latin typeface="+mn-lt"/>
              </a:rPr>
              <a:t>Can create hashes to </a:t>
            </a:r>
            <a:r>
              <a:rPr lang="en-US" b="1" dirty="0">
                <a:latin typeface="+mn-lt"/>
              </a:rPr>
              <a:t>estimate cosine distance </a:t>
            </a:r>
          </a:p>
          <a:p>
            <a:r>
              <a:rPr lang="en-US" dirty="0">
                <a:latin typeface="+mn-lt"/>
              </a:rPr>
              <a:t>Cosine distances computed with </a:t>
            </a:r>
            <a:r>
              <a:rPr lang="en-US" b="1" dirty="0">
                <a:latin typeface="+mn-lt"/>
              </a:rPr>
              <a:t>numeric (real) variables     </a:t>
            </a:r>
          </a:p>
          <a:p>
            <a:r>
              <a:rPr lang="en-US" dirty="0">
                <a:latin typeface="+mn-lt"/>
              </a:rPr>
              <a:t>Uses computationally efficient dot products as hashes  </a:t>
            </a:r>
          </a:p>
          <a:p>
            <a:r>
              <a:rPr lang="en-US" dirty="0">
                <a:latin typeface="+mn-lt"/>
              </a:rPr>
              <a:t>Apply LSH to find cosine distance estimates     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70694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LSH for Numeric Variables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163930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Review Cosine Similarity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p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1639303"/>
              </a:xfrm>
              <a:blipFill>
                <a:blip r:embed="rId3"/>
                <a:stretch>
                  <a:fillRect l="-1111" t="-6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BC2410D-2843-43D4-8696-1D08665D8734}"/>
              </a:ext>
            </a:extLst>
          </p:cNvPr>
          <p:cNvCxnSpPr/>
          <p:nvPr/>
        </p:nvCxnSpPr>
        <p:spPr>
          <a:xfrm>
            <a:off x="758008" y="5961921"/>
            <a:ext cx="459783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210B04-140B-48C3-AB42-D61C9037800A}"/>
              </a:ext>
            </a:extLst>
          </p:cNvPr>
          <p:cNvCxnSpPr>
            <a:cxnSpLocks/>
          </p:cNvCxnSpPr>
          <p:nvPr/>
        </p:nvCxnSpPr>
        <p:spPr>
          <a:xfrm flipV="1">
            <a:off x="758008" y="2578125"/>
            <a:ext cx="0" cy="33837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2B40F0C-6CA8-4E2B-9506-257938DB4E99}"/>
              </a:ext>
            </a:extLst>
          </p:cNvPr>
          <p:cNvSpPr txBox="1"/>
          <p:nvPr/>
        </p:nvSpPr>
        <p:spPr>
          <a:xfrm>
            <a:off x="2907106" y="5961921"/>
            <a:ext cx="503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</a:t>
            </a:r>
            <a:r>
              <a:rPr lang="en-US" sz="2800" b="1" baseline="-25000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93A1DA-70A2-4EC3-9CAF-5C65A92AE62B}"/>
              </a:ext>
            </a:extLst>
          </p:cNvPr>
          <p:cNvSpPr txBox="1"/>
          <p:nvPr/>
        </p:nvSpPr>
        <p:spPr>
          <a:xfrm>
            <a:off x="238462" y="3953012"/>
            <a:ext cx="503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</a:t>
            </a:r>
            <a:r>
              <a:rPr lang="en-US" sz="2800" b="1" baseline="-25000" dirty="0"/>
              <a:t>2</a:t>
            </a:r>
          </a:p>
        </p:txBody>
      </p:sp>
      <p:sp>
        <p:nvSpPr>
          <p:cNvPr id="12" name="Cross 11">
            <a:extLst>
              <a:ext uri="{FF2B5EF4-FFF2-40B4-BE49-F238E27FC236}">
                <a16:creationId xmlns:a16="http://schemas.microsoft.com/office/drawing/2014/main" id="{B23426B5-5480-4DE4-9184-9876C2CB2517}"/>
              </a:ext>
            </a:extLst>
          </p:cNvPr>
          <p:cNvSpPr/>
          <p:nvPr/>
        </p:nvSpPr>
        <p:spPr>
          <a:xfrm>
            <a:off x="4316808" y="3390317"/>
            <a:ext cx="200890" cy="208875"/>
          </a:xfrm>
          <a:prstGeom prst="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ross 12">
            <a:extLst>
              <a:ext uri="{FF2B5EF4-FFF2-40B4-BE49-F238E27FC236}">
                <a16:creationId xmlns:a16="http://schemas.microsoft.com/office/drawing/2014/main" id="{CD8CD439-2CC4-4431-AB63-0F32315F3BC5}"/>
              </a:ext>
            </a:extLst>
          </p:cNvPr>
          <p:cNvSpPr/>
          <p:nvPr/>
        </p:nvSpPr>
        <p:spPr>
          <a:xfrm>
            <a:off x="2498956" y="5229827"/>
            <a:ext cx="200890" cy="208875"/>
          </a:xfrm>
          <a:prstGeom prst="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D27AE9-6F7D-46F4-B0C2-70E2F3CD488A}"/>
              </a:ext>
            </a:extLst>
          </p:cNvPr>
          <p:cNvSpPr txBox="1"/>
          <p:nvPr/>
        </p:nvSpPr>
        <p:spPr>
          <a:xfrm>
            <a:off x="2211797" y="5411221"/>
            <a:ext cx="845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(2,1)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800F31-6C70-4F71-B1DD-342BB67BF461}"/>
              </a:ext>
            </a:extLst>
          </p:cNvPr>
          <p:cNvSpPr txBox="1"/>
          <p:nvPr/>
        </p:nvSpPr>
        <p:spPr>
          <a:xfrm>
            <a:off x="4531787" y="3222984"/>
            <a:ext cx="845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(4,3)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/>
              <p:nvPr/>
            </p:nvSpPr>
            <p:spPr>
              <a:xfrm>
                <a:off x="5591892" y="2768378"/>
                <a:ext cx="6445125" cy="2268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Points at (2,1) and (4,3)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What is the distance between them?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Cosine distance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𝑑𝑐𝑜𝑠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2∗4 +1∗3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sup>
                              </m:sSup>
                            </m:den>
                          </m:f>
                        </m:e>
                      </m:box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25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=0.984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1892" y="2768378"/>
                <a:ext cx="6445125" cy="2268121"/>
              </a:xfrm>
              <a:prstGeom prst="rect">
                <a:avLst/>
              </a:prstGeom>
              <a:blipFill>
                <a:blip r:embed="rId4"/>
                <a:stretch>
                  <a:fillRect l="-1229" t="-2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C19033-E180-48CB-8A3F-5E01D0B45E8B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758008" y="5334265"/>
            <a:ext cx="1740948" cy="627656"/>
          </a:xfrm>
          <a:prstGeom prst="straightConnector1">
            <a:avLst/>
          </a:prstGeom>
          <a:ln w="444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C4470BD-1B84-4863-B51E-E05B61323441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742126" y="3494755"/>
            <a:ext cx="3574682" cy="2467168"/>
          </a:xfrm>
          <a:prstGeom prst="straightConnector1">
            <a:avLst/>
          </a:prstGeom>
          <a:ln w="444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C4F1A39-7311-4D97-9D1E-707E33AC61BC}"/>
              </a:ext>
            </a:extLst>
          </p:cNvPr>
          <p:cNvSpPr txBox="1"/>
          <p:nvPr/>
        </p:nvSpPr>
        <p:spPr>
          <a:xfrm>
            <a:off x="1850592" y="5051214"/>
            <a:ext cx="386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ymbol" panose="05050102010706020507" pitchFamily="18" charset="2"/>
              </a:rPr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27258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 animBg="1"/>
      <p:bldP spid="13" grpId="0" animBg="1"/>
      <p:bldP spid="14" grpId="0"/>
      <p:bldP spid="15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Shingling Documents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Shingling the document creates a representation for measuring similarity at massive scale</a:t>
            </a:r>
          </a:p>
          <a:p>
            <a:r>
              <a:rPr lang="en-US" dirty="0">
                <a:latin typeface="+mn-lt"/>
              </a:rPr>
              <a:t>Shingles can be found at various sizes </a:t>
            </a:r>
          </a:p>
          <a:p>
            <a:r>
              <a:rPr lang="en-US" dirty="0">
                <a:latin typeface="+mn-lt"/>
              </a:rPr>
              <a:t>Example: find the 2-shingles of the following string:   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String = </a:t>
            </a:r>
            <a:r>
              <a:rPr lang="en-US" dirty="0" err="1">
                <a:latin typeface="+mn-lt"/>
              </a:rPr>
              <a:t>aghetfgrqew</a:t>
            </a:r>
            <a:endParaRPr lang="en-US" dirty="0">
              <a:latin typeface="+mn-lt"/>
            </a:endParaRP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2-shingles = {ag, </a:t>
            </a:r>
            <a:r>
              <a:rPr lang="en-US" dirty="0" err="1">
                <a:latin typeface="+mn-lt"/>
              </a:rPr>
              <a:t>gh</a:t>
            </a:r>
            <a:r>
              <a:rPr lang="en-US" dirty="0">
                <a:latin typeface="+mn-lt"/>
              </a:rPr>
              <a:t>, he, et, </a:t>
            </a:r>
            <a:r>
              <a:rPr lang="en-US" dirty="0" err="1">
                <a:latin typeface="+mn-lt"/>
              </a:rPr>
              <a:t>tf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fg</a:t>
            </a:r>
            <a:r>
              <a:rPr lang="en-US" dirty="0">
                <a:latin typeface="+mn-lt"/>
              </a:rPr>
              <a:t>, gr, </a:t>
            </a:r>
            <a:r>
              <a:rPr lang="en-US" dirty="0" err="1">
                <a:latin typeface="+mn-lt"/>
              </a:rPr>
              <a:t>rq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qe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ew</a:t>
            </a:r>
            <a:r>
              <a:rPr lang="en-US" dirty="0">
                <a:latin typeface="+mn-lt"/>
              </a:rPr>
              <a:t>}</a:t>
            </a:r>
          </a:p>
          <a:p>
            <a:r>
              <a:rPr lang="en-US" dirty="0">
                <a:latin typeface="+mn-lt"/>
              </a:rPr>
              <a:t>Example: now find the 3-shingles of the same sting: 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3-shingles = {</a:t>
            </a:r>
            <a:r>
              <a:rPr lang="en-US" dirty="0" err="1">
                <a:latin typeface="+mn-lt"/>
              </a:rPr>
              <a:t>agh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ghe</a:t>
            </a:r>
            <a:r>
              <a:rPr lang="en-US" dirty="0">
                <a:latin typeface="+mn-lt"/>
              </a:rPr>
              <a:t>, het, </a:t>
            </a:r>
            <a:r>
              <a:rPr lang="en-US" dirty="0" err="1">
                <a:latin typeface="+mn-lt"/>
              </a:rPr>
              <a:t>etf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tfg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fgr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grq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rqe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qew</a:t>
            </a:r>
            <a:r>
              <a:rPr lang="en-US" dirty="0">
                <a:latin typeface="+mn-lt"/>
              </a:rPr>
              <a:t>}</a:t>
            </a:r>
          </a:p>
          <a:p>
            <a:r>
              <a:rPr lang="en-US" dirty="0">
                <a:latin typeface="+mn-lt"/>
              </a:rPr>
              <a:t>Example: find the word 3-shingles of the following sentence:  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Sentence = this is an uninteresting sentence used for this example 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3-shingles = {this is an, is an uninteresting, an uninteresting sentence, 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                        uninteresting sentence used, sentence used for, 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                        used for this, for this example} </a:t>
            </a:r>
          </a:p>
        </p:txBody>
      </p:sp>
    </p:spTree>
    <p:extLst>
      <p:ext uri="{BB962C8B-B14F-4D97-AF65-F5344CB8AC3E}">
        <p14:creationId xmlns:p14="http://schemas.microsoft.com/office/powerpoint/2010/main" val="2716208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LSH for Numeric Variables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6404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Create hashes with random hyperplanes   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BC2410D-2843-43D4-8696-1D08665D8734}"/>
              </a:ext>
            </a:extLst>
          </p:cNvPr>
          <p:cNvCxnSpPr>
            <a:cxnSpLocks/>
          </p:cNvCxnSpPr>
          <p:nvPr/>
        </p:nvCxnSpPr>
        <p:spPr>
          <a:xfrm flipV="1">
            <a:off x="2445406" y="4920792"/>
            <a:ext cx="3220103" cy="14346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210B04-140B-48C3-AB42-D61C9037800A}"/>
              </a:ext>
            </a:extLst>
          </p:cNvPr>
          <p:cNvCxnSpPr>
            <a:cxnSpLocks/>
          </p:cNvCxnSpPr>
          <p:nvPr/>
        </p:nvCxnSpPr>
        <p:spPr>
          <a:xfrm flipV="1">
            <a:off x="2445406" y="2286000"/>
            <a:ext cx="0" cy="277825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/>
              <p:nvPr/>
            </p:nvSpPr>
            <p:spPr>
              <a:xfrm>
                <a:off x="6400536" y="1355916"/>
                <a:ext cx="5311709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Start with two vectors, </a:t>
                </a:r>
                <a:r>
                  <a:rPr lang="en-US" sz="2400" dirty="0" err="1"/>
                  <a:t>x,y</a:t>
                </a:r>
                <a:r>
                  <a:rPr lang="en-US" sz="2400" dirty="0"/>
                  <a:t>     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Choose a hyperplane H at random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Hyperplane defined by a perpendicular vector, v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Dot products of v with </a:t>
                </a:r>
                <a:r>
                  <a:rPr lang="en-US" sz="2400" dirty="0" err="1"/>
                  <a:t>x,y</a:t>
                </a:r>
                <a:r>
                  <a:rPr lang="en-US" sz="2400" dirty="0"/>
                  <a:t> have opposite signs: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⇒+</m:t>
                      </m:r>
                    </m:oMath>
                  </m:oMathPara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⇒−</m:t>
                      </m:r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ea typeface="Cambria Math" panose="02040503050406030204" pitchFamily="18" charset="0"/>
                  </a:rPr>
                  <a:t>Or if v has opposite sign: </a:t>
                </a:r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⋅−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⇒−</m:t>
                      </m:r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⇒+</m:t>
                      </m:r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536" y="1355916"/>
                <a:ext cx="5311709" cy="4524315"/>
              </a:xfrm>
              <a:prstGeom prst="rect">
                <a:avLst/>
              </a:prstGeom>
              <a:blipFill>
                <a:blip r:embed="rId3"/>
                <a:stretch>
                  <a:fillRect l="-1607" t="-1077" r="-2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C19033-E180-48CB-8A3F-5E01D0B45E8B}"/>
              </a:ext>
            </a:extLst>
          </p:cNvPr>
          <p:cNvCxnSpPr>
            <a:cxnSpLocks/>
          </p:cNvCxnSpPr>
          <p:nvPr/>
        </p:nvCxnSpPr>
        <p:spPr>
          <a:xfrm flipV="1">
            <a:off x="2429523" y="4457290"/>
            <a:ext cx="2593221" cy="605376"/>
          </a:xfrm>
          <a:prstGeom prst="straightConnector1">
            <a:avLst/>
          </a:prstGeom>
          <a:ln w="444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C4470BD-1B84-4863-B51E-E05B61323441}"/>
              </a:ext>
            </a:extLst>
          </p:cNvPr>
          <p:cNvCxnSpPr>
            <a:cxnSpLocks/>
          </p:cNvCxnSpPr>
          <p:nvPr/>
        </p:nvCxnSpPr>
        <p:spPr>
          <a:xfrm flipV="1">
            <a:off x="2429524" y="2724347"/>
            <a:ext cx="1204509" cy="2339910"/>
          </a:xfrm>
          <a:prstGeom prst="straightConnector1">
            <a:avLst/>
          </a:prstGeom>
          <a:ln w="444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C4F1A39-7311-4D97-9D1E-707E33AC61BC}"/>
              </a:ext>
            </a:extLst>
          </p:cNvPr>
          <p:cNvSpPr txBox="1"/>
          <p:nvPr/>
        </p:nvSpPr>
        <p:spPr>
          <a:xfrm>
            <a:off x="3537990" y="4153548"/>
            <a:ext cx="386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ymbol" panose="05050102010706020507" pitchFamily="18" charset="2"/>
              </a:rPr>
              <a:t>q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2DA1524-375C-EDF7-3BC0-3101B734DD5D}"/>
              </a:ext>
            </a:extLst>
          </p:cNvPr>
          <p:cNvSpPr txBox="1"/>
          <p:nvPr/>
        </p:nvSpPr>
        <p:spPr>
          <a:xfrm>
            <a:off x="5047904" y="4228046"/>
            <a:ext cx="304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34270C-B65E-331E-35A7-1C894F3C5FB8}"/>
              </a:ext>
            </a:extLst>
          </p:cNvPr>
          <p:cNvSpPr txBox="1"/>
          <p:nvPr/>
        </p:nvSpPr>
        <p:spPr>
          <a:xfrm>
            <a:off x="3657503" y="2434781"/>
            <a:ext cx="304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760D0D0-F2DA-A5EA-9DE0-A646FCD5F066}"/>
              </a:ext>
            </a:extLst>
          </p:cNvPr>
          <p:cNvCxnSpPr>
            <a:cxnSpLocks/>
          </p:cNvCxnSpPr>
          <p:nvPr/>
        </p:nvCxnSpPr>
        <p:spPr>
          <a:xfrm>
            <a:off x="981949" y="3555602"/>
            <a:ext cx="2706076" cy="2796368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36865B7-C98D-6FF3-C51B-A76849593668}"/>
              </a:ext>
            </a:extLst>
          </p:cNvPr>
          <p:cNvCxnSpPr>
            <a:cxnSpLocks/>
          </p:cNvCxnSpPr>
          <p:nvPr/>
        </p:nvCxnSpPr>
        <p:spPr>
          <a:xfrm flipV="1">
            <a:off x="2429523" y="4214462"/>
            <a:ext cx="1027142" cy="848204"/>
          </a:xfrm>
          <a:prstGeom prst="straightConnector1">
            <a:avLst/>
          </a:prstGeom>
          <a:ln w="44450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14B2945-1BB7-3D29-E27F-5C9D35B3F829}"/>
              </a:ext>
            </a:extLst>
          </p:cNvPr>
          <p:cNvSpPr txBox="1"/>
          <p:nvPr/>
        </p:nvSpPr>
        <p:spPr>
          <a:xfrm>
            <a:off x="3329869" y="3802740"/>
            <a:ext cx="304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322443-AAE1-AA8F-33BA-78577A6F86A7}"/>
              </a:ext>
            </a:extLst>
          </p:cNvPr>
          <p:cNvSpPr txBox="1"/>
          <p:nvPr/>
        </p:nvSpPr>
        <p:spPr>
          <a:xfrm>
            <a:off x="2588344" y="5474388"/>
            <a:ext cx="357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3299163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31" grpId="0"/>
      <p:bldP spid="3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LSH for Numeric Variables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6404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Create hashes with random hyperplanes   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BC2410D-2843-43D4-8696-1D08665D8734}"/>
              </a:ext>
            </a:extLst>
          </p:cNvPr>
          <p:cNvCxnSpPr>
            <a:cxnSpLocks/>
          </p:cNvCxnSpPr>
          <p:nvPr/>
        </p:nvCxnSpPr>
        <p:spPr>
          <a:xfrm flipV="1">
            <a:off x="2445406" y="4920792"/>
            <a:ext cx="3220103" cy="14346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210B04-140B-48C3-AB42-D61C9037800A}"/>
              </a:ext>
            </a:extLst>
          </p:cNvPr>
          <p:cNvCxnSpPr>
            <a:cxnSpLocks/>
          </p:cNvCxnSpPr>
          <p:nvPr/>
        </p:nvCxnSpPr>
        <p:spPr>
          <a:xfrm flipV="1">
            <a:off x="2445406" y="2286000"/>
            <a:ext cx="0" cy="277825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/>
              <p:nvPr/>
            </p:nvSpPr>
            <p:spPr>
              <a:xfrm>
                <a:off x="6400536" y="1474727"/>
                <a:ext cx="5311709" cy="4893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Choose another hyperplane H at random with orthogonal vector v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Dot products of v with </a:t>
                </a:r>
                <a:r>
                  <a:rPr lang="en-US" sz="2400" dirty="0" err="1"/>
                  <a:t>x,y</a:t>
                </a:r>
                <a:r>
                  <a:rPr lang="en-US" sz="2400" dirty="0"/>
                  <a:t> have same signs: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⇒+</m:t>
                      </m:r>
                    </m:oMath>
                  </m:oMathPara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⇒+</m:t>
                      </m:r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ea typeface="Cambria Math" panose="02040503050406030204" pitchFamily="18" charset="0"/>
                  </a:rPr>
                  <a:t>Or if v has same sign: </a:t>
                </a:r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⋅−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⇒−</m:t>
                      </m:r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⇒−</m:t>
                      </m:r>
                    </m:oMath>
                  </m:oMathPara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ea typeface="Cambria Math" panose="02040503050406030204" pitchFamily="18" charset="0"/>
                  </a:rPr>
                  <a:t>Therefore expected probability that dot product with orthogonal vector have opposite signs: 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+,−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536" y="1474727"/>
                <a:ext cx="5311709" cy="4893647"/>
              </a:xfrm>
              <a:prstGeom prst="rect">
                <a:avLst/>
              </a:prstGeom>
              <a:blipFill>
                <a:blip r:embed="rId3"/>
                <a:stretch>
                  <a:fillRect l="-1607" t="-996" b="-7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C19033-E180-48CB-8A3F-5E01D0B45E8B}"/>
              </a:ext>
            </a:extLst>
          </p:cNvPr>
          <p:cNvCxnSpPr>
            <a:cxnSpLocks/>
          </p:cNvCxnSpPr>
          <p:nvPr/>
        </p:nvCxnSpPr>
        <p:spPr>
          <a:xfrm flipV="1">
            <a:off x="2429523" y="4457290"/>
            <a:ext cx="2593221" cy="605376"/>
          </a:xfrm>
          <a:prstGeom prst="straightConnector1">
            <a:avLst/>
          </a:prstGeom>
          <a:ln w="444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C4470BD-1B84-4863-B51E-E05B61323441}"/>
              </a:ext>
            </a:extLst>
          </p:cNvPr>
          <p:cNvCxnSpPr>
            <a:cxnSpLocks/>
          </p:cNvCxnSpPr>
          <p:nvPr/>
        </p:nvCxnSpPr>
        <p:spPr>
          <a:xfrm flipV="1">
            <a:off x="2429524" y="2724347"/>
            <a:ext cx="1204509" cy="2339910"/>
          </a:xfrm>
          <a:prstGeom prst="straightConnector1">
            <a:avLst/>
          </a:prstGeom>
          <a:ln w="444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C4F1A39-7311-4D97-9D1E-707E33AC61BC}"/>
              </a:ext>
            </a:extLst>
          </p:cNvPr>
          <p:cNvSpPr txBox="1"/>
          <p:nvPr/>
        </p:nvSpPr>
        <p:spPr>
          <a:xfrm>
            <a:off x="3537990" y="4153548"/>
            <a:ext cx="386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ymbol" panose="05050102010706020507" pitchFamily="18" charset="2"/>
              </a:rPr>
              <a:t>q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2DA1524-375C-EDF7-3BC0-3101B734DD5D}"/>
              </a:ext>
            </a:extLst>
          </p:cNvPr>
          <p:cNvSpPr txBox="1"/>
          <p:nvPr/>
        </p:nvSpPr>
        <p:spPr>
          <a:xfrm>
            <a:off x="5047904" y="4228046"/>
            <a:ext cx="304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34270C-B65E-331E-35A7-1C894F3C5FB8}"/>
              </a:ext>
            </a:extLst>
          </p:cNvPr>
          <p:cNvSpPr txBox="1"/>
          <p:nvPr/>
        </p:nvSpPr>
        <p:spPr>
          <a:xfrm>
            <a:off x="3657503" y="2434781"/>
            <a:ext cx="304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760D0D0-F2DA-A5EA-9DE0-A646FCD5F066}"/>
              </a:ext>
            </a:extLst>
          </p:cNvPr>
          <p:cNvCxnSpPr>
            <a:cxnSpLocks/>
          </p:cNvCxnSpPr>
          <p:nvPr/>
        </p:nvCxnSpPr>
        <p:spPr>
          <a:xfrm>
            <a:off x="584200" y="4992523"/>
            <a:ext cx="4341305" cy="192219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36865B7-C98D-6FF3-C51B-A76849593668}"/>
              </a:ext>
            </a:extLst>
          </p:cNvPr>
          <p:cNvCxnSpPr>
            <a:cxnSpLocks/>
          </p:cNvCxnSpPr>
          <p:nvPr/>
        </p:nvCxnSpPr>
        <p:spPr>
          <a:xfrm flipV="1">
            <a:off x="2439268" y="3921551"/>
            <a:ext cx="138963" cy="1141115"/>
          </a:xfrm>
          <a:prstGeom prst="straightConnector1">
            <a:avLst/>
          </a:prstGeom>
          <a:ln w="44450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14B2945-1BB7-3D29-E27F-5C9D35B3F829}"/>
              </a:ext>
            </a:extLst>
          </p:cNvPr>
          <p:cNvSpPr txBox="1"/>
          <p:nvPr/>
        </p:nvSpPr>
        <p:spPr>
          <a:xfrm>
            <a:off x="2508749" y="3464220"/>
            <a:ext cx="304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322443-AAE1-AA8F-33BA-78577A6F86A7}"/>
              </a:ext>
            </a:extLst>
          </p:cNvPr>
          <p:cNvSpPr txBox="1"/>
          <p:nvPr/>
        </p:nvSpPr>
        <p:spPr>
          <a:xfrm>
            <a:off x="4343470" y="5132406"/>
            <a:ext cx="357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461037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LSH for Numeric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270000"/>
                <a:ext cx="11010128" cy="5486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𝑠𝑒𝑛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family for cosine distance hashes  </a:t>
                </a:r>
              </a:p>
              <a:p>
                <a:r>
                  <a:rPr lang="en-US" dirty="0">
                    <a:latin typeface="+mn-lt"/>
                  </a:rPr>
                  <a:t>Using cosine hashes,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iif</a:t>
                </a:r>
                <a:r>
                  <a:rPr lang="en-US" dirty="0">
                    <a:latin typeface="+mn-lt"/>
                  </a:rPr>
                  <a:t> the dot products x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latin typeface="+mn-lt"/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latin typeface="+mn-lt"/>
                  </a:rPr>
                  <a:t> have the same sign</a:t>
                </a:r>
              </a:p>
              <a:p>
                <a:r>
                  <a:rPr lang="en-US" dirty="0">
                    <a:latin typeface="+mn-lt"/>
                  </a:rPr>
                  <a:t>Then: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𝑠𝑒𝑛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270000"/>
                <a:ext cx="11010128" cy="5486400"/>
              </a:xfrm>
              <a:blipFill>
                <a:blip r:embed="rId3"/>
                <a:stretch>
                  <a:fillRect l="-1163" t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28472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LSH for Numeric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270000"/>
                <a:ext cx="11010128" cy="5486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Use sketches to simplify cosine distance LSH  </a:t>
                </a:r>
              </a:p>
              <a:p>
                <a:r>
                  <a:rPr lang="en-US" dirty="0">
                    <a:latin typeface="+mn-lt"/>
                  </a:rPr>
                  <a:t>Need to compute a number of hashes to accurately estimate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>
                  <a:latin typeface="Symbol" panose="05050102010706020507" pitchFamily="18" charset="2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Must average out error of each hash (estimate)   </a:t>
                </a:r>
              </a:p>
              <a:p>
                <a:r>
                  <a:rPr lang="en-US" dirty="0">
                    <a:latin typeface="+mn-lt"/>
                  </a:rPr>
                  <a:t>Sketches can speed this calculation  </a:t>
                </a:r>
              </a:p>
              <a:p>
                <a:r>
                  <a:rPr lang="en-US" dirty="0">
                    <a:latin typeface="+mn-lt"/>
                  </a:rPr>
                  <a:t>Use </a:t>
                </a:r>
                <a:r>
                  <a:rPr lang="en-US" b="1" dirty="0">
                    <a:latin typeface="+mn-lt"/>
                  </a:rPr>
                  <a:t>random vectors with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b="1" dirty="0">
                    <a:latin typeface="+mn-lt"/>
                  </a:rPr>
                  <a:t> values</a:t>
                </a:r>
                <a:r>
                  <a:rPr lang="en-US" dirty="0">
                    <a:latin typeface="+mn-lt"/>
                  </a:rPr>
                  <a:t>, </a:t>
                </a:r>
              </a:p>
              <a:p>
                <a:pPr lvl="1"/>
                <a:r>
                  <a:rPr lang="en-US" dirty="0">
                    <a:latin typeface="+mn-lt"/>
                  </a:rPr>
                  <a:t>Example,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+1,−1,−1,+1,…,−1</m:t>
                        </m:r>
                      </m:e>
                    </m:d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Hash family,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</a:rPr>
                  <a:t>, is </a:t>
                </a:r>
                <a:r>
                  <a:rPr lang="en-US" b="1" dirty="0">
                    <a:latin typeface="+mn-lt"/>
                  </a:rPr>
                  <a:t>sign of dot products </a:t>
                </a:r>
                <a:r>
                  <a:rPr lang="en-US" dirty="0">
                    <a:latin typeface="+mn-lt"/>
                  </a:rPr>
                  <a:t>of variables with random vectors </a:t>
                </a:r>
              </a:p>
              <a:p>
                <a:r>
                  <a:rPr lang="en-US" dirty="0">
                    <a:latin typeface="+mn-lt"/>
                  </a:rPr>
                  <a:t>For n dimensional data, limited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latin typeface="+mn-lt"/>
                  </a:rPr>
                  <a:t> possible hashes</a:t>
                </a:r>
              </a:p>
              <a:p>
                <a:pPr lvl="1"/>
                <a:r>
                  <a:rPr lang="en-US" dirty="0">
                    <a:latin typeface="+mn-lt"/>
                  </a:rPr>
                  <a:t>Most useful for high-dimensional variables  </a:t>
                </a:r>
              </a:p>
              <a:p>
                <a:r>
                  <a:rPr lang="en-US" dirty="0">
                    <a:latin typeface="+mn-lt"/>
                  </a:rPr>
                  <a:t>See the MMDS book for similar method for Euclidean spaces 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270000"/>
                <a:ext cx="11010128" cy="5486400"/>
              </a:xfrm>
              <a:blipFill>
                <a:blip r:embed="rId3"/>
                <a:stretch>
                  <a:fillRect l="-1163" t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6421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6050" y="977769"/>
                <a:ext cx="11010128" cy="548640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Key points for </a:t>
                </a:r>
                <a:r>
                  <a:rPr lang="en-US">
                    <a:latin typeface="+mn-lt"/>
                  </a:rPr>
                  <a:t>this lesson</a:t>
                </a:r>
                <a:endParaRPr lang="en-US" dirty="0">
                  <a:latin typeface="+mn-lt"/>
                </a:endParaRPr>
              </a:p>
              <a:p>
                <a:r>
                  <a:rPr lang="en-US" b="1" dirty="0">
                    <a:latin typeface="+mn-lt"/>
                  </a:rPr>
                  <a:t>Shingle</a:t>
                </a:r>
                <a:r>
                  <a:rPr lang="en-US" dirty="0">
                    <a:latin typeface="+mn-lt"/>
                  </a:rPr>
                  <a:t> documents for similarity measures </a:t>
                </a:r>
              </a:p>
              <a:p>
                <a:r>
                  <a:rPr lang="en-US" dirty="0">
                    <a:latin typeface="+mn-lt"/>
                  </a:rPr>
                  <a:t>Set of all shingles organized into </a:t>
                </a:r>
                <a:r>
                  <a:rPr lang="en-US" b="1" dirty="0">
                    <a:latin typeface="+mn-lt"/>
                  </a:rPr>
                  <a:t>characteristic matrix </a:t>
                </a:r>
                <a:r>
                  <a:rPr lang="en-US" dirty="0">
                    <a:latin typeface="+mn-lt"/>
                  </a:rPr>
                  <a:t>with rows represented by the </a:t>
                </a:r>
                <a:r>
                  <a:rPr lang="en-US" b="1" dirty="0">
                    <a:latin typeface="+mn-lt"/>
                  </a:rPr>
                  <a:t>universal set</a:t>
                </a:r>
              </a:p>
              <a:p>
                <a:r>
                  <a:rPr lang="en-US" dirty="0">
                    <a:latin typeface="+mn-lt"/>
                  </a:rPr>
                  <a:t>Mini-hashing shingles creates </a:t>
                </a:r>
                <a:r>
                  <a:rPr lang="en-US" b="1" dirty="0">
                    <a:latin typeface="+mn-lt"/>
                  </a:rPr>
                  <a:t>signature matrix </a:t>
                </a:r>
                <a:r>
                  <a:rPr lang="en-US" dirty="0">
                    <a:latin typeface="+mn-lt"/>
                  </a:rPr>
                  <a:t>as compact representation </a:t>
                </a:r>
              </a:p>
              <a:p>
                <a:r>
                  <a:rPr lang="en-US" dirty="0">
                    <a:latin typeface="+mn-lt"/>
                  </a:rPr>
                  <a:t>LSH uses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𝒔𝒆𝒏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𝓕</m:t>
                        </m:r>
                      </m:e>
                    </m:d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b="1" dirty="0">
                    <a:latin typeface="+mn-lt"/>
                  </a:rPr>
                  <a:t> family of hash functions</a:t>
                </a:r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LSH creates </a:t>
                </a:r>
                <a:r>
                  <a:rPr lang="en-US" b="1" dirty="0">
                    <a:latin typeface="+mn-lt"/>
                  </a:rPr>
                  <a:t>sigmodal decision function </a:t>
                </a:r>
                <a:r>
                  <a:rPr lang="en-US" dirty="0">
                    <a:latin typeface="+mn-lt"/>
                  </a:rPr>
                  <a:t>with high slope </a:t>
                </a:r>
              </a:p>
              <a:p>
                <a:r>
                  <a:rPr lang="en-US" b="1" dirty="0">
                    <a:latin typeface="+mn-lt"/>
                  </a:rPr>
                  <a:t>AND-OR and OR-AND construction </a:t>
                </a:r>
                <a:r>
                  <a:rPr lang="en-US" dirty="0">
                    <a:latin typeface="+mn-lt"/>
                  </a:rPr>
                  <a:t>for </a:t>
                </a:r>
                <a:r>
                  <a:rPr lang="en-US" b="1" dirty="0">
                    <a:latin typeface="+mn-lt"/>
                  </a:rPr>
                  <a:t>banded signature ma</a:t>
                </a:r>
                <a:r>
                  <a:rPr lang="en-US" dirty="0">
                    <a:latin typeface="+mn-lt"/>
                  </a:rPr>
                  <a:t>trix creates more sensitive decision function  </a:t>
                </a:r>
              </a:p>
              <a:p>
                <a:r>
                  <a:rPr lang="en-US" dirty="0">
                    <a:latin typeface="+mn-lt"/>
                  </a:rPr>
                  <a:t>Cosine similarity and Hamming distance result in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𝑠𝑒𝑛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hash function families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6050" y="977769"/>
                <a:ext cx="11010128" cy="5486400"/>
              </a:xfrm>
              <a:blipFill>
                <a:blip r:embed="rId3"/>
                <a:stretch>
                  <a:fillRect l="-1163" t="-2444" b="-2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6806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6092825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Example of mini-hashing </a:t>
                </a:r>
              </a:p>
              <a:p>
                <a:r>
                  <a:rPr lang="en-US" sz="2400" dirty="0">
                    <a:latin typeface="+mn-lt"/>
                  </a:rPr>
                  <a:t>Start with a </a:t>
                </a:r>
                <a:r>
                  <a:rPr lang="en-US" sz="2400" b="1" dirty="0">
                    <a:latin typeface="+mn-lt"/>
                  </a:rPr>
                  <a:t>characteristic matrix </a:t>
                </a:r>
                <a:r>
                  <a:rPr lang="en-US" sz="2400" dirty="0">
                    <a:latin typeface="+mn-lt"/>
                  </a:rPr>
                  <a:t>for 4 strings</a:t>
                </a:r>
              </a:p>
              <a:p>
                <a:r>
                  <a:rPr lang="en-US" sz="2400" dirty="0">
                    <a:latin typeface="+mn-lt"/>
                  </a:rPr>
                  <a:t>Conceptually, rows of the characteristic matrix represent the </a:t>
                </a:r>
                <a:r>
                  <a:rPr lang="en-US" sz="2400" b="1" dirty="0">
                    <a:latin typeface="+mn-lt"/>
                  </a:rPr>
                  <a:t>universal set of shingles </a:t>
                </a:r>
              </a:p>
              <a:p>
                <a:r>
                  <a:rPr lang="en-US" sz="2400" dirty="0">
                    <a:latin typeface="+mn-lt"/>
                  </a:rPr>
                  <a:t>The values in the rows represent membership in the universal set of shingles</a:t>
                </a:r>
              </a:p>
              <a:p>
                <a:r>
                  <a:rPr lang="en-US" sz="2400" dirty="0">
                    <a:latin typeface="+mn-lt"/>
                  </a:rPr>
                  <a:t>For each of 4 strings the column encodes the presence of each shingle in the universal set</a:t>
                </a: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𝑒𝑡</m:t>
                          </m:r>
                        </m:e>
                      </m:d>
                    </m:oMath>
                  </m:oMathPara>
                </a14:m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𝑡𝑓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𝑎𝑔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𝑔h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𝑒𝑡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𝑡𝑓</m:t>
                          </m:r>
                        </m:e>
                      </m:d>
                    </m:oMath>
                  </m:oMathPara>
                </a14:m>
                <a:endParaRPr lang="en-US" sz="2400" dirty="0">
                  <a:latin typeface="+mn-lt"/>
                </a:endParaRPr>
              </a:p>
              <a:p>
                <a:endParaRPr lang="en-US" sz="2400" dirty="0">
                  <a:latin typeface="+mn-lt"/>
                </a:endParaRPr>
              </a:p>
              <a:p>
                <a:endParaRPr lang="en-US" sz="2400" dirty="0">
                  <a:latin typeface="+mn-lt"/>
                </a:endParaRPr>
              </a:p>
              <a:p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6092825" cy="5698998"/>
              </a:xfrm>
              <a:blipFill>
                <a:blip r:embed="rId3"/>
                <a:stretch>
                  <a:fillRect l="-2102" t="-1818" r="-2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D4C4513-959A-419D-84E8-F1D6C50640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294742"/>
              </p:ext>
            </p:extLst>
          </p:nvPr>
        </p:nvGraphicFramePr>
        <p:xfrm>
          <a:off x="6741160" y="1938866"/>
          <a:ext cx="505460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4140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882402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808042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892316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847700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Universal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gh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39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tf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1758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6092825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Example of mini-hashing </a:t>
                </a:r>
              </a:p>
              <a:p>
                <a:r>
                  <a:rPr lang="en-US" sz="2400" dirty="0">
                    <a:latin typeface="+mn-lt"/>
                  </a:rPr>
                  <a:t>Start with a </a:t>
                </a:r>
                <a:r>
                  <a:rPr lang="en-US" sz="2400" b="1" dirty="0">
                    <a:latin typeface="+mn-lt"/>
                  </a:rPr>
                  <a:t>random permutation</a:t>
                </a:r>
                <a:r>
                  <a:rPr lang="en-US" sz="2400" dirty="0">
                    <a:latin typeface="+mn-lt"/>
                  </a:rPr>
                  <a:t> of the rows of the characteristic matrix</a:t>
                </a:r>
              </a:p>
              <a:p>
                <a:r>
                  <a:rPr lang="en-US" sz="2400" dirty="0">
                    <a:latin typeface="+mn-lt"/>
                  </a:rPr>
                  <a:t>The mini-hash of each column is the shingle represented by the first non-zero in the column with permuted rows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𝑒𝑡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𝑡𝑓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𝑔h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𝑡𝑓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>
                  <a:latin typeface="+mn-lt"/>
                </a:endParaRPr>
              </a:p>
              <a:p>
                <a:endParaRPr lang="en-US" sz="2400" dirty="0">
                  <a:latin typeface="+mn-lt"/>
                </a:endParaRPr>
              </a:p>
              <a:p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6092825" cy="5698998"/>
              </a:xfrm>
              <a:blipFill>
                <a:blip r:embed="rId3"/>
                <a:stretch>
                  <a:fillRect l="-2102" t="-1818" r="-16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D4C4513-959A-419D-84E8-F1D6C50640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651143"/>
              </p:ext>
            </p:extLst>
          </p:nvPr>
        </p:nvGraphicFramePr>
        <p:xfrm>
          <a:off x="6741160" y="1938866"/>
          <a:ext cx="50546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4140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882402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808042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892316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847700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Character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gh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4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tf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659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Relationship between a mini-hash and Jaccard distance</a:t>
                </a:r>
              </a:p>
              <a:p>
                <a:r>
                  <a:rPr lang="en-US" sz="2400" dirty="0">
                    <a:latin typeface="+mn-lt"/>
                  </a:rPr>
                  <a:t>Mini-hashing a </a:t>
                </a:r>
                <a:r>
                  <a:rPr lang="en-US" sz="2400" b="1" dirty="0">
                    <a:latin typeface="+mn-lt"/>
                  </a:rPr>
                  <a:t>similarity preserving </a:t>
                </a:r>
                <a:r>
                  <a:rPr lang="en-US" sz="2400" dirty="0">
                    <a:latin typeface="+mn-lt"/>
                  </a:rPr>
                  <a:t>transformation </a:t>
                </a:r>
              </a:p>
              <a:p>
                <a:r>
                  <a:rPr lang="en-US" sz="2400" dirty="0">
                    <a:latin typeface="+mn-lt"/>
                  </a:rPr>
                  <a:t>Consider the following three possibilities for the relationship between the values in a row for two strings: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en-US" sz="2400" dirty="0">
                  <a:latin typeface="+mn-lt"/>
                </a:endParaRPr>
              </a:p>
              <a:p>
                <a:r>
                  <a:rPr lang="en-US" sz="2400" dirty="0">
                    <a:latin typeface="+mn-lt"/>
                  </a:rPr>
                  <a:t>The case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sz="2400" dirty="0">
                    <a:latin typeface="+mn-lt"/>
                  </a:rPr>
                  <a:t> is neglected since neither hash is in the universal set</a:t>
                </a:r>
              </a:p>
              <a:p>
                <a:r>
                  <a:rPr lang="en-US" sz="2400" dirty="0">
                    <a:latin typeface="+mn-lt"/>
                  </a:rPr>
                  <a:t>The similarity of these mini-hashes 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𝑠𝑖𝑚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𝐽𝑎𝑐𝑐𝑎𝑟𝑑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𝑖𝑛𝑡𝑒𝑟𝑠𝑒𝑐𝑡𝑖𝑜𝑛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𝑢𝑛𝑖𝑜𝑛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>
                  <a:latin typeface="+mn-lt"/>
                </a:endParaRPr>
              </a:p>
              <a:p>
                <a:r>
                  <a:rPr lang="en-US" sz="2400" dirty="0">
                    <a:latin typeface="+mn-lt"/>
                  </a:rPr>
                  <a:t>Therefore the expected value of Jaccard similarity is given by the above relationship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 r="-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2956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Scaling mini-hashing</a:t>
                </a:r>
              </a:p>
              <a:p>
                <a:r>
                  <a:rPr lang="en-US" dirty="0">
                    <a:latin typeface="+mn-lt"/>
                  </a:rPr>
                  <a:t>Storing the characteristic matrix is problematic   </a:t>
                </a:r>
              </a:p>
              <a:p>
                <a:pPr lvl="1"/>
                <a:r>
                  <a:rPr lang="en-US" dirty="0">
                    <a:latin typeface="+mn-lt"/>
                  </a:rPr>
                  <a:t>For large corpus, matrix will be enormous!  </a:t>
                </a:r>
              </a:p>
              <a:p>
                <a:pPr lvl="1"/>
                <a:r>
                  <a:rPr lang="en-US" dirty="0">
                    <a:latin typeface="+mn-lt"/>
                  </a:rPr>
                  <a:t>Unique 5-shingles with 27 characters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27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1.4×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Matrix is very sparse, most shingle do not occur in most documents </a:t>
                </a:r>
              </a:p>
              <a:p>
                <a:r>
                  <a:rPr lang="en-US" dirty="0">
                    <a:latin typeface="+mn-lt"/>
                  </a:rPr>
                  <a:t>Use a </a:t>
                </a:r>
                <a:r>
                  <a:rPr lang="en-US" b="1" dirty="0">
                    <a:latin typeface="+mn-lt"/>
                  </a:rPr>
                  <a:t>sparse representation </a:t>
                </a:r>
              </a:p>
              <a:p>
                <a:pPr lvl="1"/>
                <a:r>
                  <a:rPr lang="en-US" dirty="0">
                    <a:latin typeface="+mn-lt"/>
                  </a:rPr>
                  <a:t>Only store tuple when shingle present,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𝑠h𝑖𝑛𝑔𝑙𝑒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𝑑𝑜𝑐𝑢𝑚𝑒𝑛𝑡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𝑖𝑑</m:t>
                        </m:r>
                      </m:e>
                    </m:d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e.g. the </a:t>
                </a:r>
                <a:r>
                  <a:rPr lang="en-US" b="1" dirty="0">
                    <a:latin typeface="+mn-lt"/>
                  </a:rPr>
                  <a:t>Yale representation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7652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Scaling mini-hashing</a:t>
            </a:r>
          </a:p>
          <a:p>
            <a:r>
              <a:rPr lang="en-US" dirty="0">
                <a:latin typeface="+mn-lt"/>
              </a:rPr>
              <a:t>Large scale applications can have millions shingled documents </a:t>
            </a:r>
          </a:p>
          <a:p>
            <a:r>
              <a:rPr lang="en-US" dirty="0">
                <a:latin typeface="+mn-lt"/>
              </a:rPr>
              <a:t>Permuting rows at scale is clearly impractical  </a:t>
            </a:r>
          </a:p>
          <a:p>
            <a:r>
              <a:rPr lang="en-US" dirty="0">
                <a:latin typeface="+mn-lt"/>
              </a:rPr>
              <a:t>What is a better approach?  </a:t>
            </a:r>
          </a:p>
          <a:p>
            <a:r>
              <a:rPr lang="en-US" dirty="0">
                <a:latin typeface="+mn-lt"/>
              </a:rPr>
              <a:t>Use a hash to compute a randomized index (bucket) for each row</a:t>
            </a:r>
          </a:p>
          <a:p>
            <a:r>
              <a:rPr lang="en-US" dirty="0">
                <a:latin typeface="+mn-lt"/>
              </a:rPr>
              <a:t>Can create many mini-hashes by using different row bucket hashes  </a:t>
            </a:r>
          </a:p>
        </p:txBody>
      </p:sp>
    </p:spTree>
    <p:extLst>
      <p:ext uri="{BB962C8B-B14F-4D97-AF65-F5344CB8AC3E}">
        <p14:creationId xmlns:p14="http://schemas.microsoft.com/office/powerpoint/2010/main" val="2868585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11659</TotalTime>
  <Words>3326</Words>
  <Application>Microsoft Office PowerPoint</Application>
  <PresentationFormat>Widescreen</PresentationFormat>
  <Paragraphs>1079</Paragraphs>
  <Slides>44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3" baseType="lpstr">
      <vt:lpstr>Arial</vt:lpstr>
      <vt:lpstr>Calibri</vt:lpstr>
      <vt:lpstr>Calibri Light</vt:lpstr>
      <vt:lpstr>Cambria Math</vt:lpstr>
      <vt:lpstr>Courier New</vt:lpstr>
      <vt:lpstr>Segoe UI</vt:lpstr>
      <vt:lpstr>Segoe UI Light</vt:lpstr>
      <vt:lpstr>Symbol</vt:lpstr>
      <vt:lpstr>Office Theme</vt:lpstr>
      <vt:lpstr>CSCI E-96 Data Mining, Discovery and Exploration Distance and Similarity Measures Part II</vt:lpstr>
      <vt:lpstr>Similarity Measures at Scale</vt:lpstr>
      <vt:lpstr>Shingling Documents </vt:lpstr>
      <vt:lpstr>Shingling Documents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Locally Sensitive Hashing</vt:lpstr>
      <vt:lpstr>Locally Sensitive Hashing</vt:lpstr>
      <vt:lpstr>Locally Sensitive Hashing</vt:lpstr>
      <vt:lpstr>Locally Sensitive Hashing</vt:lpstr>
      <vt:lpstr>Locally Sensitive Hashing</vt:lpstr>
      <vt:lpstr>Locally Sensitive Hashing</vt:lpstr>
      <vt:lpstr>Locally Sensitive Functions</vt:lpstr>
      <vt:lpstr>Locally Sensitive Functions</vt:lpstr>
      <vt:lpstr>Locally Sensitive Functions</vt:lpstr>
      <vt:lpstr>Improving Locally Sensitive Functions</vt:lpstr>
      <vt:lpstr>Improving Locally Sensitive Functions</vt:lpstr>
      <vt:lpstr>Improving Locally Sensitive Functions</vt:lpstr>
      <vt:lpstr>Improving Locally Sensitive Functions</vt:lpstr>
      <vt:lpstr>Improving Locally Sensitive Functions</vt:lpstr>
      <vt:lpstr>Efficient LSH</vt:lpstr>
      <vt:lpstr>Efficient LSH</vt:lpstr>
      <vt:lpstr>LSH with Hamming Distance</vt:lpstr>
      <vt:lpstr>LSH for Numeric Variables</vt:lpstr>
      <vt:lpstr>LSH for Numeric Variables  </vt:lpstr>
      <vt:lpstr>LSH for Numeric Variables  </vt:lpstr>
      <vt:lpstr>LSH for Numeric Variables  </vt:lpstr>
      <vt:lpstr>LSH for Numeric Variables</vt:lpstr>
      <vt:lpstr>LSH for Numeric Variables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E-96 Data Mining, Discovery and Exploration Similarity Measres</dc:title>
  <dc:creator>Stephe Elston</dc:creator>
  <cp:lastModifiedBy>Stephen Elston</cp:lastModifiedBy>
  <cp:revision>239</cp:revision>
  <dcterms:created xsi:type="dcterms:W3CDTF">2021-06-01T18:04:30Z</dcterms:created>
  <dcterms:modified xsi:type="dcterms:W3CDTF">2023-07-01T12:40:40Z</dcterms:modified>
</cp:coreProperties>
</file>