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351" r:id="rId12"/>
    <p:sldId id="397" r:id="rId13"/>
    <p:sldId id="718" r:id="rId14"/>
    <p:sldId id="396" r:id="rId15"/>
    <p:sldId id="400" r:id="rId16"/>
    <p:sldId id="352" r:id="rId17"/>
    <p:sldId id="388" r:id="rId18"/>
    <p:sldId id="721" r:id="rId19"/>
    <p:sldId id="381" r:id="rId20"/>
    <p:sldId id="722" r:id="rId21"/>
    <p:sldId id="395" r:id="rId22"/>
    <p:sldId id="402" r:id="rId23"/>
    <p:sldId id="401" r:id="rId24"/>
    <p:sldId id="713" r:id="rId25"/>
    <p:sldId id="387" r:id="rId26"/>
    <p:sldId id="720" r:id="rId27"/>
    <p:sldId id="382" r:id="rId28"/>
    <p:sldId id="357" r:id="rId29"/>
    <p:sldId id="385" r:id="rId30"/>
    <p:sldId id="359" r:id="rId31"/>
    <p:sldId id="386" r:id="rId32"/>
    <p:sldId id="714" r:id="rId33"/>
    <p:sldId id="360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715" r:id="rId42"/>
    <p:sldId id="362" r:id="rId43"/>
    <p:sldId id="364" r:id="rId44"/>
    <p:sldId id="366" r:id="rId45"/>
    <p:sldId id="365" r:id="rId46"/>
    <p:sldId id="363" r:id="rId47"/>
    <p:sldId id="372" r:id="rId48"/>
    <p:sldId id="716" r:id="rId49"/>
    <p:sldId id="361" r:id="rId50"/>
    <p:sldId id="368" r:id="rId51"/>
    <p:sldId id="390" r:id="rId52"/>
    <p:sldId id="391" r:id="rId53"/>
    <p:sldId id="392" r:id="rId54"/>
    <p:sldId id="393" r:id="rId55"/>
    <p:sldId id="394" r:id="rId56"/>
    <p:sldId id="717" r:id="rId57"/>
    <p:sldId id="371" r:id="rId58"/>
    <p:sldId id="369" r:id="rId59"/>
    <p:sldId id="373" r:id="rId60"/>
    <p:sldId id="399" r:id="rId61"/>
    <p:sldId id="370" r:id="rId62"/>
    <p:sldId id="398" r:id="rId63"/>
    <p:sldId id="384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1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Hash_table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en.wikipedia.org/wiki/Hash_table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Teaching Assistant: George Cruz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MBA and DBA in Business Administration from Westcliff University in Irvine, CA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Master of Data Science graduate from Harvard Extension School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Worked as a Data Scientist consultant in analytics roles at Comerica Bank, Best Buy, and DirecTV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Currently living in San Diego, California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Loves playing basketball in my free time.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requires a combination of </a:t>
            </a:r>
            <a:r>
              <a:rPr lang="en-US" b="1" dirty="0"/>
              <a:t>data engineering </a:t>
            </a:r>
            <a:r>
              <a:rPr lang="en-US" dirty="0"/>
              <a:t>and </a:t>
            </a:r>
            <a:r>
              <a:rPr lang="en-US" b="1" dirty="0"/>
              <a:t>data analytics </a:t>
            </a:r>
          </a:p>
          <a:p>
            <a:r>
              <a:rPr lang="en-US" dirty="0"/>
              <a:t>Our focus is on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Analytic methods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Analytic methods at core of exploration  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Varied and constantly changing landscape of </a:t>
            </a:r>
            <a:r>
              <a:rPr lang="en-US" i="1" dirty="0"/>
              <a:t>Big Data</a:t>
            </a:r>
            <a:r>
              <a:rPr lang="en-US" dirty="0"/>
              <a:t> technologies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4272643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Our focus is on unsupervised learning  </a:t>
            </a:r>
          </a:p>
          <a:p>
            <a:pPr lvl="1"/>
            <a:r>
              <a:rPr lang="en-US" dirty="0"/>
              <a:t>Unsupervised learning enables knowledge discovery  </a:t>
            </a:r>
            <a:r>
              <a:rPr lang="en-US" b="1" dirty="0"/>
              <a:t>   </a:t>
            </a:r>
          </a:p>
          <a:p>
            <a:pPr lvl="1"/>
            <a:r>
              <a:rPr lang="en-US" dirty="0"/>
              <a:t>We deliberately avoid supervised machine learning methods </a:t>
            </a:r>
          </a:p>
          <a:p>
            <a:r>
              <a:rPr lang="en-US" dirty="0"/>
              <a:t>Statistical Inference methods  </a:t>
            </a:r>
          </a:p>
          <a:p>
            <a:pPr lvl="1"/>
            <a:r>
              <a:rPr lang="en-US" dirty="0"/>
              <a:t>How can we perform inference at massive scale? 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Clustering and dimensionality reduction algorithms</a:t>
            </a:r>
          </a:p>
          <a:p>
            <a:pPr lvl="1"/>
            <a:r>
              <a:rPr lang="en-US" dirty="0"/>
              <a:t>How can we find and learn from related groups in complex data ?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Deep learning  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Tuesdays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pPr lvl="1"/>
            <a:r>
              <a:rPr lang="en-US" dirty="0"/>
              <a:t>No class Tuesday July 4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pPr lvl="1"/>
            <a:r>
              <a:rPr lang="en-US" dirty="0"/>
              <a:t>No meeting Thursday July 4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dirty="0"/>
              <a:t>Do not fall behind</a:t>
            </a:r>
          </a:p>
          <a:p>
            <a:pPr lvl="1"/>
            <a:r>
              <a:rPr lang="en-US" dirty="0"/>
              <a:t>Expect 9 assignments 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week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  <a:endParaRPr lang="en-US" dirty="0"/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Post code and complete exception messages if you are dealing with an error!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 err="1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, George Cruz,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George_crz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 at outlook dot com</a:t>
            </a:r>
          </a:p>
          <a:p>
            <a:pPr lvl="1"/>
            <a:r>
              <a:rPr lang="en-US" b="1" dirty="0">
                <a:solidFill>
                  <a:srgbClr val="5E5E5E"/>
                </a:solidFill>
                <a:latin typeface="Google Sans"/>
              </a:rPr>
              <a:t>Private one-on-one appointments on request</a:t>
            </a:r>
            <a:endParaRPr lang="en-US" b="1" i="0" dirty="0">
              <a:solidFill>
                <a:srgbClr val="5E5E5E"/>
              </a:solidFill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Difficulties created by size and complexity of Data</a:t>
            </a:r>
          </a:p>
          <a:p>
            <a:r>
              <a:rPr lang="en-US" dirty="0"/>
              <a:t>Massive size requires efferent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b="1" dirty="0"/>
              <a:t>Similarity search </a:t>
            </a:r>
            <a:r>
              <a:rPr lang="en-US" dirty="0"/>
              <a:t>with hashed values – much more on this later 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to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 – Next lesson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worst-case</a:t>
                </a:r>
                <a:r>
                  <a:rPr lang="en-US" dirty="0"/>
                  <a:t>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 b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Hash functions maps key to a memory address</a:t>
                </a:r>
              </a:p>
              <a:p>
                <a:r>
                  <a:rPr lang="en-US" dirty="0"/>
                  <a:t>Same hash function used for insertions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addresses buckets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Creates unique hashes with uniform probability to prevent </a:t>
                </a:r>
                <a:r>
                  <a:rPr lang="en-US" b="1" dirty="0"/>
                  <a:t>hash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Have size appropriate for the table</a:t>
                </a:r>
              </a:p>
              <a:p>
                <a:pPr lvl="1"/>
                <a:r>
                  <a:rPr lang="en-US" dirty="0"/>
                  <a:t>Hash functions produce limited range of hash values   </a:t>
                </a:r>
              </a:p>
              <a:p>
                <a:pPr lvl="1"/>
                <a:r>
                  <a:rPr lang="en-US" dirty="0"/>
                  <a:t>Too large wastes space</a:t>
                </a:r>
              </a:p>
              <a:p>
                <a:pPr lvl="1"/>
                <a:r>
                  <a:rPr lang="en-US" dirty="0"/>
                  <a:t>Too small leads to collisions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Ideally make hash table resizable</a:t>
                </a:r>
              </a:p>
              <a:p>
                <a:pPr lvl="1"/>
                <a:r>
                  <a:rPr lang="en-US" dirty="0"/>
                  <a:t>Half or double as needed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dirty="0"/>
                  <a:t>Simple hash functions operate on numeric keys  </a:t>
                </a:r>
              </a:p>
              <a:p>
                <a:pPr lvl="1"/>
                <a:r>
                  <a:rPr lang="en-US" sz="2600" dirty="0"/>
                  <a:t>Binary or integer </a:t>
                </a:r>
              </a:p>
              <a:p>
                <a:pPr lvl="1"/>
                <a:r>
                  <a:rPr lang="en-US" sz="2600" dirty="0"/>
                  <a:t>Binary representation of strings, e.g. Unicode  </a:t>
                </a:r>
              </a:p>
              <a:p>
                <a:r>
                  <a:rPr lang="en-US" sz="3000" b="1" dirty="0"/>
                  <a:t>Division hash </a:t>
                </a:r>
                <a:r>
                  <a:rPr lang="en-US" sz="3000" dirty="0"/>
                  <a:t>function for value,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000" dirty="0"/>
                  <a:t>, and key (multiplier),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dirty="0"/>
                  <a:t>, is one of the simplest to implement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000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Table size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Generally, choose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600" dirty="0"/>
                  <a:t> as prime number to reduce collisions</a:t>
                </a:r>
              </a:p>
              <a:p>
                <a:pPr lvl="1"/>
                <a:r>
                  <a:rPr lang="en-US" sz="2600" dirty="0"/>
                  <a:t>Ideally, 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600" dirty="0"/>
                  <a:t> for some integer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600" dirty="0"/>
                  <a:t> to optimize storage</a:t>
                </a:r>
              </a:p>
              <a:p>
                <a:pPr lvl="1"/>
                <a:r>
                  <a:rPr lang="en-US" sz="2600" dirty="0"/>
                  <a:t>Usually, less than optimal properties – lumpy   </a:t>
                </a:r>
                <a:endParaRPr lang="en-US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2"/>
                <a:stretch>
                  <a:fillRect l="-1507" t="-2993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/>
                  <a:t>key collision 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3"/>
                <a:stretch>
                  <a:fillRect l="-1217" t="-245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/>
                  <a:t>Separate chaining</a:t>
                </a:r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2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/>
              <a:t>Open addressing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dirty="0"/>
              <a:t>Linear probing 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can be less than linear time</a:t>
            </a:r>
          </a:p>
          <a:p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hypothesis tests are widely used methods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false positive test 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 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getting a result that extreme or greater simply from random variation (random sampling) of the null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statistic,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are just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3759359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false positive!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 err="1"/>
              <a:t>Benjamini</a:t>
            </a:r>
            <a:r>
              <a:rPr lang="en-US" dirty="0"/>
              <a:t>-Hochberg FDR control  </a:t>
            </a:r>
          </a:p>
          <a:p>
            <a:r>
              <a:rPr lang="en-US" dirty="0"/>
              <a:t>Resampling based methods  </a:t>
            </a:r>
          </a:p>
          <a:p>
            <a:pPr lvl="1"/>
            <a:r>
              <a:rPr lang="en-US" dirty="0"/>
              <a:t>Use mini-hashing sampling   </a:t>
            </a:r>
          </a:p>
          <a:p>
            <a:pPr lvl="1"/>
            <a:r>
              <a:rPr lang="en-US" dirty="0"/>
              <a:t>We will discuss later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very conservative  </a:t>
                </a:r>
              </a:p>
              <a:p>
                <a:pPr lvl="1"/>
                <a:r>
                  <a:rPr lang="en-US" dirty="0"/>
                  <a:t>Greatly 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Perhaps? </a:t>
            </a:r>
          </a:p>
          <a:p>
            <a:r>
              <a:rPr lang="en-US" dirty="0"/>
              <a:t>Must have a clear idea of goal!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 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17837</TotalTime>
  <Words>3820</Words>
  <Application>Microsoft Office PowerPoint</Application>
  <PresentationFormat>Widescreen</PresentationFormat>
  <Paragraphs>560</Paragraphs>
  <Slides>63</Slides>
  <Notes>7</Notes>
  <HiddenSlides>3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Teaching Assistant: George Cruz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413</cp:revision>
  <cp:lastPrinted>2019-09-03T23:18:19Z</cp:lastPrinted>
  <dcterms:created xsi:type="dcterms:W3CDTF">2019-08-02T23:14:29Z</dcterms:created>
  <dcterms:modified xsi:type="dcterms:W3CDTF">2025-01-30T02:36:32Z</dcterms:modified>
</cp:coreProperties>
</file>