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75" r:id="rId2"/>
    <p:sldId id="342" r:id="rId3"/>
    <p:sldId id="343" r:id="rId4"/>
    <p:sldId id="344" r:id="rId5"/>
    <p:sldId id="351" r:id="rId6"/>
    <p:sldId id="519" r:id="rId7"/>
    <p:sldId id="345" r:id="rId8"/>
    <p:sldId id="488" r:id="rId9"/>
    <p:sldId id="517" r:id="rId10"/>
    <p:sldId id="482" r:id="rId11"/>
    <p:sldId id="348" r:id="rId12"/>
    <p:sldId id="347" r:id="rId13"/>
    <p:sldId id="346" r:id="rId14"/>
    <p:sldId id="493" r:id="rId15"/>
    <p:sldId id="492" r:id="rId16"/>
    <p:sldId id="518" r:id="rId17"/>
    <p:sldId id="481" r:id="rId18"/>
    <p:sldId id="528" r:id="rId19"/>
    <p:sldId id="521" r:id="rId20"/>
    <p:sldId id="523" r:id="rId21"/>
    <p:sldId id="522" r:id="rId22"/>
    <p:sldId id="524" r:id="rId23"/>
    <p:sldId id="525" r:id="rId24"/>
    <p:sldId id="526" r:id="rId25"/>
    <p:sldId id="527" r:id="rId26"/>
    <p:sldId id="520" r:id="rId27"/>
    <p:sldId id="354" r:id="rId28"/>
    <p:sldId id="349" r:id="rId29"/>
    <p:sldId id="352" r:id="rId30"/>
    <p:sldId id="389" r:id="rId31"/>
    <p:sldId id="358" r:id="rId32"/>
    <p:sldId id="391" r:id="rId33"/>
    <p:sldId id="404" r:id="rId34"/>
    <p:sldId id="490" r:id="rId35"/>
    <p:sldId id="483" r:id="rId36"/>
    <p:sldId id="403" r:id="rId37"/>
    <p:sldId id="362" r:id="rId38"/>
    <p:sldId id="359" r:id="rId39"/>
    <p:sldId id="361" r:id="rId40"/>
    <p:sldId id="360" r:id="rId41"/>
    <p:sldId id="356" r:id="rId42"/>
    <p:sldId id="363" r:id="rId43"/>
    <p:sldId id="484" r:id="rId44"/>
    <p:sldId id="355" r:id="rId45"/>
    <p:sldId id="384" r:id="rId46"/>
    <p:sldId id="385" r:id="rId47"/>
    <p:sldId id="386" r:id="rId48"/>
    <p:sldId id="387" r:id="rId49"/>
    <p:sldId id="388" r:id="rId50"/>
    <p:sldId id="485" r:id="rId51"/>
    <p:sldId id="380" r:id="rId52"/>
    <p:sldId id="381" r:id="rId53"/>
    <p:sldId id="364" r:id="rId54"/>
    <p:sldId id="510" r:id="rId55"/>
    <p:sldId id="486" r:id="rId56"/>
    <p:sldId id="382" r:id="rId57"/>
    <p:sldId id="495" r:id="rId58"/>
    <p:sldId id="392" r:id="rId59"/>
    <p:sldId id="365" r:id="rId60"/>
    <p:sldId id="366" r:id="rId61"/>
    <p:sldId id="367" r:id="rId62"/>
    <p:sldId id="368" r:id="rId63"/>
    <p:sldId id="369" r:id="rId64"/>
    <p:sldId id="515" r:id="rId65"/>
    <p:sldId id="370" r:id="rId66"/>
    <p:sldId id="371" r:id="rId67"/>
    <p:sldId id="372" r:id="rId68"/>
    <p:sldId id="373" r:id="rId69"/>
    <p:sldId id="374" r:id="rId70"/>
    <p:sldId id="375" r:id="rId71"/>
    <p:sldId id="489" r:id="rId72"/>
    <p:sldId id="516" r:id="rId73"/>
    <p:sldId id="376" r:id="rId74"/>
    <p:sldId id="377" r:id="rId75"/>
    <p:sldId id="378" r:id="rId76"/>
    <p:sldId id="400" r:id="rId77"/>
    <p:sldId id="487" r:id="rId78"/>
    <p:sldId id="505" r:id="rId79"/>
    <p:sldId id="504" r:id="rId80"/>
    <p:sldId id="506" r:id="rId81"/>
    <p:sldId id="501" r:id="rId82"/>
    <p:sldId id="508" r:id="rId83"/>
    <p:sldId id="509" r:id="rId84"/>
    <p:sldId id="512" r:id="rId85"/>
    <p:sldId id="513" r:id="rId86"/>
    <p:sldId id="514" r:id="rId87"/>
    <p:sldId id="511" r:id="rId88"/>
    <p:sldId id="529" r:id="rId89"/>
    <p:sldId id="530" r:id="rId90"/>
    <p:sldId id="531" r:id="rId91"/>
    <p:sldId id="497" r:id="rId92"/>
    <p:sldId id="401" r:id="rId93"/>
    <p:sldId id="498" r:id="rId94"/>
    <p:sldId id="393" r:id="rId95"/>
    <p:sldId id="496" r:id="rId96"/>
    <p:sldId id="399" r:id="rId97"/>
    <p:sldId id="397" r:id="rId98"/>
    <p:sldId id="398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Feature_hash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feature_extraction.FeatureHasher.html" TargetMode="External"/><Relationship Id="rId2" Type="http://schemas.openxmlformats.org/officeDocument/2006/relationships/hyperlink" Target="https://en.wikipedia.org/wiki/Feature_hash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eras.io/api/layers/preprocessing_layers/categorical/hashing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10.10784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abs/2010.1078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abs/2010.10784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science/blog/more-efficient-caching-for-product-retrieva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42.png"/><Relationship Id="rId4" Type="http://schemas.openxmlformats.org/officeDocument/2006/relationships/image" Target="../media/image25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tochastic_gradient_descent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8.05031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twitter.com/engineering/en_us/topics/open-source/2023/twitter-recommendation-algorithm" TargetMode="External"/><Relationship Id="rId4" Type="http://schemas.openxmlformats.org/officeDocument/2006/relationships/hyperlink" Target="https://pytorch.org/blog/introducing-torchrec/" TargetMode="Externa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abs/1708.0503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arxiv.org/abs/1606.07792" TargetMode="Externa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pubs/mixed-negative-sampling-for-learning-two-tower-neural-networks-in-recommendations/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iwk.github.io/assets/youtube-multitask.pdf" TargetMode="Externa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research.google/pubs/mixed-negative-sampling-for-learning-two-tower-neural-networks-in-recommendation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arxiv.org/abs/2203.1101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556702.3556821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arxiv.org/abs/2212.13937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arxiv.org/abs/2212.1393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s?task=recommendation-systems" TargetMode="External"/><Relationship Id="rId2" Type="http://schemas.openxmlformats.org/officeDocument/2006/relationships/hyperlink" Target="https://github.com/RUCAIBox/RecSys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search?q=recommendation+dataset+in%3Adatasets" TargetMode="Externa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arxiv.org/abs/2212.1393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86658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Learning to Rank and 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291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We do not have purchase information on new users or new items – </a:t>
            </a:r>
          </a:p>
          <a:p>
            <a:pPr lvl="1"/>
            <a:r>
              <a:rPr lang="en-US" b="1" dirty="0"/>
              <a:t>The cold-start problem!</a:t>
            </a:r>
          </a:p>
          <a:p>
            <a:r>
              <a:rPr lang="en-US" dirty="0"/>
              <a:t>Human users have </a:t>
            </a:r>
            <a:r>
              <a:rPr lang="en-US" b="1" dirty="0"/>
              <a:t>variable behavior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b="1" dirty="0"/>
              <a:t>Negative sampling bias </a:t>
            </a:r>
            <a:r>
              <a:rPr lang="en-US" dirty="0"/>
              <a:t>– Never collect samples when </a:t>
            </a:r>
            <a:r>
              <a:rPr lang="en-US" b="1" dirty="0"/>
              <a:t>user does not take action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Position bias </a:t>
            </a:r>
            <a:r>
              <a:rPr lang="en-US" dirty="0"/>
              <a:t>– </a:t>
            </a:r>
            <a:r>
              <a:rPr lang="en-US" b="1" dirty="0"/>
              <a:t>Users only see top few items </a:t>
            </a:r>
            <a:r>
              <a:rPr lang="en-US" dirty="0"/>
              <a:t>on recommendation list </a:t>
            </a:r>
          </a:p>
          <a:p>
            <a:pPr lvl="1"/>
            <a:r>
              <a:rPr lang="en-US" dirty="0"/>
              <a:t>These biases are strongly interdependent!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New items are constantly added to digital catalogs  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or few reviews or purchases</a:t>
            </a:r>
          </a:p>
          <a:p>
            <a:pPr lvl="1"/>
            <a:r>
              <a:rPr lang="en-US" dirty="0"/>
              <a:t>Similarity measures can be limited – little or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</a:t>
            </a:r>
            <a:r>
              <a:rPr lang="en-US" dirty="0" err="1"/>
              <a:t>quikly</a:t>
            </a:r>
            <a:r>
              <a:rPr lang="en-US" dirty="0"/>
              <a:t>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quality often limits recommender performance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can only sample when user takes positive action</a:t>
            </a:r>
          </a:p>
          <a:p>
            <a:pPr lvl="1"/>
            <a:r>
              <a:rPr lang="en-US" dirty="0"/>
              <a:t>Click through</a:t>
            </a:r>
          </a:p>
          <a:p>
            <a:pPr lvl="1"/>
            <a:r>
              <a:rPr lang="en-US" dirty="0"/>
              <a:t>Purchase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selections in a massive catalog are rarely or never selected by any user   </a:t>
            </a:r>
          </a:p>
          <a:p>
            <a:pPr lvl="1"/>
            <a:r>
              <a:rPr lang="en-US" dirty="0"/>
              <a:t>New items are constantly added to digital catalogs </a:t>
            </a:r>
          </a:p>
          <a:p>
            <a:r>
              <a:rPr lang="en-US" dirty="0"/>
              <a:t>The result is very sparse data with mostly missing values 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97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Recommender data suffers from </a:t>
            </a:r>
            <a:r>
              <a:rPr lang="en-US" b="1" dirty="0"/>
              <a:t>negative sampling bias</a:t>
            </a:r>
            <a:r>
              <a:rPr lang="en-US" dirty="0"/>
              <a:t>   </a:t>
            </a:r>
          </a:p>
          <a:p>
            <a:r>
              <a:rPr lang="en-US" dirty="0"/>
              <a:t>We only get feedback about actions users take</a:t>
            </a:r>
          </a:p>
          <a:p>
            <a:pPr lvl="1"/>
            <a:r>
              <a:rPr lang="en-US" dirty="0"/>
              <a:t>Never know why users do not take action</a:t>
            </a:r>
          </a:p>
          <a:p>
            <a:pPr lvl="1"/>
            <a:r>
              <a:rPr lang="en-US" dirty="0"/>
              <a:t>Only have positive results (clicks)  </a:t>
            </a:r>
          </a:p>
          <a:p>
            <a:r>
              <a:rPr lang="en-US" dirty="0"/>
              <a:t>Example: consider a model with only binary response for an app store:</a:t>
            </a:r>
          </a:p>
          <a:p>
            <a:pPr lvl="1"/>
            <a:r>
              <a:rPr lang="en-US" dirty="0"/>
              <a:t>Value is 1 if user downloaded an app</a:t>
            </a:r>
          </a:p>
          <a:p>
            <a:pPr lvl="1"/>
            <a:r>
              <a:rPr lang="en-US" dirty="0"/>
              <a:t>Value is 0 if user did not download the app</a:t>
            </a:r>
          </a:p>
          <a:p>
            <a:pPr lvl="1"/>
            <a:r>
              <a:rPr lang="en-US" dirty="0"/>
              <a:t>If 1, we do not know if the user liked the app or not</a:t>
            </a:r>
          </a:p>
          <a:p>
            <a:pPr lvl="1"/>
            <a:r>
              <a:rPr lang="en-US" dirty="0"/>
              <a:t>If 0, we do not know if user did not want the app or never knew of its existence</a:t>
            </a:r>
          </a:p>
          <a:p>
            <a:r>
              <a:rPr lang="en-US" b="1" dirty="0"/>
              <a:t>Position bias</a:t>
            </a:r>
            <a:r>
              <a:rPr lang="en-US" dirty="0"/>
              <a:t> arises from negative sampling bias </a:t>
            </a:r>
            <a:endParaRPr lang="en-US" b="1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E081D-E742-E003-F545-07DBBAD7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C6DE-38B6-BDFB-9A0E-BCABD313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0A00-6E24-31CB-3A5A-8BBF9CD8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Click probability depends on the position </a:t>
            </a:r>
            <a:r>
              <a:rPr lang="en-US" dirty="0"/>
              <a:t>in the search results </a:t>
            </a:r>
          </a:p>
          <a:p>
            <a:pPr lvl="1"/>
            <a:r>
              <a:rPr lang="en-US" dirty="0"/>
              <a:t>Users typically do not see choices far down the list </a:t>
            </a:r>
          </a:p>
          <a:p>
            <a:pPr lvl="1"/>
            <a:r>
              <a:rPr lang="en-US" dirty="0"/>
              <a:t>We never know the probability of click through for some items</a:t>
            </a:r>
          </a:p>
          <a:p>
            <a:r>
              <a:rPr lang="en-US" dirty="0"/>
              <a:t>Items in the tail suffer </a:t>
            </a:r>
            <a:r>
              <a:rPr lang="en-US" b="1" dirty="0"/>
              <a:t>position bias</a:t>
            </a:r>
            <a:r>
              <a:rPr lang="en-US" dirty="0"/>
              <a:t> </a:t>
            </a:r>
          </a:p>
          <a:p>
            <a:r>
              <a:rPr lang="en-US" dirty="0"/>
              <a:t>Popularity of the top items in the list is biased upward by frequent clicks</a:t>
            </a:r>
          </a:p>
          <a:p>
            <a:pPr lvl="1"/>
            <a:r>
              <a:rPr lang="en-US" dirty="0"/>
              <a:t>Bias propagates to new recommendation lists, increasing subsequent bias</a:t>
            </a:r>
          </a:p>
          <a:p>
            <a:r>
              <a:rPr lang="en-US" dirty="0"/>
              <a:t>Position bias leads to negative sampling bias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6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Embedding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D2B3-7585-A05F-D26D-0E1D16C58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011C-F531-7A63-ADFF-A19A7634B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E16AF-CC70-7676-7344-83A94C25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Effective embeddings are essential for recommendations</a:t>
            </a:r>
          </a:p>
          <a:p>
            <a:r>
              <a:rPr lang="en-US" dirty="0"/>
              <a:t>Algorithms typically operate on features in an </a:t>
            </a:r>
            <a:r>
              <a:rPr lang="en-US" b="1" dirty="0"/>
              <a:t>embedding space</a:t>
            </a:r>
            <a:endParaRPr lang="en-US" dirty="0"/>
          </a:p>
          <a:p>
            <a:pPr lvl="1"/>
            <a:r>
              <a:rPr lang="en-US" dirty="0"/>
              <a:t>Often use hash sketches </a:t>
            </a:r>
          </a:p>
          <a:p>
            <a:pPr lvl="1"/>
            <a:r>
              <a:rPr lang="en-US" dirty="0"/>
              <a:t>Learned embedding spaces </a:t>
            </a:r>
          </a:p>
          <a:p>
            <a:r>
              <a:rPr lang="en-US" dirty="0"/>
              <a:t>Good embeddings must have several properties </a:t>
            </a:r>
          </a:p>
          <a:p>
            <a:pPr lvl="1"/>
            <a:r>
              <a:rPr lang="en-US" b="1" dirty="0"/>
              <a:t>Uniqueness</a:t>
            </a:r>
            <a:r>
              <a:rPr lang="en-US" dirty="0"/>
              <a:t> for each category embedded  </a:t>
            </a:r>
          </a:p>
          <a:p>
            <a:pPr lvl="1"/>
            <a:r>
              <a:rPr lang="en-US" b="1" dirty="0"/>
              <a:t>Equal similarity </a:t>
            </a:r>
            <a:r>
              <a:rPr lang="en-US" dirty="0"/>
              <a:t>between classes, to prevent bias </a:t>
            </a:r>
          </a:p>
          <a:p>
            <a:pPr lvl="1"/>
            <a:r>
              <a:rPr lang="en-US" b="1" dirty="0"/>
              <a:t>Reduction of high dimensionality</a:t>
            </a:r>
            <a:r>
              <a:rPr lang="en-US" dirty="0"/>
              <a:t>, to reduce computation and memory use</a:t>
            </a:r>
          </a:p>
          <a:p>
            <a:pPr lvl="1"/>
            <a:r>
              <a:rPr lang="en-US" b="1" dirty="0"/>
              <a:t>High Shannon entropy</a:t>
            </a:r>
            <a:r>
              <a:rPr lang="en-US" dirty="0"/>
              <a:t>, ensuring all dimensions of the embedding contain information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8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0D2B8-1DDE-B4C8-9826-C19B17B0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8207-9624-C611-8863-5058E97A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2355A-2631-18C1-2879-885A8BEC6C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very high dimension      </a:t>
                </a:r>
              </a:p>
              <a:p>
                <a:pPr lvl="1"/>
                <a:r>
                  <a:rPr lang="en-US" b="1" dirty="0"/>
                  <a:t>Vocabulary expands continuously </a:t>
                </a:r>
                <a:r>
                  <a:rPr lang="en-US" dirty="0"/>
                  <a:t>as new categories (actors) added</a:t>
                </a:r>
              </a:p>
              <a:p>
                <a:r>
                  <a:rPr lang="en-US" dirty="0"/>
                  <a:t>One-hot-encoding is sparse, inefficient and inflexible     </a:t>
                </a:r>
              </a:p>
              <a:p>
                <a:pPr lvl="1"/>
                <a:r>
                  <a:rPr lang="en-US" dirty="0"/>
                  <a:t>Requires impractically large data structure for storage </a:t>
                </a:r>
              </a:p>
              <a:p>
                <a:pPr lvl="1"/>
                <a:r>
                  <a:rPr lang="en-US" dirty="0"/>
                  <a:t>Cannot be dynamically expanded as new categories added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2355A-2631-18C1-2879-885A8BEC6C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44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App stores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8AB2-A79F-DC6B-3BE6-F48BD24CC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F3A7-89A1-B241-F2D5-88878D14B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2ACDE-8681-36B6-113F-88CC48637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very high dimension      </a:t>
                </a:r>
              </a:p>
              <a:p>
                <a:r>
                  <a:rPr lang="en-US" dirty="0"/>
                  <a:t>Can we simply assign a binary coded ID number to each actor and use Hamming distance?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Hamming distances are all different!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42ACDE-8681-36B6-113F-88CC48637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2"/>
                <a:stretch>
                  <a:fillRect l="-1159" t="-1790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BC04D-9A44-9027-6378-1509C5EBA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5303"/>
                  </p:ext>
                </p:extLst>
              </p:nvPr>
            </p:nvGraphicFramePr>
            <p:xfrm>
              <a:off x="2032000" y="3429000"/>
              <a:ext cx="812800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098554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0343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438555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71165429"/>
                        </a:ext>
                      </a:extLst>
                    </a:gridCol>
                  </a:tblGrid>
                  <a:tr h="145109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Actor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48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Binary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0111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1001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32048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2ABC04D-9A44-9027-6378-1509C5EBAC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65303"/>
                  </p:ext>
                </p:extLst>
              </p:nvPr>
            </p:nvGraphicFramePr>
            <p:xfrm>
              <a:off x="2032000" y="3429000"/>
              <a:ext cx="8128000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42098554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510343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0438555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711654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Actor 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74813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Binary code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601" t="-109231" r="-201502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9231" r="-100898" b="-26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901" t="-109231" r="-1201" b="-2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320486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4BFE0-EA68-6ED3-EC4A-DEED04B05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49185"/>
              </p:ext>
            </p:extLst>
          </p:nvPr>
        </p:nvGraphicFramePr>
        <p:xfrm>
          <a:off x="3642664" y="4794993"/>
          <a:ext cx="515662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9157">
                  <a:extLst>
                    <a:ext uri="{9D8B030D-6E8A-4147-A177-3AD203B41FA5}">
                      <a16:colId xmlns:a16="http://schemas.microsoft.com/office/drawing/2014/main" val="4209855428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510343905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4043855501"/>
                    </a:ext>
                  </a:extLst>
                </a:gridCol>
                <a:gridCol w="1289157">
                  <a:extLst>
                    <a:ext uri="{9D8B030D-6E8A-4147-A177-3AD203B41FA5}">
                      <a16:colId xmlns:a16="http://schemas.microsoft.com/office/drawing/2014/main" val="2071165429"/>
                    </a:ext>
                  </a:extLst>
                </a:gridCol>
              </a:tblGrid>
              <a:tr h="145109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Actor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481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0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5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297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98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3D6F-2B5D-C565-43A0-D0D0744F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8C27-6691-D754-2B02-3FDE263C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6CF3C-3B5A-A664-A78F-0FFD1FCAE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Embedding is essential given the high dimensionality </a:t>
                </a:r>
              </a:p>
              <a:p>
                <a:r>
                  <a:rPr lang="en-US" dirty="0"/>
                  <a:t>Example: consider representations for actors in a movie   </a:t>
                </a:r>
              </a:p>
              <a:p>
                <a:pPr lvl="1"/>
                <a:r>
                  <a:rPr lang="en-US" dirty="0"/>
                  <a:t>Thousands of possibilities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very high dimension      </a:t>
                </a:r>
              </a:p>
              <a:p>
                <a:r>
                  <a:rPr lang="en-US" dirty="0"/>
                  <a:t>We can use a </a:t>
                </a:r>
                <a:r>
                  <a:rPr lang="en-US" b="1" dirty="0">
                    <a:hlinkClick r:id="rId2"/>
                  </a:rPr>
                  <a:t>hash embedding or the ‘hash trick’</a:t>
                </a:r>
                <a:endParaRPr lang="en-US" b="1" dirty="0"/>
              </a:p>
              <a:p>
                <a:pPr lvl="1"/>
                <a:r>
                  <a:rPr lang="en-US" dirty="0"/>
                  <a:t>Hash category to fixed length embedding vector </a:t>
                </a:r>
              </a:p>
              <a:p>
                <a:r>
                  <a:rPr lang="en-US" dirty="0"/>
                  <a:t>Example: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6CF3C-3B5A-A664-A78F-0FFD1FCAE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281" y="1045449"/>
                <a:ext cx="10515600" cy="5447426"/>
              </a:xfrm>
              <a:blipFill>
                <a:blip r:embed="rId3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94B90A-BBD8-15D0-93E8-D09BC8BCC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02727"/>
              </p:ext>
            </p:extLst>
          </p:nvPr>
        </p:nvGraphicFramePr>
        <p:xfrm>
          <a:off x="1348352" y="4000141"/>
          <a:ext cx="263352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3522">
                  <a:extLst>
                    <a:ext uri="{9D8B030D-6E8A-4147-A177-3AD203B41FA5}">
                      <a16:colId xmlns:a16="http://schemas.microsoft.com/office/drawing/2014/main" val="287839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31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70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3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Parrot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74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Gold Fish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757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Hamster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825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014B3B-9C2B-A7B9-DD08-997BD40D2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294049"/>
              </p:ext>
            </p:extLst>
          </p:nvPr>
        </p:nvGraphicFramePr>
        <p:xfrm>
          <a:off x="6939643" y="3988896"/>
          <a:ext cx="49784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413">
                  <a:extLst>
                    <a:ext uri="{9D8B030D-6E8A-4147-A177-3AD203B41FA5}">
                      <a16:colId xmlns:a16="http://schemas.microsoft.com/office/drawing/2014/main" val="2887377085"/>
                    </a:ext>
                  </a:extLst>
                </a:gridCol>
                <a:gridCol w="852407">
                  <a:extLst>
                    <a:ext uri="{9D8B030D-6E8A-4147-A177-3AD203B41FA5}">
                      <a16:colId xmlns:a16="http://schemas.microsoft.com/office/drawing/2014/main" val="601889297"/>
                    </a:ext>
                  </a:extLst>
                </a:gridCol>
                <a:gridCol w="991892">
                  <a:extLst>
                    <a:ext uri="{9D8B030D-6E8A-4147-A177-3AD203B41FA5}">
                      <a16:colId xmlns:a16="http://schemas.microsoft.com/office/drawing/2014/main" val="3537616139"/>
                    </a:ext>
                  </a:extLst>
                </a:gridCol>
                <a:gridCol w="1250196">
                  <a:extLst>
                    <a:ext uri="{9D8B030D-6E8A-4147-A177-3AD203B41FA5}">
                      <a16:colId xmlns:a16="http://schemas.microsoft.com/office/drawing/2014/main" val="2204211311"/>
                    </a:ext>
                  </a:extLst>
                </a:gridCol>
                <a:gridCol w="1093492">
                  <a:extLst>
                    <a:ext uri="{9D8B030D-6E8A-4147-A177-3AD203B41FA5}">
                      <a16:colId xmlns:a16="http://schemas.microsoft.com/office/drawing/2014/main" val="480922715"/>
                    </a:ext>
                  </a:extLst>
                </a:gridCol>
              </a:tblGrid>
              <a:tr h="3760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Parrot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Gold Fish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Hamster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22389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503937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9632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25549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609158"/>
                  </a:ext>
                </a:extLst>
              </a:tr>
              <a:tr h="3760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21856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221BCDB0-C6AB-5174-F630-D07271C8027D}"/>
                  </a:ext>
                </a:extLst>
              </p:cNvPr>
              <p:cNvSpPr/>
              <p:nvPr/>
            </p:nvSpPr>
            <p:spPr>
              <a:xfrm>
                <a:off x="4143213" y="4556503"/>
                <a:ext cx="2698457" cy="1534332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Binary Hash Function 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221BCDB0-C6AB-5174-F630-D07271C80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213" y="4556503"/>
                <a:ext cx="2698457" cy="1534332"/>
              </a:xfrm>
              <a:prstGeom prst="rightArrow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54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BC57-C4AC-F9B8-98F9-A060E6B2B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2B83-9C81-6257-5F08-3ABE4B9E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7DC60-FF02-ADCE-B565-98EE510BA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/>
              <a:t>We can use a </a:t>
            </a:r>
            <a:r>
              <a:rPr lang="en-US" b="1" dirty="0">
                <a:hlinkClick r:id="rId2"/>
              </a:rPr>
              <a:t>hash embedding or the ‘hash trick’</a:t>
            </a:r>
            <a:endParaRPr lang="en-US" b="1" dirty="0"/>
          </a:p>
          <a:p>
            <a:pPr lvl="1"/>
            <a:r>
              <a:rPr lang="en-US" dirty="0"/>
              <a:t>Hash category to fixed length embedding vector </a:t>
            </a:r>
          </a:p>
          <a:p>
            <a:r>
              <a:rPr lang="en-US" b="1" dirty="0"/>
              <a:t>Hash collisions</a:t>
            </a:r>
            <a:r>
              <a:rPr lang="en-US" dirty="0"/>
              <a:t> create non-uniqueness in coding features  </a:t>
            </a:r>
          </a:p>
          <a:p>
            <a:r>
              <a:rPr lang="en-US" dirty="0"/>
              <a:t>How can we reduce hash collisions? </a:t>
            </a:r>
          </a:p>
          <a:p>
            <a:pPr lvl="1"/>
            <a:r>
              <a:rPr lang="en-US" dirty="0"/>
              <a:t>Use longer hash word</a:t>
            </a:r>
          </a:p>
          <a:p>
            <a:pPr lvl="1"/>
            <a:r>
              <a:rPr lang="en-US" dirty="0"/>
              <a:t>Use multiple hash functions </a:t>
            </a:r>
          </a:p>
          <a:p>
            <a:pPr lvl="1"/>
            <a:r>
              <a:rPr lang="en-US" dirty="0"/>
              <a:t>Randomize hash words by using binary </a:t>
            </a:r>
            <a:r>
              <a:rPr lang="en-US" b="1" dirty="0"/>
              <a:t>sign hash multiplier </a:t>
            </a:r>
            <a:r>
              <a:rPr lang="en-US" dirty="0"/>
              <a:t>– inner products become zero-centered 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dirty="0"/>
              <a:t>Feature hashing is well supported in many machine </a:t>
            </a:r>
            <a:r>
              <a:rPr lang="en-US" dirty="0" err="1"/>
              <a:t>learninging</a:t>
            </a:r>
            <a:r>
              <a:rPr lang="en-US" dirty="0"/>
              <a:t> packages including, </a:t>
            </a:r>
            <a:r>
              <a:rPr lang="en-US" dirty="0">
                <a:hlinkClick r:id="rId3"/>
              </a:rPr>
              <a:t>Scikit-learn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TensorFlow (</a:t>
            </a:r>
            <a:r>
              <a:rPr lang="en-US" dirty="0" err="1">
                <a:hlinkClick r:id="rId4"/>
              </a:rPr>
              <a:t>Keras</a:t>
            </a:r>
            <a:r>
              <a:rPr lang="en-US" dirty="0">
                <a:hlinkClick r:id="rId4"/>
              </a:rPr>
              <a:t>)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28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E5AEB-7A70-9D7D-1A4E-AA97075A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D534-90DF-61A8-5291-4A0B0072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52895-E8AF-8C75-A6F8-1FFAF5E9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/>
              <a:t>Hash trick has several limitations   </a:t>
            </a:r>
          </a:p>
          <a:p>
            <a:pPr lvl="1"/>
            <a:r>
              <a:rPr lang="en-US" dirty="0"/>
              <a:t>Hash collisions reduce uniqueness</a:t>
            </a:r>
          </a:p>
          <a:p>
            <a:pPr lvl="1"/>
            <a:r>
              <a:rPr lang="en-US" dirty="0"/>
              <a:t>Hash values do not maintain high entropy, e.g. the information content of the hash word is low</a:t>
            </a:r>
          </a:p>
          <a:p>
            <a:r>
              <a:rPr lang="en-US" dirty="0"/>
              <a:t>To overcome these deficiencies, </a:t>
            </a:r>
            <a:r>
              <a:rPr lang="en-US" dirty="0">
                <a:hlinkClick r:id="rId2"/>
              </a:rPr>
              <a:t>Zang, et. al., 2020</a:t>
            </a:r>
            <a:r>
              <a:rPr lang="en-US" dirty="0"/>
              <a:t>, proposed </a:t>
            </a:r>
            <a:r>
              <a:rPr lang="en-US" b="1" dirty="0"/>
              <a:t>deep hash embedding (DHE)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1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B9625-4845-85CC-7168-4681BAF3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C99C-81BF-FA0B-C43E-DA5BC955C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CA0A7-F881-1DF8-96AC-0CEF65757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5909488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>
                <a:hlinkClick r:id="rId2"/>
              </a:rPr>
              <a:t>Zang, et. al., 2020</a:t>
            </a:r>
            <a:r>
              <a:rPr lang="en-US" dirty="0"/>
              <a:t>, proposed </a:t>
            </a:r>
            <a:r>
              <a:rPr lang="en-US" b="1" dirty="0"/>
              <a:t>deep hash embedding (DHE)</a:t>
            </a:r>
          </a:p>
          <a:p>
            <a:r>
              <a:rPr lang="en-US" dirty="0"/>
              <a:t>DHE uses a deep neural network to learn optimal embeddings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032D6-02F9-4AF1-48BA-66DE842F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052" y="833220"/>
            <a:ext cx="4913340" cy="59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91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B857A-5EFB-4655-DB24-C584EA5CA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7FBA-925B-FF73-1837-7E74903EA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Embedding is Essential for Recommender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10B4E-5507-D827-D63E-05B51E786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1" y="1045449"/>
            <a:ext cx="5439373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Embedding is essential given the high dimensionality </a:t>
            </a:r>
          </a:p>
          <a:p>
            <a:r>
              <a:rPr lang="en-US" dirty="0">
                <a:hlinkClick r:id="rId2"/>
              </a:rPr>
              <a:t>Zang, et. al., 2020</a:t>
            </a:r>
            <a:r>
              <a:rPr lang="en-US" dirty="0"/>
              <a:t>, proposed </a:t>
            </a:r>
            <a:r>
              <a:rPr lang="en-US" b="1" dirty="0"/>
              <a:t>deep hash embedding (DHE)</a:t>
            </a:r>
          </a:p>
          <a:p>
            <a:r>
              <a:rPr lang="en-US" dirty="0"/>
              <a:t>DHE uses a deep neural network to learn optimal embeddings </a:t>
            </a:r>
          </a:p>
          <a:p>
            <a:r>
              <a:rPr lang="en-US" dirty="0"/>
              <a:t>DHE exhibits each of the optimal properties for feature hashing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1E65D6-C9CA-522E-4DAA-AA27A49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19" y="2619215"/>
            <a:ext cx="5638329" cy="277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97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FFFFF-DB5C-8280-0A99-320715FBD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0248915-2A11-25EA-686F-20312A06A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1372845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a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 the transpose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</a:t>
                </a:r>
                <a:r>
                  <a:rPr lang="en-US" b="1" dirty="0"/>
                  <a:t>implied ratings</a:t>
                </a:r>
                <a:r>
                  <a:rPr lang="en-US" dirty="0"/>
                  <a:t>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r>
                  <a:rPr lang="en-US" dirty="0"/>
                  <a:t>For example, utility can be measured as similarity between items or users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We can create a similar data structure using feature or user embeddings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16552"/>
              </p:ext>
            </p:extLst>
          </p:nvPr>
        </p:nvGraphicFramePr>
        <p:xfrm>
          <a:off x="397511" y="2619555"/>
          <a:ext cx="11479635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information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will buy, watch, or listen without ever rating </a:t>
            </a:r>
          </a:p>
          <a:p>
            <a:pPr lvl="1"/>
            <a:r>
              <a:rPr lang="en-US" dirty="0"/>
              <a:t>Click-throughs are inherently binary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148584"/>
              </p:ext>
            </p:extLst>
          </p:nvPr>
        </p:nvGraphicFramePr>
        <p:xfrm>
          <a:off x="356181" y="3252539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represents users  </a:t>
            </a:r>
          </a:p>
          <a:p>
            <a:r>
              <a:rPr lang="en-US" dirty="0"/>
              <a:t>One type of node represents items</a:t>
            </a:r>
          </a:p>
          <a:p>
            <a:r>
              <a:rPr lang="en-US" dirty="0"/>
              <a:t>Weighted edges associate users and items – e.g. item ratings or similarity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8AC0D-3966-B202-2413-9A25A8A0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004F-AA36-BDDA-62B0-F452625D2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Graph representation of utility matrix </a:t>
                </a:r>
              </a:p>
              <a:p>
                <a:r>
                  <a:rPr lang="en-US" dirty="0"/>
                  <a:t>One type of node represents users  </a:t>
                </a:r>
              </a:p>
              <a:p>
                <a:r>
                  <a:rPr lang="en-US" dirty="0"/>
                  <a:t>One type of node represents items</a:t>
                </a:r>
              </a:p>
              <a:p>
                <a:r>
                  <a:rPr lang="en-US" dirty="0"/>
                  <a:t>Bipartite graph is ideal for a sparse representation as K,V pairs </a:t>
                </a:r>
              </a:p>
              <a:p>
                <a:pPr lvl="1"/>
                <a:r>
                  <a:rPr lang="en-US" dirty="0"/>
                  <a:t>Keys are user, item tuple,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are ratings, </a:t>
                </a:r>
                <a:r>
                  <a:rPr lang="en-US" i="1" dirty="0"/>
                  <a:t>R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Graph representation maps well to graph database 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434A9B-90FE-E650-1142-B65665D98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5758703" cy="5329108"/>
              </a:xfrm>
              <a:blipFill>
                <a:blip r:embed="rId2"/>
                <a:stretch>
                  <a:fillRect l="-2116" t="-1945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588306F-922A-4B45-5540-77C4EC1764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78CE89-84C7-18B9-64B7-72EB5B1E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0EFC37F-E61A-901F-D4E2-94405BC8AB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C8A6725-B12D-797A-8928-80E4872C5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2A7AF5E-74CF-DFBF-B666-43FD1DF2E298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8DF9D6D-92F4-F1DD-BA65-A47587130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53A9255-4BE0-D48C-2430-0B3005A5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F39CB7-485E-2567-F88A-F9B1BF9C0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3320B4-D5DE-246C-17EA-46B9A142F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4727E81-AAA6-4FBB-EBD7-D2ADA216B7CD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DE8260-6400-50B3-45FE-3A6483F8F013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3D6CD4-7D0C-ABAF-E6B2-14428CE5BC5D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4630F5-8DA7-F8CC-BC3E-D2A83C1A83DA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3434E-B084-42B3-D478-5B7D75FD983F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99BCA1-D912-B7DC-60AB-0496DEA1DC58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278AFA6-8CB1-0E5A-6CA4-521639950A5A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AAC13BC-BFC2-411E-1039-A6FE6A6CA1DB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4250A5-82A7-93F7-9901-7D4F3D98EC03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A15F273-E5EB-AC51-EEBB-DA5616E67631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13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Based on similarity of item and user profiles</a:t>
            </a:r>
          </a:p>
          <a:p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Can use most any similarity metric, with default of cosine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item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(natural language)</a:t>
            </a:r>
          </a:p>
          <a:p>
            <a:pPr lvl="1"/>
            <a:r>
              <a:rPr lang="en-US" dirty="0"/>
              <a:t>Click-through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concatenate embeddings </a:t>
            </a:r>
          </a:p>
          <a:p>
            <a:r>
              <a:rPr lang="en-US" dirty="0">
                <a:hlinkClick r:id="rId2"/>
              </a:rPr>
              <a:t>Amazon uses mini-hashing, Luo, 2022, </a:t>
            </a:r>
            <a:r>
              <a:rPr lang="en-US" dirty="0"/>
              <a:t>for large scale Item similarity search 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096000" y="3302353"/>
            <a:ext cx="2884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from item descriptions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Categorical features</a:t>
            </a:r>
          </a:p>
          <a:p>
            <a:pPr lvl="1"/>
            <a:r>
              <a:rPr lang="en-US" dirty="0"/>
              <a:t>Use dense embedding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Use neural embedding of natural language</a:t>
            </a:r>
          </a:p>
          <a:p>
            <a:r>
              <a:rPr lang="en-US" dirty="0"/>
              <a:t>Use </a:t>
            </a:r>
            <a:r>
              <a:rPr lang="en-US" b="1" dirty="0"/>
              <a:t>embedding space </a:t>
            </a:r>
            <a:r>
              <a:rPr lang="en-US" dirty="0"/>
              <a:t>for similarity search 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Probability of Finding Item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F3969A-D828-D811-E46C-A0E25589B41A}"/>
              </a:ext>
            </a:extLst>
          </p:cNvPr>
          <p:cNvSpPr txBox="1"/>
          <p:nvPr/>
        </p:nvSpPr>
        <p:spPr>
          <a:xfrm>
            <a:off x="3234144" y="6241159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217" t="-2461" r="-580" b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content-based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content-based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search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3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r>
              <a:rPr lang="en-US" dirty="0"/>
              <a:t>Here we use ratings, but can use feature embeddings with same basic algorithm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</a:t>
            </a:r>
            <a:r>
              <a:rPr lang="en-US" b="1" dirty="0"/>
              <a:t>implied rating</a:t>
            </a:r>
            <a:r>
              <a:rPr lang="en-US" dirty="0"/>
              <a:t> for user 7 of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decent later</a:t>
                </a:r>
              </a:p>
              <a:p>
                <a:r>
                  <a:rPr lang="en-US" dirty="0"/>
                  <a:t>Or use neural collaborative filtering, </a:t>
                </a:r>
                <a:r>
                  <a:rPr lang="en-US" dirty="0">
                    <a:hlinkClick r:id="rId2"/>
                  </a:rPr>
                  <a:t>He, et. el., 2017</a:t>
                </a:r>
                <a:r>
                  <a:rPr lang="en-US" dirty="0"/>
                  <a:t>, to learn optimal weights </a:t>
                </a: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3"/>
                <a:stretch>
                  <a:fillRect l="-1159" t="-24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Very sparse and changing training data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Generally poor performance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/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Recall at K and precision at K measure fraction of correct </a:t>
                </a:r>
                <a:r>
                  <a:rPr lang="en-US" dirty="0" err="1"/>
                  <a:t>recommedations</a:t>
                </a:r>
                <a:r>
                  <a:rPr lang="en-US" dirty="0"/>
                  <a:t>  </a:t>
                </a:r>
              </a:p>
              <a:p>
                <a:r>
                  <a:rPr lang="en-US" dirty="0"/>
                  <a:t>Based on predictions for random held-back sample </a:t>
                </a:r>
              </a:p>
              <a:p>
                <a:r>
                  <a:rPr lang="en-US" dirty="0"/>
                  <a:t>Recall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Precision at 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𝑟𝑒𝑙𝑖𝑣𝑒𝑛𝑡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𝑖𝑡𝑒𝑚𝑠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r>
                  <a:rPr lang="en-US" dirty="0"/>
                  <a:t>Example: 3 of next 5 movies user watches from 10 recommended: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@10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043" t="-16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</a:t>
            </a:r>
            <a:r>
              <a:rPr lang="en-US" b="1" dirty="0"/>
              <a:t>cross validation </a:t>
            </a:r>
            <a:r>
              <a:rPr lang="en-US" dirty="0"/>
              <a:t>to recommender algorithms?</a:t>
            </a:r>
          </a:p>
          <a:p>
            <a:r>
              <a:rPr lang="en-US" dirty="0"/>
              <a:t>Yes! Use </a:t>
            </a:r>
            <a:r>
              <a:rPr lang="en-US" b="1" dirty="0"/>
              <a:t>K-fold CV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Randomly sample data into K-folds (subsets)</a:t>
            </a:r>
          </a:p>
          <a:p>
            <a:pPr lvl="1"/>
            <a:r>
              <a:rPr lang="en-US" dirty="0"/>
              <a:t>Round robin hold back one fold for evaluation and train model on K-1 folds</a:t>
            </a:r>
          </a:p>
          <a:p>
            <a:pPr lvl="1"/>
            <a:r>
              <a:rPr lang="en-US" dirty="0"/>
              <a:t>Base evaluation on mean and variance of K performance metric sets  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</a:t>
            </a:r>
            <a:r>
              <a:rPr lang="en-US" b="1" dirty="0"/>
              <a:t>nested CV</a:t>
            </a:r>
            <a:r>
              <a:rPr lang="en-US" dirty="0"/>
              <a:t> for hyperparameter search</a:t>
            </a:r>
          </a:p>
          <a:p>
            <a:pPr lvl="1"/>
            <a:r>
              <a:rPr lang="en-US" dirty="0"/>
              <a:t>But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Latent variables are a </a:t>
            </a:r>
            <a:r>
              <a:rPr lang="en-US" b="1" dirty="0"/>
              <a:t>low-dimensional and dense embedding </a:t>
            </a:r>
            <a:r>
              <a:rPr lang="en-US" dirty="0"/>
              <a:t>of the spare response data        </a:t>
            </a:r>
          </a:p>
          <a:p>
            <a:r>
              <a:rPr lang="en-US" dirty="0"/>
              <a:t>Data values can be dense or sparse  </a:t>
            </a:r>
          </a:p>
          <a:p>
            <a:pPr lvl="1"/>
            <a:r>
              <a:rPr lang="en-US" dirty="0"/>
              <a:t>Example, numeric features are typically dense   </a:t>
            </a:r>
          </a:p>
          <a:p>
            <a:pPr lvl="1"/>
            <a:r>
              <a:rPr lang="en-US" dirty="0"/>
              <a:t>Categorical features with high dimensionality are sparsely coded  </a:t>
            </a:r>
          </a:p>
          <a:p>
            <a:r>
              <a:rPr lang="en-US" dirty="0"/>
              <a:t>Negative sampling bias results in few positive responses    </a:t>
            </a:r>
          </a:p>
          <a:p>
            <a:pPr lvl="1"/>
            <a:r>
              <a:rPr lang="en-US" dirty="0"/>
              <a:t>Imbalanced training cases  </a:t>
            </a:r>
          </a:p>
          <a:p>
            <a:r>
              <a:rPr lang="en-US" dirty="0"/>
              <a:t>An </a:t>
            </a:r>
            <a:r>
              <a:rPr lang="en-US" b="1" dirty="0"/>
              <a:t>embedding space </a:t>
            </a:r>
            <a:r>
              <a:rPr lang="en-US" dirty="0"/>
              <a:t>used to overcome these problems </a:t>
            </a:r>
          </a:p>
          <a:p>
            <a:pPr lvl="1"/>
            <a:r>
              <a:rPr lang="en-US" dirty="0"/>
              <a:t>Embedding spaces contain latent factors</a:t>
            </a:r>
          </a:p>
          <a:p>
            <a:pPr lvl="1"/>
            <a:r>
              <a:rPr lang="en-US" dirty="0"/>
              <a:t>Latent factors that are not observable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non-negative 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Typically, n &lt;&lt; m, or sometimes m &lt; n</a:t>
            </a:r>
          </a:p>
          <a:p>
            <a:pPr lvl="1"/>
            <a:r>
              <a:rPr lang="en-US" dirty="0"/>
              <a:t>Many missing values, negative sample bias 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78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Factors define </a:t>
            </a:r>
            <a:r>
              <a:rPr lang="en-US" b="1" dirty="0"/>
              <a:t>a low-dimensional embedding space</a:t>
            </a:r>
          </a:p>
          <a:p>
            <a:pPr lvl="1"/>
            <a:r>
              <a:rPr lang="en-US" dirty="0"/>
              <a:t>Embeddings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use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these factors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53AE-7328-5D0E-73AC-8C72C64A7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6085-9D37-58BB-E0BE-15C6CE4D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47D8-0C3D-C971-9F43-150558BE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762" y="123469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Recommenders are an example of </a:t>
            </a:r>
            <a:r>
              <a:rPr lang="en-US" b="1" dirty="0"/>
              <a:t>learning to rank (LTR) algorithms</a:t>
            </a:r>
          </a:p>
          <a:p>
            <a:r>
              <a:rPr lang="en-US" dirty="0"/>
              <a:t>Learning to rank is a widely used concept</a:t>
            </a:r>
          </a:p>
          <a:p>
            <a:pPr lvl="1"/>
            <a:r>
              <a:rPr lang="en-US" dirty="0"/>
              <a:t>Information retrieval </a:t>
            </a:r>
          </a:p>
          <a:p>
            <a:pPr lvl="1"/>
            <a:r>
              <a:rPr lang="en-US" dirty="0"/>
              <a:t>Recommenders</a:t>
            </a:r>
          </a:p>
          <a:p>
            <a:r>
              <a:rPr lang="en-US" dirty="0"/>
              <a:t>Recommenders return a </a:t>
            </a:r>
            <a:r>
              <a:rPr lang="en-US" b="1" dirty="0"/>
              <a:t>ranked list </a:t>
            </a:r>
            <a:r>
              <a:rPr lang="en-US" dirty="0"/>
              <a:t>of items</a:t>
            </a:r>
          </a:p>
          <a:p>
            <a:r>
              <a:rPr lang="en-US" dirty="0"/>
              <a:t>A more sophisticated form of LTR algorithm adjust for bias</a:t>
            </a:r>
          </a:p>
          <a:p>
            <a:pPr lvl="1"/>
            <a:r>
              <a:rPr lang="en-US" b="1" dirty="0"/>
              <a:t>Unbiased learning to rank (ULTR) </a:t>
            </a:r>
            <a:r>
              <a:rPr lang="en-US" dirty="0"/>
              <a:t>algorithms </a:t>
            </a:r>
          </a:p>
          <a:p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Perform </a:t>
                </a:r>
                <a:r>
                  <a:rPr lang="en-US" b="1" dirty="0"/>
                  <a:t>non-negative factorization </a:t>
                </a:r>
                <a:r>
                  <a:rPr lang="en-US" dirty="0"/>
                  <a:t>of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Don’t need SVD,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Use </a:t>
                </a:r>
                <a:r>
                  <a:rPr lang="en-US" b="1" dirty="0">
                    <a:ea typeface="Cambria Math" panose="02040503050406030204" pitchFamily="18" charset="0"/>
                  </a:rPr>
                  <a:t>non-negative matrix factorization</a:t>
                </a:r>
                <a:r>
                  <a:rPr lang="en-US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decomposition on the utility matrix, A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,∙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/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4BA80A-C87B-080F-E527-AB99C6944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49" y="4511267"/>
                <a:ext cx="523221" cy="5421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/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408556-1A26-7A08-9580-8EC4E2BC6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45" y="4972703"/>
                <a:ext cx="659426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  <p:bldP spid="4" grpId="0"/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D2F7F-ABF5-263A-4BB0-8995F910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1C8D2E9-9A8F-C864-8727-670CEB70F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Solving For Factor Weights</a:t>
            </a:r>
          </a:p>
        </p:txBody>
      </p:sp>
    </p:spTree>
    <p:extLst>
      <p:ext uri="{BB962C8B-B14F-4D97-AF65-F5344CB8AC3E}">
        <p14:creationId xmlns:p14="http://schemas.microsoft.com/office/powerpoint/2010/main" val="33375457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(L2)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solve by </a:t>
                </a:r>
                <a:r>
                  <a:rPr lang="en-US" b="1" dirty="0"/>
                  <a:t>alternating 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Batch GD, requiring a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batch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dirty="0"/>
              <a:t>Algorithms based on </a:t>
            </a:r>
            <a:r>
              <a:rPr lang="en-US" b="1" dirty="0"/>
              <a:t>similarity search </a:t>
            </a:r>
            <a:r>
              <a:rPr lang="en-US" dirty="0"/>
              <a:t>dominate</a:t>
            </a:r>
            <a:endParaRPr lang="en-US" b="1" dirty="0"/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</a:t>
            </a:r>
            <a:r>
              <a:rPr lang="en-US" b="1" dirty="0"/>
              <a:t>similarity search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</a:t>
            </a:r>
            <a:r>
              <a:rPr lang="en-US" sz="1400" dirty="0">
                <a:hlinkClick r:id="rId4"/>
              </a:rPr>
              <a:t>Wiki Commons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with key-value pairs  </a:t>
                </a:r>
              </a:p>
              <a:p>
                <a:pPr lvl="1"/>
                <a:r>
                  <a:rPr lang="en-US" dirty="0"/>
                  <a:t>Use MapReduce!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D8334C-A563-6B65-CE71-E85C9A697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1683F6-6BE9-C141-B4B4-B5A9E0945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Latent Factor Models with Baseline</a:t>
            </a:r>
          </a:p>
        </p:txBody>
      </p:sp>
    </p:spTree>
    <p:extLst>
      <p:ext uri="{BB962C8B-B14F-4D97-AF65-F5344CB8AC3E}">
        <p14:creationId xmlns:p14="http://schemas.microsoft.com/office/powerpoint/2010/main" val="39458855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</a:t>
                </a:r>
                <a:endParaRPr lang="en-US" b="1" dirty="0"/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global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Neural Recommender Architectures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943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</a:rPr>
              <a:t>, He et.al., 2017, uses a multi-layer perceptron to compute recommendation ranks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039-1575-E3D1-C83C-9F9FCE91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36"/>
            <a:ext cx="5728630" cy="365879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FF0FBE-AE56-962A-5672-F7D739F6349D}"/>
              </a:ext>
            </a:extLst>
          </p:cNvPr>
          <p:cNvSpPr txBox="1">
            <a:spLocks/>
          </p:cNvSpPr>
          <p:nvPr/>
        </p:nvSpPr>
        <p:spPr>
          <a:xfrm>
            <a:off x="838200" y="629254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6ECCD64-C57B-F257-388F-1B87AAAB4029}"/>
              </a:ext>
            </a:extLst>
          </p:cNvPr>
          <p:cNvSpPr txBox="1">
            <a:spLocks/>
          </p:cNvSpPr>
          <p:nvPr/>
        </p:nvSpPr>
        <p:spPr>
          <a:xfrm>
            <a:off x="6238867" y="2028344"/>
            <a:ext cx="5612191" cy="4359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Why do we need non-linear collaborative filtering?  </a:t>
            </a:r>
          </a:p>
          <a:p>
            <a:r>
              <a:rPr lang="en-US" sz="2400" dirty="0"/>
              <a:t>Interaction terms are inherently nonlinear</a:t>
            </a:r>
          </a:p>
          <a:p>
            <a:r>
              <a:rPr lang="en-US" sz="2400" dirty="0"/>
              <a:t>He, et. al., provide an example where binary coding of user features leads to misleading similarity, compared to Jaccard similarity  </a:t>
            </a:r>
            <a:endParaRPr lang="en-US" sz="2000" dirty="0"/>
          </a:p>
          <a:p>
            <a:r>
              <a:rPr lang="en-US" sz="2400" dirty="0"/>
              <a:t>Correct ranking requires learning a nonlinear interaction with a neural network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3D7531E-2601-D2B0-65E5-36ED3162581A}"/>
              </a:ext>
            </a:extLst>
          </p:cNvPr>
          <p:cNvCxnSpPr>
            <a:cxnSpLocks/>
          </p:cNvCxnSpPr>
          <p:nvPr/>
        </p:nvCxnSpPr>
        <p:spPr>
          <a:xfrm flipH="1" flipV="1">
            <a:off x="4876800" y="3166820"/>
            <a:ext cx="1586572" cy="552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B7D445-D8F2-30AB-621C-72E989DCF12A}"/>
              </a:ext>
            </a:extLst>
          </p:cNvPr>
          <p:cNvCxnSpPr>
            <a:cxnSpLocks/>
          </p:cNvCxnSpPr>
          <p:nvPr/>
        </p:nvCxnSpPr>
        <p:spPr>
          <a:xfrm flipH="1" flipV="1">
            <a:off x="3512949" y="3063498"/>
            <a:ext cx="2872353" cy="2040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</a:rPr>
              <a:t>, He et.al., 2017, uses a multi-layer perceptron to compute similarity and rank recommendations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545" y="2602896"/>
            <a:ext cx="6147560" cy="374370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58D748-0F9F-B04A-8FCA-09A65907464E}"/>
              </a:ext>
            </a:extLst>
          </p:cNvPr>
          <p:cNvSpPr txBox="1">
            <a:spLocks/>
          </p:cNvSpPr>
          <p:nvPr/>
        </p:nvSpPr>
        <p:spPr>
          <a:xfrm>
            <a:off x="1228497" y="4501157"/>
            <a:ext cx="4302228" cy="757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User and item dense latent embedding vectors are computed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E7222-41AE-8258-9FDD-52BDFA1B3E21}"/>
              </a:ext>
            </a:extLst>
          </p:cNvPr>
          <p:cNvSpPr txBox="1">
            <a:spLocks/>
          </p:cNvSpPr>
          <p:nvPr/>
        </p:nvSpPr>
        <p:spPr>
          <a:xfrm>
            <a:off x="1542560" y="5677779"/>
            <a:ext cx="3604345" cy="75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Inputs are sparse user and item identification vectors  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00E9832-B080-813D-D889-6DC27067CC54}"/>
              </a:ext>
            </a:extLst>
          </p:cNvPr>
          <p:cNvSpPr txBox="1">
            <a:spLocks/>
          </p:cNvSpPr>
          <p:nvPr/>
        </p:nvSpPr>
        <p:spPr>
          <a:xfrm>
            <a:off x="838200" y="3110326"/>
            <a:ext cx="4732819" cy="9576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Recommendation ranks computed with NN layers, including nonlinear interaction terms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9E7B69-2E7D-BD56-5241-962AAB81D9D7}"/>
              </a:ext>
            </a:extLst>
          </p:cNvPr>
          <p:cNvSpPr txBox="1">
            <a:spLocks/>
          </p:cNvSpPr>
          <p:nvPr/>
        </p:nvSpPr>
        <p:spPr>
          <a:xfrm>
            <a:off x="2392473" y="2254438"/>
            <a:ext cx="3465238" cy="6543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Error (score) is minimized in training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E84C6A-969E-C6A5-53B3-687F05007E15}"/>
              </a:ext>
            </a:extLst>
          </p:cNvPr>
          <p:cNvCxnSpPr>
            <a:cxnSpLocks/>
          </p:cNvCxnSpPr>
          <p:nvPr/>
        </p:nvCxnSpPr>
        <p:spPr>
          <a:xfrm flipV="1">
            <a:off x="5090068" y="5811719"/>
            <a:ext cx="1651242" cy="2448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484A54-BB39-A15E-D396-B97AF22BC06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530725" y="4879929"/>
            <a:ext cx="2186037" cy="3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B75E0-01EF-06F5-354C-709C5B6B9B0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571019" y="3589156"/>
            <a:ext cx="2590848" cy="3284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0C8C201-1543-EE70-EAEB-7EB36C1C1E27}"/>
              </a:ext>
            </a:extLst>
          </p:cNvPr>
          <p:cNvCxnSpPr>
            <a:cxnSpLocks/>
          </p:cNvCxnSpPr>
          <p:nvPr/>
        </p:nvCxnSpPr>
        <p:spPr>
          <a:xfrm>
            <a:off x="5965064" y="2446384"/>
            <a:ext cx="2903165" cy="407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r>
              <a:rPr lang="en-US" dirty="0">
                <a:hlinkClick r:id="rId5"/>
              </a:rPr>
              <a:t>Twitter’s recommender </a:t>
            </a:r>
            <a:r>
              <a:rPr lang="en-US" dirty="0"/>
              <a:t>uses a complex combination of NLP, social graph analysis and recommendation generation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Collaborative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614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  <a:hlinkClick r:id="rId2"/>
              </a:rPr>
              <a:t>Neural collaborative filtering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, He et.al., 2016</a:t>
            </a:r>
            <a:r>
              <a:rPr lang="en-US" dirty="0">
                <a:ea typeface="Cambria Math" panose="02040503050406030204" pitchFamily="18" charset="0"/>
              </a:rPr>
              <a:t>, uses a multi-layer perceptron to compute similarity and rank recommendations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983610" y="634660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He,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0B801-45AA-975A-5CAA-626F49B5E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6" y="2564191"/>
            <a:ext cx="5958567" cy="36286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The predicted rating is computed as: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learned </a:t>
                </a:r>
                <a:r>
                  <a:rPr lang="en-US" dirty="0"/>
                  <a:t>latent factor matrices for users and items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</m:sSubSup>
                  </m:oMath>
                </a14:m>
                <a:r>
                  <a:rPr lang="en-US" dirty="0"/>
                  <a:t> dense embedding vectors of user and item identifiers 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tensor of model parameters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46E7222-41AE-8258-9FDD-52BDFA1B3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571" y="2075543"/>
                <a:ext cx="5612191" cy="4359780"/>
              </a:xfrm>
              <a:prstGeom prst="rect">
                <a:avLst/>
              </a:prstGeom>
              <a:blipFill>
                <a:blip r:embed="rId4"/>
                <a:stretch>
                  <a:fillRect l="-2172" t="-1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72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7695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  <a:hlinkClick r:id="rId2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sz="3000" dirty="0">
                <a:ea typeface="Cambria Math" panose="02040503050406030204" pitchFamily="18" charset="0"/>
              </a:rPr>
              <a:t>, is a hybrid model combine neural encoding with linear matrix factorization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4677902" y="644486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A512-B061-0564-B12B-D5B59993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00" y="3474761"/>
            <a:ext cx="11719686" cy="29701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5101A7C-D9B7-A422-B8D0-1AFA80E7BCA5}"/>
              </a:ext>
            </a:extLst>
          </p:cNvPr>
          <p:cNvSpPr txBox="1">
            <a:spLocks/>
          </p:cNvSpPr>
          <p:nvPr/>
        </p:nvSpPr>
        <p:spPr>
          <a:xfrm>
            <a:off x="696685" y="2034419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Linear model with </a:t>
            </a:r>
            <a:r>
              <a:rPr lang="en-US" sz="2600" b="1" dirty="0"/>
              <a:t>wide sparse latent space </a:t>
            </a:r>
            <a:r>
              <a:rPr lang="en-US" sz="2600" dirty="0"/>
              <a:t>and matrix factorization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FF0134-5B3B-4F32-09F3-3422217ED91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969105" y="3171372"/>
            <a:ext cx="162075" cy="399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C1F8FD8-2D74-BB13-E414-81A309EBFD37}"/>
              </a:ext>
            </a:extLst>
          </p:cNvPr>
          <p:cNvSpPr txBox="1">
            <a:spLocks/>
          </p:cNvSpPr>
          <p:nvPr/>
        </p:nvSpPr>
        <p:spPr>
          <a:xfrm>
            <a:off x="9250438" y="1949752"/>
            <a:ext cx="286899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Nonlinear model with </a:t>
            </a:r>
            <a:r>
              <a:rPr lang="en-US" sz="2600" b="1" dirty="0"/>
              <a:t>dense latent space </a:t>
            </a:r>
            <a:r>
              <a:rPr lang="en-US" sz="2600" dirty="0"/>
              <a:t>and neural network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F904B-0CFD-B347-07D5-9C33FE70D483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0624457" y="3086705"/>
            <a:ext cx="60476" cy="388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9DB722-4B09-EBB3-004D-A69F9ACCD620}"/>
              </a:ext>
            </a:extLst>
          </p:cNvPr>
          <p:cNvSpPr txBox="1">
            <a:spLocks/>
          </p:cNvSpPr>
          <p:nvPr/>
        </p:nvSpPr>
        <p:spPr>
          <a:xfrm>
            <a:off x="3959979" y="2014966"/>
            <a:ext cx="4579257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Hybrid model </a:t>
            </a:r>
            <a:r>
              <a:rPr lang="en-US" sz="2600" dirty="0"/>
              <a:t>uses linear matrix factorization for sparse latent features and neural network for dense latent feature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03EA62-DB1D-CA89-292F-7DB9A107B16A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5907314" y="3151919"/>
            <a:ext cx="342294" cy="558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49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528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Wide and deep architecture, </a:t>
            </a:r>
            <a:r>
              <a:rPr lang="en-US" dirty="0">
                <a:ea typeface="Cambria Math" panose="02040503050406030204" pitchFamily="18" charset="0"/>
                <a:hlinkClick r:id="rId2"/>
              </a:rPr>
              <a:t>Chang, et. al., 2016</a:t>
            </a:r>
            <a:r>
              <a:rPr lang="en-US" dirty="0">
                <a:ea typeface="Cambria Math" panose="02040503050406030204" pitchFamily="18" charset="0"/>
              </a:rPr>
              <a:t>, has 2 stages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6AC39-DDA5-1FF1-7302-4747AED89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681" y="2346477"/>
            <a:ext cx="6601837" cy="365812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1CDF08-C31D-3963-2609-C6EA2722F59C}"/>
              </a:ext>
            </a:extLst>
          </p:cNvPr>
          <p:cNvSpPr txBox="1">
            <a:spLocks/>
          </p:cNvSpPr>
          <p:nvPr/>
        </p:nvSpPr>
        <p:spPr>
          <a:xfrm>
            <a:off x="502740" y="2184299"/>
            <a:ext cx="4579257" cy="1192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Retrieval stage </a:t>
            </a:r>
            <a:r>
              <a:rPr lang="en-US" sz="2600" dirty="0"/>
              <a:t>uses a hybrid of similarity search on query algorithms to generate candidates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A3686E-F1FE-7560-5921-090C19685824}"/>
              </a:ext>
            </a:extLst>
          </p:cNvPr>
          <p:cNvCxnSpPr>
            <a:cxnSpLocks/>
          </p:cNvCxnSpPr>
          <p:nvPr/>
        </p:nvCxnSpPr>
        <p:spPr>
          <a:xfrm>
            <a:off x="5099352" y="2767390"/>
            <a:ext cx="2699658" cy="1112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2BF567D-CEC8-3639-917C-8AE920721EC7}"/>
              </a:ext>
            </a:extLst>
          </p:cNvPr>
          <p:cNvSpPr txBox="1">
            <a:spLocks/>
          </p:cNvSpPr>
          <p:nvPr/>
        </p:nvSpPr>
        <p:spPr>
          <a:xfrm>
            <a:off x="655140" y="4315742"/>
            <a:ext cx="4579257" cy="9335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Ranking stage </a:t>
            </a:r>
            <a:r>
              <a:rPr lang="en-US" sz="2600" dirty="0"/>
              <a:t>assigns positions (ranks) to items for presentation to user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6059E-14E8-3553-0924-17F1A20B57F0}"/>
              </a:ext>
            </a:extLst>
          </p:cNvPr>
          <p:cNvCxnSpPr>
            <a:cxnSpLocks/>
          </p:cNvCxnSpPr>
          <p:nvPr/>
        </p:nvCxnSpPr>
        <p:spPr>
          <a:xfrm flipV="1">
            <a:off x="5251752" y="4460724"/>
            <a:ext cx="2779486" cy="438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8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Wide and Deep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0"/>
            <a:ext cx="10924648" cy="78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Wide and deep architecture, </a:t>
            </a:r>
            <a:r>
              <a:rPr lang="en-US" sz="3000" dirty="0">
                <a:ea typeface="Cambria Math" panose="02040503050406030204" pitchFamily="18" charset="0"/>
              </a:rPr>
              <a:t>Chang, et. al., 2016 accommodates both sparse categorical and dense numeric features 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741705" y="6329162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Chang et. al., 2016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E16D66-21CE-1205-CC07-103124FA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540" y="2297392"/>
            <a:ext cx="7163670" cy="403177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FE5C3A-F808-E741-1BE0-04F2C0EC2DA1}"/>
              </a:ext>
            </a:extLst>
          </p:cNvPr>
          <p:cNvSpPr txBox="1">
            <a:spLocks/>
          </p:cNvSpPr>
          <p:nvPr/>
        </p:nvSpPr>
        <p:spPr>
          <a:xfrm>
            <a:off x="438180" y="5229981"/>
            <a:ext cx="3630660" cy="9016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Dense features </a:t>
            </a:r>
            <a:r>
              <a:rPr lang="en-US" sz="2600" dirty="0"/>
              <a:t>(e.g. numeric) features require no embedding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93192F-0894-3A57-E58D-840AAFA1C2A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68840" y="5268686"/>
            <a:ext cx="967617" cy="412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DF7E19-55A9-DD44-B7F0-9DC3B5EEE09C}"/>
              </a:ext>
            </a:extLst>
          </p:cNvPr>
          <p:cNvSpPr txBox="1">
            <a:spLocks/>
          </p:cNvSpPr>
          <p:nvPr/>
        </p:nvSpPr>
        <p:spPr>
          <a:xfrm>
            <a:off x="992142" y="3706998"/>
            <a:ext cx="3630660" cy="11369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Sparse features </a:t>
            </a:r>
            <a:r>
              <a:rPr lang="en-US" sz="2600" dirty="0"/>
              <a:t>(e.g. categorical) require dense embedding, or hashing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32CF3-3636-A799-7CAD-8B3F188F31D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22802" y="4275475"/>
            <a:ext cx="2552093" cy="400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A379A6A-57E0-65F1-BD5D-521C80E70D1F}"/>
              </a:ext>
            </a:extLst>
          </p:cNvPr>
          <p:cNvSpPr txBox="1">
            <a:spLocks/>
          </p:cNvSpPr>
          <p:nvPr/>
        </p:nvSpPr>
        <p:spPr>
          <a:xfrm>
            <a:off x="992142" y="2494657"/>
            <a:ext cx="3630660" cy="6563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/>
              <a:t>Concatenated </a:t>
            </a:r>
            <a:r>
              <a:rPr lang="en-US" sz="2600" b="1" dirty="0" err="1"/>
              <a:t>emedding</a:t>
            </a:r>
            <a:r>
              <a:rPr lang="en-US" sz="2600" dirty="0"/>
              <a:t> encodes all features</a:t>
            </a:r>
            <a:endParaRPr lang="en-US" dirty="0"/>
          </a:p>
          <a:p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3C45ED-C6C3-520D-3628-039D322E990A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622802" y="2822830"/>
            <a:ext cx="902303" cy="1125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84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7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ea typeface="Cambria Math" panose="02040503050406030204" pitchFamily="18" charset="0"/>
              </a:rPr>
              <a:t>Two-tower architectures </a:t>
            </a:r>
            <a:r>
              <a:rPr lang="en-US" sz="3000" dirty="0">
                <a:ea typeface="Cambria Math" panose="02040503050406030204" pitchFamily="18" charset="0"/>
              </a:rPr>
              <a:t>are a prevalent in modern production recommenders </a:t>
            </a:r>
            <a:endParaRPr lang="en-US" sz="3000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FB8E33-434E-5119-0A04-E44658999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422" y="2430520"/>
            <a:ext cx="8020595" cy="314751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E11BD1-87F7-45ED-B2C7-8CC81B12F5E3}"/>
              </a:ext>
            </a:extLst>
          </p:cNvPr>
          <p:cNvSpPr txBox="1">
            <a:spLocks/>
          </p:cNvSpPr>
          <p:nvPr/>
        </p:nvSpPr>
        <p:spPr>
          <a:xfrm>
            <a:off x="4226682" y="5657040"/>
            <a:ext cx="4227141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Query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9A4605-0FF1-237D-4CF2-10378161733B}"/>
              </a:ext>
            </a:extLst>
          </p:cNvPr>
          <p:cNvSpPr txBox="1">
            <a:spLocks/>
          </p:cNvSpPr>
          <p:nvPr/>
        </p:nvSpPr>
        <p:spPr>
          <a:xfrm>
            <a:off x="8581971" y="5657040"/>
            <a:ext cx="3025357" cy="501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tower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02789C-4164-5391-9AA5-BD37AF239348}"/>
              </a:ext>
            </a:extLst>
          </p:cNvPr>
          <p:cNvSpPr/>
          <p:nvPr/>
        </p:nvSpPr>
        <p:spPr>
          <a:xfrm>
            <a:off x="4023628" y="3690794"/>
            <a:ext cx="441574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A54971-BDF1-3F3F-4FC8-7B988D9E8191}"/>
              </a:ext>
            </a:extLst>
          </p:cNvPr>
          <p:cNvSpPr/>
          <p:nvPr/>
        </p:nvSpPr>
        <p:spPr>
          <a:xfrm>
            <a:off x="8539684" y="3690794"/>
            <a:ext cx="3152172" cy="254064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5457B84-EFF6-B2E3-C2F9-2C538885BCEE}"/>
              </a:ext>
            </a:extLst>
          </p:cNvPr>
          <p:cNvSpPr txBox="1">
            <a:spLocks/>
          </p:cNvSpPr>
          <p:nvPr/>
        </p:nvSpPr>
        <p:spPr>
          <a:xfrm>
            <a:off x="4088191" y="1968286"/>
            <a:ext cx="2903484" cy="456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User query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B76D944-D767-F99E-C3C6-60C9F410A0F7}"/>
              </a:ext>
            </a:extLst>
          </p:cNvPr>
          <p:cNvSpPr txBox="1">
            <a:spLocks/>
          </p:cNvSpPr>
          <p:nvPr/>
        </p:nvSpPr>
        <p:spPr>
          <a:xfrm>
            <a:off x="8962162" y="2006454"/>
            <a:ext cx="3142753" cy="36766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</a:rPr>
              <a:t>Item feature embedding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B09BF8-2261-F01A-A53F-C23AF0531DD0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539933" y="2424465"/>
            <a:ext cx="127300" cy="95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C527FD-5F30-96AC-F554-A1D820733BD5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9855053" y="2374122"/>
            <a:ext cx="678486" cy="902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12CDEE8-701A-9281-DF4E-F27E35AE663D}"/>
              </a:ext>
            </a:extLst>
          </p:cNvPr>
          <p:cNvSpPr txBox="1">
            <a:spLocks/>
          </p:cNvSpPr>
          <p:nvPr/>
        </p:nvSpPr>
        <p:spPr>
          <a:xfrm>
            <a:off x="6340252" y="6323496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3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0CDABF-9E11-8061-BC79-52077ADC7078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51622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Architecture introduced by </a:t>
            </a:r>
            <a:r>
              <a:rPr lang="en-US" sz="2600" dirty="0">
                <a:hlinkClick r:id="rId4"/>
              </a:rPr>
              <a:t>Zhao, et. al, 2019</a:t>
            </a:r>
            <a:r>
              <a:rPr lang="en-US" sz="2600" dirty="0"/>
              <a:t>, for Google Play</a:t>
            </a:r>
          </a:p>
          <a:p>
            <a:r>
              <a:rPr lang="en-US" sz="2600" dirty="0"/>
              <a:t>Example, proposed by </a:t>
            </a:r>
            <a:r>
              <a:rPr lang="en-US" sz="2400" dirty="0">
                <a:ea typeface="Cambria Math" panose="02040503050406030204" pitchFamily="18" charset="0"/>
                <a:hlinkClick r:id="rId3"/>
              </a:rPr>
              <a:t>Yang et. al., 2020</a:t>
            </a:r>
            <a:r>
              <a:rPr lang="en-US" sz="2600" dirty="0"/>
              <a:t> of Google Research</a:t>
            </a:r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8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4" grpId="0" animBg="1"/>
      <p:bldP spid="25" grpId="0" animBg="1"/>
      <p:bldP spid="26" grpId="0"/>
      <p:bldP spid="27" grpId="0"/>
      <p:bldP spid="3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(MNS)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95072-FC37-48D9-FD0A-09A6DCD6DBEF}"/>
              </a:ext>
            </a:extLst>
          </p:cNvPr>
          <p:cNvSpPr txBox="1"/>
          <p:nvPr/>
        </p:nvSpPr>
        <p:spPr>
          <a:xfrm>
            <a:off x="502740" y="2105559"/>
            <a:ext cx="54916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MNS adds a uniformly sampled stream of negative samples from the entire catalog (corpus)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Embeddings of additional negative samples are appended to item embeddings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negative sample of size 2-3 x positive samples reduces negative sampling bias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>
            <a:off x="5050971" y="3793067"/>
            <a:ext cx="3086705" cy="1596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20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Two-Tower Architectures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8262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>
                <a:ea typeface="Cambria Math" panose="02040503050406030204" pitchFamily="18" charset="0"/>
                <a:hlinkClick r:id="rId2"/>
              </a:rPr>
              <a:t>Yang, et. al., 2020 </a:t>
            </a:r>
            <a:r>
              <a:rPr lang="en-US" sz="3000" dirty="0">
                <a:ea typeface="Cambria Math" panose="02040503050406030204" pitchFamily="18" charset="0"/>
              </a:rPr>
              <a:t>introduced mixed negative sampling (NMS) for dealing with the negative sampling bias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235F7-5AD2-91E2-EB18-CE5270C90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301" y="2152952"/>
            <a:ext cx="5988515" cy="409313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ADA72A-6E79-89D0-219F-E60742CE5072}"/>
              </a:ext>
            </a:extLst>
          </p:cNvPr>
          <p:cNvSpPr txBox="1">
            <a:spLocks/>
          </p:cNvSpPr>
          <p:nvPr/>
        </p:nvSpPr>
        <p:spPr>
          <a:xfrm>
            <a:off x="8352900" y="6246087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Yang et. al., 2020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/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log-loss function is: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p>
                                          </m:sSubSup>
                                        </m:sup>
                                      </m:sSup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e>
                                          </m:d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2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With</a:t>
                </a:r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item candidate embedding dimensions </a:t>
                </a: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/>
                  <a:t> negative sample embedding dimensions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/>
                  <a:t> dot product between query embedding and item embedding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b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, sampling weight for sampling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D95072-FC37-48D9-FD0A-09A6DCD6D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40" y="2105559"/>
                <a:ext cx="5491660" cy="4155368"/>
              </a:xfrm>
              <a:prstGeom prst="rect">
                <a:avLst/>
              </a:prstGeom>
              <a:blipFill>
                <a:blip r:embed="rId4"/>
                <a:stretch>
                  <a:fillRect l="-1443" t="-880" r="-222" b="-2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57B361-4A3E-8D2F-FE1B-0A03B1C5FE5E}"/>
              </a:ext>
            </a:extLst>
          </p:cNvPr>
          <p:cNvCxnSpPr>
            <a:cxnSpLocks/>
          </p:cNvCxnSpPr>
          <p:nvPr/>
        </p:nvCxnSpPr>
        <p:spPr>
          <a:xfrm flipV="1">
            <a:off x="5799350" y="3429000"/>
            <a:ext cx="2391131" cy="487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29F5C8-93A5-96AB-E2F6-1B52A85A71D5}"/>
              </a:ext>
            </a:extLst>
          </p:cNvPr>
          <p:cNvCxnSpPr>
            <a:cxnSpLocks/>
          </p:cNvCxnSpPr>
          <p:nvPr/>
        </p:nvCxnSpPr>
        <p:spPr>
          <a:xfrm flipV="1">
            <a:off x="4826272" y="3833634"/>
            <a:ext cx="3413108" cy="4205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01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ea typeface="Cambria Math" panose="02040503050406030204" pitchFamily="18" charset="0"/>
              </a:rPr>
              <a:t>Meta’s </a:t>
            </a:r>
            <a:r>
              <a:rPr lang="en-US" b="1" dirty="0">
                <a:hlinkClick r:id="rId2"/>
              </a:rPr>
              <a:t>DHEN deep and hierarchical ensemble recommender</a:t>
            </a:r>
            <a:r>
              <a:rPr lang="en-US" dirty="0">
                <a:hlinkClick r:id="rId2"/>
              </a:rPr>
              <a:t>, Zhang, et, al,2022</a:t>
            </a:r>
            <a:r>
              <a:rPr lang="en-US" dirty="0"/>
              <a:t>,</a:t>
            </a:r>
            <a:r>
              <a:rPr lang="en-US" dirty="0">
                <a:ea typeface="Cambria Math" panose="02040503050406030204" pitchFamily="18" charset="0"/>
              </a:rPr>
              <a:t> uses multiple similarity search algorithms in a two-stage, two-tower, architecture   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139DF6-2FC7-1D5D-336F-5B577755F679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Zhang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90C65-F4D2-1CA1-4F7F-F4012B78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780" y="2559352"/>
            <a:ext cx="8048922" cy="38151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05028F-B5CA-2E9F-2883-5E6BF5A7CF5D}"/>
              </a:ext>
            </a:extLst>
          </p:cNvPr>
          <p:cNvSpPr txBox="1">
            <a:spLocks/>
          </p:cNvSpPr>
          <p:nvPr/>
        </p:nvSpPr>
        <p:spPr>
          <a:xfrm>
            <a:off x="502740" y="2424465"/>
            <a:ext cx="3241946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DEHN </a:t>
            </a:r>
            <a:r>
              <a:rPr lang="en-US" sz="2600" dirty="0"/>
              <a:t>architecture uses a hierarchy of several models for interactions for features in an embedding space</a:t>
            </a:r>
          </a:p>
          <a:p>
            <a:r>
              <a:rPr lang="en-US" sz="2600" dirty="0"/>
              <a:t>An NVIDIA team of </a:t>
            </a:r>
            <a:r>
              <a:rPr lang="en-US" sz="2400" dirty="0" err="1">
                <a:hlinkClick r:id="rId4"/>
              </a:rPr>
              <a:t>Schifferer</a:t>
            </a:r>
            <a:r>
              <a:rPr lang="en-US" sz="2400" dirty="0">
                <a:hlinkClick r:id="rId4"/>
              </a:rPr>
              <a:t>, et. al,. 2022 </a:t>
            </a:r>
            <a:r>
              <a:rPr lang="en-US" sz="2400" dirty="0"/>
              <a:t>used a similar </a:t>
            </a:r>
            <a:r>
              <a:rPr lang="en-US" sz="2400" dirty="0" err="1"/>
              <a:t>apprach</a:t>
            </a:r>
            <a:endParaRPr lang="en-US" sz="2600" dirty="0"/>
          </a:p>
          <a:p>
            <a:endParaRPr lang="en-US" sz="2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5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8AAE-C3C2-70EF-A02E-DD816F9D5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1874-997A-9C9F-B0DE-36D11EA2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8247-8DE5-683F-B5DB-E898CE49C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Zang, et. al., 2022</a:t>
            </a:r>
            <a:r>
              <a:rPr lang="en-US" dirty="0">
                <a:ea typeface="Cambria Math" panose="02040503050406030204" pitchFamily="18" charset="0"/>
              </a:rPr>
              <a:t>, explore the causal relationship between the position tower and the relevance tower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649389-DEE3-1702-2433-452A6962635B}"/>
              </a:ext>
            </a:extLst>
          </p:cNvPr>
          <p:cNvSpPr txBox="1">
            <a:spLocks/>
          </p:cNvSpPr>
          <p:nvPr/>
        </p:nvSpPr>
        <p:spPr>
          <a:xfrm>
            <a:off x="7499800" y="65305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AFBB39-8535-603A-8DCB-A66CAC372637}"/>
              </a:ext>
            </a:extLst>
          </p:cNvPr>
          <p:cNvSpPr txBox="1">
            <a:spLocks/>
          </p:cNvSpPr>
          <p:nvPr/>
        </p:nvSpPr>
        <p:spPr>
          <a:xfrm>
            <a:off x="502739" y="2424465"/>
            <a:ext cx="5655253" cy="381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Relevance tower</a:t>
            </a:r>
            <a:r>
              <a:rPr lang="en-US" sz="2600" dirty="0"/>
              <a:t> performs </a:t>
            </a:r>
            <a:r>
              <a:rPr lang="en-US" sz="2600" b="1" dirty="0"/>
              <a:t>similarity search</a:t>
            </a:r>
            <a:r>
              <a:rPr lang="en-US" sz="2600" dirty="0"/>
              <a:t> on items and/or users</a:t>
            </a:r>
          </a:p>
          <a:p>
            <a:r>
              <a:rPr lang="en-US" sz="2600" b="1" dirty="0"/>
              <a:t>Observation tower </a:t>
            </a:r>
            <a:r>
              <a:rPr lang="en-US" sz="2600" dirty="0"/>
              <a:t>computes </a:t>
            </a:r>
            <a:r>
              <a:rPr lang="en-US" sz="2600" b="1" dirty="0"/>
              <a:t>position bias adjustment</a:t>
            </a:r>
            <a:r>
              <a:rPr lang="en-US" sz="2600" dirty="0"/>
              <a:t> </a:t>
            </a:r>
          </a:p>
          <a:p>
            <a:pPr lvl="1"/>
            <a:r>
              <a:rPr lang="en-US" dirty="0"/>
              <a:t>Uses log information on user behavior and context</a:t>
            </a:r>
          </a:p>
          <a:p>
            <a:pPr lvl="1"/>
            <a:r>
              <a:rPr lang="en-US" dirty="0"/>
              <a:t>Adjusts ranking to limit position bias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9C411-B6DB-FEBD-BA76-3AD0CCD4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473" y="2060566"/>
            <a:ext cx="5031327" cy="447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34C22-4188-0602-76B9-2CE0EB3F8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DBD5-6954-3171-C616-F04B50AF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BB4B-94DA-F02F-9151-F64430043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Zang, et. al., 2022</a:t>
            </a:r>
            <a:r>
              <a:rPr lang="en-US" dirty="0">
                <a:ea typeface="Cambria Math" panose="02040503050406030204" pitchFamily="18" charset="0"/>
              </a:rPr>
              <a:t>, explore the causal relationship between the position tower and the relevance tower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F30A8D8-BE54-24C2-28EE-F10635B0F792}"/>
              </a:ext>
            </a:extLst>
          </p:cNvPr>
          <p:cNvSpPr txBox="1">
            <a:spLocks/>
          </p:cNvSpPr>
          <p:nvPr/>
        </p:nvSpPr>
        <p:spPr>
          <a:xfrm>
            <a:off x="8967488" y="3821873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588A1F-9B19-556D-FA09-21D86AB8EC07}"/>
              </a:ext>
            </a:extLst>
          </p:cNvPr>
          <p:cNvSpPr txBox="1">
            <a:spLocks/>
          </p:cNvSpPr>
          <p:nvPr/>
        </p:nvSpPr>
        <p:spPr>
          <a:xfrm>
            <a:off x="502740" y="2230362"/>
            <a:ext cx="5655253" cy="127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Relevance tower</a:t>
            </a:r>
            <a:r>
              <a:rPr lang="en-US" sz="2600" dirty="0"/>
              <a:t> performs </a:t>
            </a:r>
            <a:r>
              <a:rPr lang="en-US" sz="2600" b="1" dirty="0"/>
              <a:t>similarity search</a:t>
            </a:r>
            <a:r>
              <a:rPr lang="en-US" sz="2600" dirty="0"/>
              <a:t> on items and/or users assuming independence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071A9D-BCD4-B79E-1872-32DD6D7693BC}"/>
              </a:ext>
            </a:extLst>
          </p:cNvPr>
          <p:cNvSpPr txBox="1">
            <a:spLocks/>
          </p:cNvSpPr>
          <p:nvPr/>
        </p:nvSpPr>
        <p:spPr>
          <a:xfrm>
            <a:off x="6456670" y="2230361"/>
            <a:ext cx="5655253" cy="1096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But user </a:t>
            </a:r>
            <a:r>
              <a:rPr lang="en-US" sz="2600" b="1" dirty="0"/>
              <a:t>actions are not independent of position </a:t>
            </a:r>
            <a:r>
              <a:rPr lang="en-US" sz="2600" dirty="0"/>
              <a:t>with a causal relationship! 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8EB672-B72E-93A1-8A0F-6BF1D59A7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834" y="3317164"/>
            <a:ext cx="5615493" cy="34752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B71F78D-D0E3-F5C3-654F-89044299DDE3}"/>
              </a:ext>
            </a:extLst>
          </p:cNvPr>
          <p:cNvCxnSpPr>
            <a:cxnSpLocks/>
          </p:cNvCxnSpPr>
          <p:nvPr/>
        </p:nvCxnSpPr>
        <p:spPr>
          <a:xfrm flipH="1">
            <a:off x="7395882" y="3033656"/>
            <a:ext cx="1436146" cy="1576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9F16A4-C8F7-8E0D-7078-6EE0739D8D62}"/>
              </a:ext>
            </a:extLst>
          </p:cNvPr>
          <p:cNvCxnSpPr>
            <a:cxnSpLocks/>
          </p:cNvCxnSpPr>
          <p:nvPr/>
        </p:nvCxnSpPr>
        <p:spPr>
          <a:xfrm>
            <a:off x="2926080" y="3130475"/>
            <a:ext cx="457200" cy="298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5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5B752-4951-9447-294D-596F741F8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36AE2-FE09-E5AE-1E7D-684B27BB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CA96A-9024-9E12-3F11-F5BBB97A0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a growing list of recommender datasets</a:t>
            </a:r>
          </a:p>
          <a:p>
            <a:r>
              <a:rPr lang="en-US" dirty="0">
                <a:hlinkClick r:id="rId2"/>
              </a:rPr>
              <a:t>GitHub site with links to multiple other sites</a:t>
            </a:r>
            <a:endParaRPr lang="en-US" dirty="0"/>
          </a:p>
          <a:p>
            <a:r>
              <a:rPr lang="en-US" dirty="0">
                <a:hlinkClick r:id="rId3"/>
              </a:rPr>
              <a:t>Page with recommender dataset on Papers with Code</a:t>
            </a:r>
            <a:endParaRPr lang="en-US" dirty="0"/>
          </a:p>
          <a:p>
            <a:r>
              <a:rPr lang="en-US" dirty="0">
                <a:hlinkClick r:id="rId4"/>
              </a:rPr>
              <a:t>List of recommender datasets on Kagel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6411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AC68-21B8-190E-C2AF-D7673006C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2651-6882-3177-0A0E-E799C778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/>
          </a:bodyPr>
          <a:lstStyle/>
          <a:p>
            <a:r>
              <a:rPr lang="en-US" sz="3600" dirty="0"/>
              <a:t>DHEN, Deep and Hierarchical Ensemble Recommender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FF78-E5A7-8A93-00AB-9726BF038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740" y="1180221"/>
            <a:ext cx="10924648" cy="1050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Zang, et. al., 2022</a:t>
            </a:r>
            <a:r>
              <a:rPr lang="en-US" dirty="0">
                <a:ea typeface="Cambria Math" panose="02040503050406030204" pitchFamily="18" charset="0"/>
              </a:rPr>
              <a:t>, explore the causal relationship between the position tower and the relevance tower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5B785B-C2F9-C196-0E35-BCF78A83D9FF}"/>
              </a:ext>
            </a:extLst>
          </p:cNvPr>
          <p:cNvSpPr txBox="1">
            <a:spLocks/>
          </p:cNvSpPr>
          <p:nvPr/>
        </p:nvSpPr>
        <p:spPr>
          <a:xfrm>
            <a:off x="6823041" y="6492875"/>
            <a:ext cx="2836195" cy="3274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ea typeface="Cambria Math" panose="02040503050406030204" pitchFamily="18" charset="0"/>
                <a:hlinkClick r:id="rId2"/>
              </a:rPr>
              <a:t>From Zang et. al., 2022</a:t>
            </a:r>
            <a:endParaRPr lang="en-US" dirty="0"/>
          </a:p>
          <a:p>
            <a:pPr lvl="1" algn="ctr"/>
            <a:endParaRPr lang="en-US" dirty="0"/>
          </a:p>
          <a:p>
            <a:pPr lvl="1"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4C8BB18-9FB9-68D1-F178-231B57C522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31186" y="2472893"/>
                <a:ext cx="5655253" cy="38151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Zang, et. al., propose adding an </a:t>
                </a:r>
                <a:r>
                  <a:rPr lang="en-US" b="1" dirty="0"/>
                  <a:t>adversarial label </a:t>
                </a:r>
                <a:r>
                  <a:rPr lang="en-US" dirty="0"/>
                  <a:t>to the model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reverse gradient </a:t>
                </a:r>
                <a:r>
                  <a:rPr lang="en-US" dirty="0"/>
                  <a:t>is backpropagated into the position adjustment of the observation tower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a learning rate hyperparameter</a:t>
                </a:r>
              </a:p>
              <a:p>
                <a:r>
                  <a:rPr lang="en-US" dirty="0"/>
                  <a:t>Provides </a:t>
                </a:r>
                <a:r>
                  <a:rPr lang="en-US" b="1" dirty="0"/>
                  <a:t>unbiased learning to rank (ULTR) algorithm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4C8BB18-9FB9-68D1-F178-231B57C52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86" y="2472893"/>
                <a:ext cx="5655253" cy="3815151"/>
              </a:xfrm>
              <a:prstGeom prst="rect">
                <a:avLst/>
              </a:prstGeom>
              <a:blipFill>
                <a:blip r:embed="rId3"/>
                <a:stretch>
                  <a:fillRect l="-1940" t="-2716" r="-754" b="-4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723595-2883-C157-81FB-D2943A41A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86" y="2123268"/>
            <a:ext cx="6208966" cy="45710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1D0854-E198-331E-3759-410636D645A4}"/>
              </a:ext>
            </a:extLst>
          </p:cNvPr>
          <p:cNvCxnSpPr>
            <a:cxnSpLocks/>
          </p:cNvCxnSpPr>
          <p:nvPr/>
        </p:nvCxnSpPr>
        <p:spPr>
          <a:xfrm flipH="1" flipV="1">
            <a:off x="4742481" y="2645044"/>
            <a:ext cx="1488705" cy="516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127AA8-0467-4E95-5C7C-9EB7F5265BA0}"/>
              </a:ext>
            </a:extLst>
          </p:cNvPr>
          <p:cNvCxnSpPr>
            <a:cxnSpLocks/>
          </p:cNvCxnSpPr>
          <p:nvPr/>
        </p:nvCxnSpPr>
        <p:spPr>
          <a:xfrm flipH="1" flipV="1">
            <a:off x="4954292" y="3042834"/>
            <a:ext cx="1355760" cy="5321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7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9041208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Complex recommenders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Deep neural networks have had a significant impact on recommenders </a:t>
            </a:r>
          </a:p>
          <a:p>
            <a:r>
              <a:rPr lang="en-US" dirty="0"/>
              <a:t>Deep neural networks are used to create embedding spaces   </a:t>
            </a:r>
          </a:p>
          <a:p>
            <a:pPr lvl="1"/>
            <a:endParaRPr lang="en-US" dirty="0"/>
          </a:p>
          <a:p>
            <a:r>
              <a:rPr lang="en-US" dirty="0"/>
              <a:t>Deep neural networks can learn complex feature interactions  </a:t>
            </a:r>
          </a:p>
          <a:p>
            <a:pPr lvl="1"/>
            <a:r>
              <a:rPr lang="en-US" dirty="0"/>
              <a:t>Example: user has downloaded Netflix app AND Pandora app  </a:t>
            </a:r>
          </a:p>
          <a:p>
            <a:pPr lvl="1"/>
            <a:r>
              <a:rPr lang="en-US" dirty="0"/>
              <a:t>Too many potential interaction of linear factor model   </a:t>
            </a:r>
          </a:p>
          <a:p>
            <a:pPr lvl="1"/>
            <a:r>
              <a:rPr lang="en-US" dirty="0"/>
              <a:t>Alternative is association model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9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7489956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Latent factor methods</a:t>
                </a:r>
                <a:r>
                  <a:rPr lang="en-US" dirty="0"/>
                  <a:t> are powerful models</a:t>
                </a:r>
              </a:p>
              <a:p>
                <a:r>
                  <a:rPr lang="en-US" dirty="0"/>
                  <a:t>Decompose utility matrix into item and user latent factors, PQ</a:t>
                </a:r>
                <a:r>
                  <a:rPr lang="en-US" baseline="30000" dirty="0"/>
                  <a:t>T</a:t>
                </a:r>
              </a:p>
              <a:p>
                <a:pPr lvl="1"/>
                <a:r>
                  <a:rPr lang="en-US" dirty="0"/>
                  <a:t>Efficiently learn factor weights with SGD </a:t>
                </a:r>
              </a:p>
              <a:p>
                <a:pPr lvl="1"/>
                <a:r>
                  <a:rPr lang="en-US" dirty="0"/>
                  <a:t>Predict missing ratings by product PQ</a:t>
                </a:r>
                <a:r>
                  <a:rPr lang="en-US" baseline="30000" dirty="0"/>
                  <a:t>T</a:t>
                </a:r>
              </a:p>
              <a:p>
                <a:r>
                  <a:rPr lang="en-US" dirty="0"/>
                  <a:t>Improve with baseline functions</a:t>
                </a:r>
              </a:p>
              <a:p>
                <a:pPr lvl="1"/>
                <a:r>
                  <a:rPr lang="en-US" dirty="0"/>
                  <a:t>Average rating</a:t>
                </a:r>
              </a:p>
              <a:p>
                <a:pPr lvl="1"/>
                <a:r>
                  <a:rPr lang="en-US" dirty="0"/>
                  <a:t>Average user rating</a:t>
                </a:r>
              </a:p>
              <a:p>
                <a:pPr lvl="1"/>
                <a:r>
                  <a:rPr lang="en-US" dirty="0"/>
                  <a:t>Average item rating</a:t>
                </a:r>
              </a:p>
              <a:p>
                <a:r>
                  <a:rPr lang="en-US" dirty="0"/>
                  <a:t>Evaluate recommenders</a:t>
                </a:r>
              </a:p>
              <a:p>
                <a:pPr lvl="1"/>
                <a:r>
                  <a:rPr lang="en-US" dirty="0"/>
                  <a:t>RMSE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perform cross validation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13908</TotalTime>
  <Words>6227</Words>
  <Application>Microsoft Office PowerPoint</Application>
  <PresentationFormat>Widescreen</PresentationFormat>
  <Paragraphs>1894</Paragraphs>
  <Slides>98</Slides>
  <Notes>0</Notes>
  <HiddenSlides>30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E-108 Data Mining, Exploration and Discovery Learning to Rank and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Dataset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Recommender Systems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Embedding is Essential for Recommender Algorithms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Neural Collaborative Filtering</vt:lpstr>
      <vt:lpstr>Neural Collaborative Filtering</vt:lpstr>
      <vt:lpstr>Neural Collaborative Filtering</vt:lpstr>
      <vt:lpstr>Wide and Deep Architectures </vt:lpstr>
      <vt:lpstr>Wide and Deep Architectures </vt:lpstr>
      <vt:lpstr>Wide and Deep Architectures </vt:lpstr>
      <vt:lpstr>Two-Tower Architectures </vt:lpstr>
      <vt:lpstr>Two-Tower Architectures </vt:lpstr>
      <vt:lpstr>Two-Tower Architectures </vt:lpstr>
      <vt:lpstr>DHEN, Deep and Hierarchical Ensemble Recommender</vt:lpstr>
      <vt:lpstr>DHEN, Deep and Hierarchical Ensemble Recommender</vt:lpstr>
      <vt:lpstr>DHEN, Deep and Hierarchical Ensemble Recommender</vt:lpstr>
      <vt:lpstr>DHEN, Deep and Hierarchical Ensemble Recommender</vt:lpstr>
      <vt:lpstr>PowerPoint Presentation</vt:lpstr>
      <vt:lpstr>Complex recommenders </vt:lpstr>
      <vt:lpstr>Hybrid Recommenders</vt:lpstr>
      <vt:lpstr>Recommender Ensembles</vt:lpstr>
      <vt:lpstr>PowerPoint Presentation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628</cp:revision>
  <dcterms:created xsi:type="dcterms:W3CDTF">2020-08-19T23:28:02Z</dcterms:created>
  <dcterms:modified xsi:type="dcterms:W3CDTF">2025-07-23T21:42:58Z</dcterms:modified>
</cp:coreProperties>
</file>