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75" r:id="rId2"/>
    <p:sldId id="342" r:id="rId3"/>
    <p:sldId id="362" r:id="rId4"/>
    <p:sldId id="363" r:id="rId5"/>
    <p:sldId id="343" r:id="rId6"/>
    <p:sldId id="344" r:id="rId7"/>
    <p:sldId id="396" r:id="rId8"/>
    <p:sldId id="386" r:id="rId9"/>
    <p:sldId id="353" r:id="rId10"/>
    <p:sldId id="373" r:id="rId11"/>
    <p:sldId id="382" r:id="rId12"/>
    <p:sldId id="397" r:id="rId13"/>
    <p:sldId id="385" r:id="rId14"/>
    <p:sldId id="391" r:id="rId15"/>
    <p:sldId id="349" r:id="rId16"/>
    <p:sldId id="350" r:id="rId17"/>
    <p:sldId id="352" r:id="rId18"/>
    <p:sldId id="369" r:id="rId19"/>
    <p:sldId id="355" r:id="rId20"/>
    <p:sldId id="359" r:id="rId21"/>
    <p:sldId id="390" r:id="rId22"/>
    <p:sldId id="360" r:id="rId23"/>
    <p:sldId id="361" r:id="rId24"/>
    <p:sldId id="393" r:id="rId25"/>
    <p:sldId id="381" r:id="rId26"/>
    <p:sldId id="377" r:id="rId27"/>
    <p:sldId id="379" r:id="rId28"/>
    <p:sldId id="380" r:id="rId29"/>
    <p:sldId id="351" r:id="rId30"/>
    <p:sldId id="347" r:id="rId31"/>
    <p:sldId id="383" r:id="rId32"/>
    <p:sldId id="378" r:id="rId33"/>
    <p:sldId id="384" r:id="rId34"/>
    <p:sldId id="358" r:id="rId35"/>
    <p:sldId id="389" r:id="rId36"/>
    <p:sldId id="354" r:id="rId37"/>
    <p:sldId id="356" r:id="rId38"/>
    <p:sldId id="357" r:id="rId39"/>
    <p:sldId id="364" r:id="rId40"/>
    <p:sldId id="365" r:id="rId41"/>
    <p:sldId id="366" r:id="rId42"/>
    <p:sldId id="367" r:id="rId43"/>
    <p:sldId id="371" r:id="rId44"/>
    <p:sldId id="368" r:id="rId45"/>
    <p:sldId id="372" r:id="rId46"/>
    <p:sldId id="374" r:id="rId47"/>
    <p:sldId id="375" r:id="rId48"/>
    <p:sldId id="370" r:id="rId49"/>
    <p:sldId id="376" r:id="rId50"/>
    <p:sldId id="394" r:id="rId51"/>
    <p:sldId id="39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6" autoAdjust="0"/>
    <p:restoredTop sz="94660"/>
  </p:normalViewPr>
  <p:slideViewPr>
    <p:cSldViewPr snapToGrid="0">
      <p:cViewPr varScale="1">
        <p:scale>
          <a:sx n="73" d="100"/>
          <a:sy n="73" d="100"/>
        </p:scale>
        <p:origin x="46"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7D09A-089B-49AD-9380-9EDF59B0FA35}" type="datetimeFigureOut">
              <a:rPr lang="en-US" smtClean="0"/>
              <a:t>7/10/2023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07A2E-B268-4E9D-8DE0-397499F5C20F}" type="slidenum">
              <a:rPr lang="en-US" smtClean="0"/>
              <a:t>‹#›</a:t>
            </a:fld>
            <a:endParaRPr lang="en-US"/>
          </a:p>
        </p:txBody>
      </p:sp>
    </p:spTree>
    <p:extLst>
      <p:ext uri="{BB962C8B-B14F-4D97-AF65-F5344CB8AC3E}">
        <p14:creationId xmlns:p14="http://schemas.microsoft.com/office/powerpoint/2010/main" val="282699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8804-A071-4B92-B9AF-68425EDD7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55CFA-9F4D-4829-BE6A-3070A5801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527CF-2C12-402C-AD56-D9DEA7BDC8B5}"/>
              </a:ext>
            </a:extLst>
          </p:cNvPr>
          <p:cNvSpPr>
            <a:spLocks noGrp="1"/>
          </p:cNvSpPr>
          <p:nvPr>
            <p:ph type="dt" sz="half" idx="10"/>
          </p:nvPr>
        </p:nvSpPr>
        <p:spPr/>
        <p:txBody>
          <a:bodyPr/>
          <a:lstStyle/>
          <a:p>
            <a:fld id="{66F7C53C-E5B1-464F-8287-06D868EDC1EC}" type="datetimeFigureOut">
              <a:rPr lang="en-US" smtClean="0"/>
              <a:t>7/10/2023</a:t>
            </a:fld>
            <a:endParaRPr lang="en-US"/>
          </a:p>
        </p:txBody>
      </p:sp>
      <p:sp>
        <p:nvSpPr>
          <p:cNvPr id="5" name="Footer Placeholder 4">
            <a:extLst>
              <a:ext uri="{FF2B5EF4-FFF2-40B4-BE49-F238E27FC236}">
                <a16:creationId xmlns:a16="http://schemas.microsoft.com/office/drawing/2014/main" id="{300DF055-3FC3-4176-9A5B-321D0B4C8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37DE2-8AC7-47FA-B1CE-B05032BCCA8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91509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65D-3EE5-44AC-957C-DB198D650C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EB429F-5A46-4CFD-A47A-3CE65CAF6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800A6-AED8-468B-AF32-E4315378DA29}"/>
              </a:ext>
            </a:extLst>
          </p:cNvPr>
          <p:cNvSpPr>
            <a:spLocks noGrp="1"/>
          </p:cNvSpPr>
          <p:nvPr>
            <p:ph type="dt" sz="half" idx="10"/>
          </p:nvPr>
        </p:nvSpPr>
        <p:spPr/>
        <p:txBody>
          <a:bodyPr/>
          <a:lstStyle/>
          <a:p>
            <a:fld id="{66F7C53C-E5B1-464F-8287-06D868EDC1EC}" type="datetimeFigureOut">
              <a:rPr lang="en-US" smtClean="0"/>
              <a:t>7/10/2023</a:t>
            </a:fld>
            <a:endParaRPr lang="en-US"/>
          </a:p>
        </p:txBody>
      </p:sp>
      <p:sp>
        <p:nvSpPr>
          <p:cNvPr id="5" name="Footer Placeholder 4">
            <a:extLst>
              <a:ext uri="{FF2B5EF4-FFF2-40B4-BE49-F238E27FC236}">
                <a16:creationId xmlns:a16="http://schemas.microsoft.com/office/drawing/2014/main" id="{989A0147-4FCA-488E-AC17-A32F1CEAA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46397-E941-4EBF-BFF9-20FF3DDE87C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54754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5C7EA-397F-41CD-BF7A-DAB0760EDE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08832-A967-4BBC-B370-F9B8876E61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DF700-3F70-488B-8A52-6A2F48A921DB}"/>
              </a:ext>
            </a:extLst>
          </p:cNvPr>
          <p:cNvSpPr>
            <a:spLocks noGrp="1"/>
          </p:cNvSpPr>
          <p:nvPr>
            <p:ph type="dt" sz="half" idx="10"/>
          </p:nvPr>
        </p:nvSpPr>
        <p:spPr/>
        <p:txBody>
          <a:bodyPr/>
          <a:lstStyle/>
          <a:p>
            <a:fld id="{66F7C53C-E5B1-464F-8287-06D868EDC1EC}" type="datetimeFigureOut">
              <a:rPr lang="en-US" smtClean="0"/>
              <a:t>7/10/2023</a:t>
            </a:fld>
            <a:endParaRPr lang="en-US"/>
          </a:p>
        </p:txBody>
      </p:sp>
      <p:sp>
        <p:nvSpPr>
          <p:cNvPr id="5" name="Footer Placeholder 4">
            <a:extLst>
              <a:ext uri="{FF2B5EF4-FFF2-40B4-BE49-F238E27FC236}">
                <a16:creationId xmlns:a16="http://schemas.microsoft.com/office/drawing/2014/main" id="{69FEBA5F-1D49-4923-852C-97DF29145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94C16-D0E5-4423-8BB9-F5F7F6868000}"/>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22216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64FE-8D94-451A-B9B1-2B3FC74AF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FF242-1891-4C9F-B7CE-92975FAD2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D6CB4-303C-46C9-B655-BB2D0C606585}"/>
              </a:ext>
            </a:extLst>
          </p:cNvPr>
          <p:cNvSpPr>
            <a:spLocks noGrp="1"/>
          </p:cNvSpPr>
          <p:nvPr>
            <p:ph type="dt" sz="half" idx="10"/>
          </p:nvPr>
        </p:nvSpPr>
        <p:spPr/>
        <p:txBody>
          <a:bodyPr/>
          <a:lstStyle/>
          <a:p>
            <a:fld id="{66F7C53C-E5B1-464F-8287-06D868EDC1EC}" type="datetimeFigureOut">
              <a:rPr lang="en-US" smtClean="0"/>
              <a:t>7/10/2023</a:t>
            </a:fld>
            <a:endParaRPr lang="en-US"/>
          </a:p>
        </p:txBody>
      </p:sp>
      <p:sp>
        <p:nvSpPr>
          <p:cNvPr id="5" name="Footer Placeholder 4">
            <a:extLst>
              <a:ext uri="{FF2B5EF4-FFF2-40B4-BE49-F238E27FC236}">
                <a16:creationId xmlns:a16="http://schemas.microsoft.com/office/drawing/2014/main" id="{CB368801-37C5-4EF3-9D1F-7DF93D47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0C7-625C-4F1A-BC7F-916EE8241AF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750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7B16-8045-4095-8759-74F7D5A2A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E91B0-988D-4C53-B62B-3F5F7E6EB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C432A-4106-4ACA-BCA9-52BA2570DCDD}"/>
              </a:ext>
            </a:extLst>
          </p:cNvPr>
          <p:cNvSpPr>
            <a:spLocks noGrp="1"/>
          </p:cNvSpPr>
          <p:nvPr>
            <p:ph type="dt" sz="half" idx="10"/>
          </p:nvPr>
        </p:nvSpPr>
        <p:spPr/>
        <p:txBody>
          <a:bodyPr/>
          <a:lstStyle/>
          <a:p>
            <a:fld id="{66F7C53C-E5B1-464F-8287-06D868EDC1EC}" type="datetimeFigureOut">
              <a:rPr lang="en-US" smtClean="0"/>
              <a:t>7/10/2023</a:t>
            </a:fld>
            <a:endParaRPr lang="en-US"/>
          </a:p>
        </p:txBody>
      </p:sp>
      <p:sp>
        <p:nvSpPr>
          <p:cNvPr id="5" name="Footer Placeholder 4">
            <a:extLst>
              <a:ext uri="{FF2B5EF4-FFF2-40B4-BE49-F238E27FC236}">
                <a16:creationId xmlns:a16="http://schemas.microsoft.com/office/drawing/2014/main" id="{8F5563FB-6E91-45AA-AE40-4B2F1671D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3080-B9FA-4646-A663-A4EB811BC371}"/>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8514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6E18-A428-4965-A6F9-1AF1823C3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806F-67CA-4311-8CB3-FCA255407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33BB0-DDC5-450A-A47C-E9DE166AA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903003-3ADF-413B-BBDC-52B36173BE5D}"/>
              </a:ext>
            </a:extLst>
          </p:cNvPr>
          <p:cNvSpPr>
            <a:spLocks noGrp="1"/>
          </p:cNvSpPr>
          <p:nvPr>
            <p:ph type="dt" sz="half" idx="10"/>
          </p:nvPr>
        </p:nvSpPr>
        <p:spPr/>
        <p:txBody>
          <a:bodyPr/>
          <a:lstStyle/>
          <a:p>
            <a:fld id="{66F7C53C-E5B1-464F-8287-06D868EDC1EC}" type="datetimeFigureOut">
              <a:rPr lang="en-US" smtClean="0"/>
              <a:t>7/10/2023</a:t>
            </a:fld>
            <a:endParaRPr lang="en-US"/>
          </a:p>
        </p:txBody>
      </p:sp>
      <p:sp>
        <p:nvSpPr>
          <p:cNvPr id="6" name="Footer Placeholder 5">
            <a:extLst>
              <a:ext uri="{FF2B5EF4-FFF2-40B4-BE49-F238E27FC236}">
                <a16:creationId xmlns:a16="http://schemas.microsoft.com/office/drawing/2014/main" id="{6C85880C-1EF7-4DD6-B019-B800FC9A2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E7B67-C300-4A62-B7D5-8D154DA4AE12}"/>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934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030E-1B94-4EC6-B993-A4ECE79A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35279-9C17-4A5A-A2FE-A7B589285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2DCAC-1049-4688-8ADC-A271931C0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FDB2-0EF3-49F7-94E8-A56EDCB2E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AABB9E-145F-4502-899D-F31A6A50D8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1219B-C450-402A-A88A-0F773AF17663}"/>
              </a:ext>
            </a:extLst>
          </p:cNvPr>
          <p:cNvSpPr>
            <a:spLocks noGrp="1"/>
          </p:cNvSpPr>
          <p:nvPr>
            <p:ph type="dt" sz="half" idx="10"/>
          </p:nvPr>
        </p:nvSpPr>
        <p:spPr/>
        <p:txBody>
          <a:bodyPr/>
          <a:lstStyle/>
          <a:p>
            <a:fld id="{66F7C53C-E5B1-464F-8287-06D868EDC1EC}" type="datetimeFigureOut">
              <a:rPr lang="en-US" smtClean="0"/>
              <a:t>7/10/2023</a:t>
            </a:fld>
            <a:endParaRPr lang="en-US"/>
          </a:p>
        </p:txBody>
      </p:sp>
      <p:sp>
        <p:nvSpPr>
          <p:cNvPr id="8" name="Footer Placeholder 7">
            <a:extLst>
              <a:ext uri="{FF2B5EF4-FFF2-40B4-BE49-F238E27FC236}">
                <a16:creationId xmlns:a16="http://schemas.microsoft.com/office/drawing/2014/main" id="{D28157EF-AC9A-4342-BDEF-5AA2E13FCF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E6CD9-C2CA-44F0-A634-1FED9858373C}"/>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11250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F051-BABB-4920-B92E-323A22B11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5C63E-C311-430B-9E2E-A802B2A3AEF0}"/>
              </a:ext>
            </a:extLst>
          </p:cNvPr>
          <p:cNvSpPr>
            <a:spLocks noGrp="1"/>
          </p:cNvSpPr>
          <p:nvPr>
            <p:ph type="dt" sz="half" idx="10"/>
          </p:nvPr>
        </p:nvSpPr>
        <p:spPr/>
        <p:txBody>
          <a:bodyPr/>
          <a:lstStyle/>
          <a:p>
            <a:fld id="{66F7C53C-E5B1-464F-8287-06D868EDC1EC}" type="datetimeFigureOut">
              <a:rPr lang="en-US" smtClean="0"/>
              <a:t>7/10/2023</a:t>
            </a:fld>
            <a:endParaRPr lang="en-US"/>
          </a:p>
        </p:txBody>
      </p:sp>
      <p:sp>
        <p:nvSpPr>
          <p:cNvPr id="4" name="Footer Placeholder 3">
            <a:extLst>
              <a:ext uri="{FF2B5EF4-FFF2-40B4-BE49-F238E27FC236}">
                <a16:creationId xmlns:a16="http://schemas.microsoft.com/office/drawing/2014/main" id="{4C5EED7D-A47E-45C2-9C06-3AE5E75F5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85F1-FDB9-40F5-A2DB-BA933D901F7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401428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9A557-C321-417E-A0CA-076652B9BCB5}"/>
              </a:ext>
            </a:extLst>
          </p:cNvPr>
          <p:cNvSpPr>
            <a:spLocks noGrp="1"/>
          </p:cNvSpPr>
          <p:nvPr>
            <p:ph type="dt" sz="half" idx="10"/>
          </p:nvPr>
        </p:nvSpPr>
        <p:spPr/>
        <p:txBody>
          <a:bodyPr/>
          <a:lstStyle/>
          <a:p>
            <a:fld id="{66F7C53C-E5B1-464F-8287-06D868EDC1EC}" type="datetimeFigureOut">
              <a:rPr lang="en-US" smtClean="0"/>
              <a:t>7/10/2023</a:t>
            </a:fld>
            <a:endParaRPr lang="en-US"/>
          </a:p>
        </p:txBody>
      </p:sp>
      <p:sp>
        <p:nvSpPr>
          <p:cNvPr id="3" name="Footer Placeholder 2">
            <a:extLst>
              <a:ext uri="{FF2B5EF4-FFF2-40B4-BE49-F238E27FC236}">
                <a16:creationId xmlns:a16="http://schemas.microsoft.com/office/drawing/2014/main" id="{3D686801-680C-4BCB-A9BA-B0E27D26E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BD29-26F6-404C-9BE4-E6F6B29C509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35863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398F-318B-4E07-8BDA-E601347EA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DEEED-6A36-47DE-96F8-B47491A31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F9EE6E-839D-4213-A3CF-EAC924A61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F9BE0-169F-4D0B-9E7F-469D236F7CB2}"/>
              </a:ext>
            </a:extLst>
          </p:cNvPr>
          <p:cNvSpPr>
            <a:spLocks noGrp="1"/>
          </p:cNvSpPr>
          <p:nvPr>
            <p:ph type="dt" sz="half" idx="10"/>
          </p:nvPr>
        </p:nvSpPr>
        <p:spPr/>
        <p:txBody>
          <a:bodyPr/>
          <a:lstStyle/>
          <a:p>
            <a:fld id="{66F7C53C-E5B1-464F-8287-06D868EDC1EC}" type="datetimeFigureOut">
              <a:rPr lang="en-US" smtClean="0"/>
              <a:t>7/10/2023</a:t>
            </a:fld>
            <a:endParaRPr lang="en-US"/>
          </a:p>
        </p:txBody>
      </p:sp>
      <p:sp>
        <p:nvSpPr>
          <p:cNvPr id="6" name="Footer Placeholder 5">
            <a:extLst>
              <a:ext uri="{FF2B5EF4-FFF2-40B4-BE49-F238E27FC236}">
                <a16:creationId xmlns:a16="http://schemas.microsoft.com/office/drawing/2014/main" id="{64CDC1E2-823B-441E-8CA6-7EB73C2B7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75350-4423-4556-AF38-780ABC9DF8A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40485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18A-F093-4A35-A1EF-BBB839E55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20ECE-C950-43AA-8908-01545C17A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846F7A-CD9E-405F-AF06-9BD9F0E74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0E242-540E-42A8-A1B5-A5F9FF267858}"/>
              </a:ext>
            </a:extLst>
          </p:cNvPr>
          <p:cNvSpPr>
            <a:spLocks noGrp="1"/>
          </p:cNvSpPr>
          <p:nvPr>
            <p:ph type="dt" sz="half" idx="10"/>
          </p:nvPr>
        </p:nvSpPr>
        <p:spPr/>
        <p:txBody>
          <a:bodyPr/>
          <a:lstStyle/>
          <a:p>
            <a:fld id="{66F7C53C-E5B1-464F-8287-06D868EDC1EC}" type="datetimeFigureOut">
              <a:rPr lang="en-US" smtClean="0"/>
              <a:t>7/10/2023</a:t>
            </a:fld>
            <a:endParaRPr lang="en-US"/>
          </a:p>
        </p:txBody>
      </p:sp>
      <p:sp>
        <p:nvSpPr>
          <p:cNvPr id="6" name="Footer Placeholder 5">
            <a:extLst>
              <a:ext uri="{FF2B5EF4-FFF2-40B4-BE49-F238E27FC236}">
                <a16:creationId xmlns:a16="http://schemas.microsoft.com/office/drawing/2014/main" id="{8A48117E-B658-4CA9-AC8C-E85846293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EBBFD-2C00-44D5-96D8-E5587C70D035}"/>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85386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58AD-FB2B-4FD9-9028-DE0ADFE20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BF206-F2A4-48F4-BD38-F7558694B6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B2E0-C620-48A1-AC6B-EEC635416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7C53C-E5B1-464F-8287-06D868EDC1EC}" type="datetimeFigureOut">
              <a:rPr lang="en-US" smtClean="0"/>
              <a:t>7/10/2023</a:t>
            </a:fld>
            <a:endParaRPr lang="en-US"/>
          </a:p>
        </p:txBody>
      </p:sp>
      <p:sp>
        <p:nvSpPr>
          <p:cNvPr id="5" name="Footer Placeholder 4">
            <a:extLst>
              <a:ext uri="{FF2B5EF4-FFF2-40B4-BE49-F238E27FC236}">
                <a16:creationId xmlns:a16="http://schemas.microsoft.com/office/drawing/2014/main" id="{DF6F4425-4E37-4B18-937D-8599C8507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BD858-062B-4A7E-89EC-D889597B8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32259-DE83-4734-84FD-B90D4D442179}" type="slidenum">
              <a:rPr lang="en-US" smtClean="0"/>
              <a:t>‹#›</a:t>
            </a:fld>
            <a:endParaRPr lang="en-US"/>
          </a:p>
        </p:txBody>
      </p:sp>
    </p:spTree>
    <p:extLst>
      <p:ext uri="{BB962C8B-B14F-4D97-AF65-F5344CB8AC3E}">
        <p14:creationId xmlns:p14="http://schemas.microsoft.com/office/powerpoint/2010/main" val="306077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researchgate.net/publication/326621799_Perturb_and_Combine_to_Identify_Influential_Spreaders_in_Real-World_Network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sites.google.com/site/bsmithactivity3/betweenness-centralit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pnas.org/content/101/suppl_1/520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en.wikipedia.org/wiki/Konrad_Zus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60.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ndres.me/post/facebook-graph-network/"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cademic.oup.com/jmammal/article/93/1/239/89643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301659" y="695131"/>
            <a:ext cx="11693950" cy="2973777"/>
          </a:xfrm>
        </p:spPr>
        <p:txBody>
          <a:bodyPr>
            <a:normAutofit fontScale="90000"/>
          </a:bodyPr>
          <a:lstStyle/>
          <a:p>
            <a:r>
              <a:rPr lang="en-US" dirty="0">
                <a:latin typeface="+mn-lt"/>
              </a:rPr>
              <a:t>CSCI E-96</a:t>
            </a:r>
            <a:br>
              <a:rPr lang="en-US" dirty="0">
                <a:latin typeface="+mn-lt"/>
              </a:rPr>
            </a:br>
            <a:r>
              <a:rPr lang="en-US" dirty="0">
                <a:latin typeface="+mn-lt"/>
              </a:rPr>
              <a:t>Data Mining, Exploration and</a:t>
            </a:r>
            <a:br>
              <a:rPr lang="en-US" dirty="0">
                <a:latin typeface="+mn-lt"/>
              </a:rPr>
            </a:br>
            <a:r>
              <a:rPr lang="en-US" dirty="0">
                <a:latin typeface="+mn-lt"/>
              </a:rPr>
              <a:t>Discovery</a:t>
            </a:r>
            <a:br>
              <a:rPr lang="en-US" dirty="0">
                <a:latin typeface="+mn-lt"/>
              </a:rPr>
            </a:br>
            <a:r>
              <a:rPr lang="en-US" dirty="0">
                <a:latin typeface="+mn-lt"/>
              </a:rPr>
              <a:t>Social Network Analysis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3999" y="383509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950" y="461981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8636C8FC-9C07-4DFA-B141-EBF94D41D6A9}"/>
              </a:ext>
            </a:extLst>
          </p:cNvPr>
          <p:cNvSpPr txBox="1">
            <a:spLocks/>
          </p:cNvSpPr>
          <p:nvPr/>
        </p:nvSpPr>
        <p:spPr>
          <a:xfrm>
            <a:off x="1524000" y="6363896"/>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dirty="0"/>
              <a:t>Copyright 2021, 2022, 2023, Stephen F Elston. All rights reserved.</a:t>
            </a:r>
          </a:p>
          <a:p>
            <a:endParaRPr lang="en-US" dirty="0"/>
          </a:p>
        </p:txBody>
      </p:sp>
    </p:spTree>
    <p:extLst>
      <p:ext uri="{BB962C8B-B14F-4D97-AF65-F5344CB8AC3E}">
        <p14:creationId xmlns:p14="http://schemas.microsoft.com/office/powerpoint/2010/main" val="136505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Find highly connected nodes at center or core of communities </a:t>
            </a:r>
          </a:p>
          <a:p>
            <a:r>
              <a:rPr lang="en-US" dirty="0"/>
              <a:t>These highly connected nodes are </a:t>
            </a:r>
            <a:r>
              <a:rPr lang="en-US" b="1" dirty="0"/>
              <a:t>influential</a:t>
            </a:r>
            <a:r>
              <a:rPr lang="en-US" dirty="0"/>
              <a:t> in the community</a:t>
            </a:r>
          </a:p>
          <a:p>
            <a:r>
              <a:rPr lang="en-US" dirty="0"/>
              <a:t>Consider the spread of information in a social network </a:t>
            </a:r>
          </a:p>
          <a:p>
            <a:pPr lvl="1"/>
            <a:r>
              <a:rPr lang="en-US" dirty="0"/>
              <a:t>Messages with the information travel from node to node </a:t>
            </a:r>
          </a:p>
          <a:p>
            <a:pPr lvl="1"/>
            <a:r>
              <a:rPr lang="en-US" dirty="0"/>
              <a:t>Nodes with stronger connections to the community transmit messages more effectively  </a:t>
            </a:r>
          </a:p>
          <a:p>
            <a:pPr lvl="1"/>
            <a:r>
              <a:rPr lang="en-US" dirty="0"/>
              <a:t>These strongly connected nodes are considered </a:t>
            </a:r>
            <a:r>
              <a:rPr lang="en-US" b="1" dirty="0"/>
              <a:t>influential </a:t>
            </a:r>
          </a:p>
          <a:p>
            <a:r>
              <a:rPr lang="en-US" dirty="0"/>
              <a:t>We measure a node’s influence in a social network by its </a:t>
            </a:r>
            <a:r>
              <a:rPr lang="en-US" b="1" dirty="0"/>
              <a:t>centrality</a:t>
            </a:r>
          </a:p>
          <a:p>
            <a:endParaRPr lang="en-US" dirty="0"/>
          </a:p>
        </p:txBody>
      </p:sp>
    </p:spTree>
    <p:extLst>
      <p:ext uri="{BB962C8B-B14F-4D97-AF65-F5344CB8AC3E}">
        <p14:creationId xmlns:p14="http://schemas.microsoft.com/office/powerpoint/2010/main" val="177895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dirty="0"/>
              <a:t>Core nodes have </a:t>
            </a:r>
            <a:r>
              <a:rPr lang="en-US" b="1" dirty="0"/>
              <a:t>high centrality </a:t>
            </a:r>
          </a:p>
          <a:p>
            <a:r>
              <a:rPr lang="en-US" b="1" dirty="0"/>
              <a:t>Kratz centrality </a:t>
            </a:r>
            <a:r>
              <a:rPr lang="en-US" dirty="0"/>
              <a:t>is an example of a centrally metric</a:t>
            </a:r>
            <a:endParaRPr lang="en-US" b="1" dirty="0"/>
          </a:p>
          <a:p>
            <a:pPr lvl="1"/>
            <a:r>
              <a:rPr lang="en-US" dirty="0"/>
              <a:t>We worked with Kratz centrality as a basis of web search </a:t>
            </a:r>
          </a:p>
          <a:p>
            <a:pPr lvl="1"/>
            <a:r>
              <a:rPr lang="en-US" dirty="0"/>
              <a:t>Kratz centrality found by </a:t>
            </a:r>
            <a:r>
              <a:rPr lang="en-US" b="1" dirty="0"/>
              <a:t>random walk </a:t>
            </a:r>
            <a:r>
              <a:rPr lang="en-US" dirty="0"/>
              <a:t>on the graph </a:t>
            </a:r>
          </a:p>
          <a:p>
            <a:r>
              <a:rPr lang="en-US" b="1" dirty="0"/>
              <a:t>Closeness centrality </a:t>
            </a:r>
            <a:r>
              <a:rPr lang="en-US" dirty="0"/>
              <a:t>is the </a:t>
            </a:r>
            <a:r>
              <a:rPr lang="en-US" b="1" dirty="0"/>
              <a:t>average inverse distance </a:t>
            </a:r>
            <a:r>
              <a:rPr lang="en-US" dirty="0"/>
              <a:t>from a node to all other nodes in a graph component </a:t>
            </a:r>
          </a:p>
          <a:p>
            <a:endParaRPr lang="en-US" dirty="0"/>
          </a:p>
          <a:p>
            <a:endParaRPr lang="en-US" dirty="0"/>
          </a:p>
        </p:txBody>
      </p:sp>
    </p:spTree>
    <p:extLst>
      <p:ext uri="{BB962C8B-B14F-4D97-AF65-F5344CB8AC3E}">
        <p14:creationId xmlns:p14="http://schemas.microsoft.com/office/powerpoint/2010/main" val="236491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dirty="0"/>
                  <a:t>Fully connected portions of graphs are called </a:t>
                </a:r>
                <a:r>
                  <a:rPr lang="en-US" b="1" dirty="0"/>
                  <a:t>cliques</a:t>
                </a:r>
                <a:r>
                  <a:rPr lang="en-US" dirty="0"/>
                  <a:t> </a:t>
                </a:r>
              </a:p>
              <a:p>
                <a:r>
                  <a:rPr lang="en-US" b="1" dirty="0"/>
                  <a:t>K-cores</a:t>
                </a:r>
                <a:r>
                  <a:rPr lang="en-US" dirty="0"/>
                  <a:t> are dense regions of nodes with degree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endParaRPr lang="en-US" dirty="0"/>
              </a:p>
              <a:p>
                <a:r>
                  <a:rPr lang="en-US" dirty="0"/>
                  <a:t>Nodes that are vertex of many </a:t>
                </a:r>
                <a:r>
                  <a:rPr lang="en-US" b="1" dirty="0"/>
                  <a:t>triad</a:t>
                </a:r>
                <a:r>
                  <a:rPr lang="en-US" dirty="0"/>
                  <a:t> (triangle) relationships exhibit </a:t>
                </a:r>
                <a:r>
                  <a:rPr lang="en-US" b="1" dirty="0"/>
                  <a:t>clustering   </a:t>
                </a:r>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90335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Closeness centrality </a:t>
                </a:r>
                <a:r>
                  <a:rPr lang="en-US" dirty="0"/>
                  <a:t>is the </a:t>
                </a:r>
                <a:r>
                  <a:rPr lang="en-US" b="1" dirty="0"/>
                  <a:t>average inverse distance </a:t>
                </a:r>
                <a:r>
                  <a:rPr lang="en-US" dirty="0"/>
                  <a:t>from a node to all other nodes in a graph component </a:t>
                </a:r>
              </a:p>
              <a:p>
                <a:r>
                  <a:rPr lang="en-US" dirty="0"/>
                  <a:t>Nodes with highest closeness centrality are considered most influential </a:t>
                </a:r>
              </a:p>
              <a:p>
                <a:r>
                  <a:rPr lang="en-US" dirty="0"/>
                  <a:t>For graph of </a:t>
                </a:r>
                <a:r>
                  <a:rPr lang="en-US" i="1" dirty="0"/>
                  <a:t>N</a:t>
                </a:r>
                <a:r>
                  <a:rPr lang="en-US" dirty="0"/>
                  <a:t> nodes, compute closeness for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as the inverse average distance,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to other nodes nodes: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−1</m:t>
                          </m:r>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nary>
                        </m:den>
                      </m:f>
                    </m:oMath>
                  </m:oMathPara>
                </a14:m>
                <a:endParaRPr lang="en-US" dirty="0"/>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80217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4077541" cy="5447426"/>
          </a:xfrm>
        </p:spPr>
        <p:txBody>
          <a:bodyPr>
            <a:normAutofit/>
          </a:bodyPr>
          <a:lstStyle/>
          <a:p>
            <a:pPr marL="0" indent="0">
              <a:buNone/>
            </a:pPr>
            <a:r>
              <a:rPr lang="en-US" b="1" dirty="0"/>
              <a:t>Example: Closeness centrality</a:t>
            </a:r>
            <a:r>
              <a:rPr lang="en-US" dirty="0"/>
              <a:t> is the ability of a node to exert influence on the network</a:t>
            </a:r>
          </a:p>
          <a:p>
            <a:endParaRPr lang="en-US" dirty="0"/>
          </a:p>
        </p:txBody>
      </p:sp>
      <p:pic>
        <p:nvPicPr>
          <p:cNvPr id="5" name="Picture 4">
            <a:extLst>
              <a:ext uri="{FF2B5EF4-FFF2-40B4-BE49-F238E27FC236}">
                <a16:creationId xmlns:a16="http://schemas.microsoft.com/office/drawing/2014/main" id="{987D161F-AFF1-B8E8-0BCD-19558C79A750}"/>
              </a:ext>
            </a:extLst>
          </p:cNvPr>
          <p:cNvPicPr>
            <a:picLocks noChangeAspect="1"/>
          </p:cNvPicPr>
          <p:nvPr/>
        </p:nvPicPr>
        <p:blipFill>
          <a:blip r:embed="rId2"/>
          <a:stretch>
            <a:fillRect/>
          </a:stretch>
        </p:blipFill>
        <p:spPr>
          <a:xfrm>
            <a:off x="4815559" y="1062764"/>
            <a:ext cx="7058253" cy="5685699"/>
          </a:xfrm>
          <a:prstGeom prst="rect">
            <a:avLst/>
          </a:prstGeom>
        </p:spPr>
      </p:pic>
    </p:spTree>
    <p:extLst>
      <p:ext uri="{BB962C8B-B14F-4D97-AF65-F5344CB8AC3E}">
        <p14:creationId xmlns:p14="http://schemas.microsoft.com/office/powerpoint/2010/main" val="479825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regions </a:t>
                </a:r>
                <a:r>
                  <a:rPr lang="en-US" dirty="0"/>
                  <a:t>of a graph</a:t>
                </a:r>
              </a:p>
              <a:p>
                <a:r>
                  <a:rPr lang="en-US" dirty="0"/>
                  <a:t>Each node is connected to all neighbors in a clique</a:t>
                </a:r>
              </a:p>
              <a:p>
                <a:r>
                  <a:rPr lang="en-US" dirty="0"/>
                  <a:t>Examples of cliques</a:t>
                </a:r>
              </a:p>
              <a:p>
                <a:endParaRPr lang="en-US" dirty="0"/>
              </a:p>
              <a:p>
                <a:endParaRPr lang="en-US" dirty="0"/>
              </a:p>
              <a:p>
                <a:endParaRPr lang="en-US" dirty="0"/>
              </a:p>
              <a:p>
                <a:endParaRPr lang="en-US" dirty="0"/>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 in an undirected graph:</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40BD03B8-59B3-4D9A-884E-B28099BA3AE9}"/>
              </a:ext>
            </a:extLst>
          </p:cNvPr>
          <p:cNvSpPr/>
          <p:nvPr/>
        </p:nvSpPr>
        <p:spPr>
          <a:xfrm>
            <a:off x="3058635"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4CFB4D1-BDFC-4546-BFE6-86090502AB1F}"/>
              </a:ext>
            </a:extLst>
          </p:cNvPr>
          <p:cNvSpPr/>
          <p:nvPr/>
        </p:nvSpPr>
        <p:spPr>
          <a:xfrm>
            <a:off x="3509633" y="360167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A0BFBFA-7010-4402-80CF-5A2DD21FAB98}"/>
              </a:ext>
            </a:extLst>
          </p:cNvPr>
          <p:cNvSpPr/>
          <p:nvPr/>
        </p:nvSpPr>
        <p:spPr>
          <a:xfrm>
            <a:off x="4002119"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9B590CC-B673-438E-A534-FACF0C6CA0F9}"/>
              </a:ext>
            </a:extLst>
          </p:cNvPr>
          <p:cNvCxnSpPr>
            <a:cxnSpLocks/>
            <a:stCxn id="4" idx="6"/>
            <a:endCxn id="6" idx="2"/>
          </p:cNvCxnSpPr>
          <p:nvPr/>
        </p:nvCxnSpPr>
        <p:spPr>
          <a:xfrm flipV="1">
            <a:off x="3287235"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40E4BDB-9DAE-4118-A532-06FA2B3B75B9}"/>
              </a:ext>
            </a:extLst>
          </p:cNvPr>
          <p:cNvCxnSpPr>
            <a:cxnSpLocks/>
            <a:stCxn id="4" idx="4"/>
            <a:endCxn id="5" idx="1"/>
          </p:cNvCxnSpPr>
          <p:nvPr/>
        </p:nvCxnSpPr>
        <p:spPr>
          <a:xfrm>
            <a:off x="3172935" y="3152553"/>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22F482-CE2E-4B36-8CEF-F822774254C5}"/>
              </a:ext>
            </a:extLst>
          </p:cNvPr>
          <p:cNvCxnSpPr>
            <a:cxnSpLocks/>
            <a:stCxn id="6" idx="4"/>
            <a:endCxn id="5" idx="7"/>
          </p:cNvCxnSpPr>
          <p:nvPr/>
        </p:nvCxnSpPr>
        <p:spPr>
          <a:xfrm flipH="1">
            <a:off x="3704755" y="3147236"/>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7BE59D5-06E1-4466-B5FD-778173DCE4F0}"/>
              </a:ext>
            </a:extLst>
          </p:cNvPr>
          <p:cNvSpPr/>
          <p:nvPr/>
        </p:nvSpPr>
        <p:spPr>
          <a:xfrm>
            <a:off x="5923097"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A23E0A-C81C-472D-B828-4E5816EBD4BF}"/>
              </a:ext>
            </a:extLst>
          </p:cNvPr>
          <p:cNvSpPr/>
          <p:nvPr/>
        </p:nvSpPr>
        <p:spPr>
          <a:xfrm>
            <a:off x="5923097" y="367739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F2B8C5-EE98-4F40-B302-049F65EA8202}"/>
              </a:ext>
            </a:extLst>
          </p:cNvPr>
          <p:cNvSpPr/>
          <p:nvPr/>
        </p:nvSpPr>
        <p:spPr>
          <a:xfrm>
            <a:off x="6866581"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B020F90-3904-4ECE-BD12-F5478593670D}"/>
              </a:ext>
            </a:extLst>
          </p:cNvPr>
          <p:cNvCxnSpPr>
            <a:cxnSpLocks/>
            <a:stCxn id="17" idx="6"/>
            <a:endCxn id="19" idx="2"/>
          </p:cNvCxnSpPr>
          <p:nvPr/>
        </p:nvCxnSpPr>
        <p:spPr>
          <a:xfrm flipV="1">
            <a:off x="6151697"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793BE1-3413-4564-8FB3-4DE87DBB01C1}"/>
              </a:ext>
            </a:extLst>
          </p:cNvPr>
          <p:cNvCxnSpPr>
            <a:cxnSpLocks/>
            <a:stCxn id="17" idx="4"/>
            <a:endCxn id="18" idx="0"/>
          </p:cNvCxnSpPr>
          <p:nvPr/>
        </p:nvCxnSpPr>
        <p:spPr>
          <a:xfrm>
            <a:off x="6037397" y="3152553"/>
            <a:ext cx="0" cy="5248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94E58B-219D-4193-A294-BF83CCA61760}"/>
              </a:ext>
            </a:extLst>
          </p:cNvPr>
          <p:cNvCxnSpPr>
            <a:cxnSpLocks/>
            <a:stCxn id="19" idx="3"/>
            <a:endCxn id="18" idx="7"/>
          </p:cNvCxnSpPr>
          <p:nvPr/>
        </p:nvCxnSpPr>
        <p:spPr>
          <a:xfrm flipH="1">
            <a:off x="6118219" y="3116094"/>
            <a:ext cx="781840" cy="5924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3281E21-48BC-406D-B496-DB6BA8A35E3D}"/>
              </a:ext>
            </a:extLst>
          </p:cNvPr>
          <p:cNvSpPr/>
          <p:nvPr/>
        </p:nvSpPr>
        <p:spPr>
          <a:xfrm>
            <a:off x="1337019" y="303027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FE9A829-D9CD-41F6-94C3-8464548E892C}"/>
              </a:ext>
            </a:extLst>
          </p:cNvPr>
          <p:cNvSpPr/>
          <p:nvPr/>
        </p:nvSpPr>
        <p:spPr>
          <a:xfrm>
            <a:off x="1337019" y="373105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64B782D-6D7B-4BC4-83FA-47ABAF1C8136}"/>
              </a:ext>
            </a:extLst>
          </p:cNvPr>
          <p:cNvCxnSpPr>
            <a:cxnSpLocks/>
            <a:stCxn id="29" idx="4"/>
            <a:endCxn id="30" idx="0"/>
          </p:cNvCxnSpPr>
          <p:nvPr/>
        </p:nvCxnSpPr>
        <p:spPr>
          <a:xfrm>
            <a:off x="1451319" y="3242928"/>
            <a:ext cx="0" cy="4881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00B5CA6-D056-404B-A294-7BB6637DFFC7}"/>
              </a:ext>
            </a:extLst>
          </p:cNvPr>
          <p:cNvSpPr/>
          <p:nvPr/>
        </p:nvSpPr>
        <p:spPr>
          <a:xfrm>
            <a:off x="6883320" y="36724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9CAF639-5DFA-46EB-A029-C48C014AE169}"/>
              </a:ext>
            </a:extLst>
          </p:cNvPr>
          <p:cNvCxnSpPr>
            <a:cxnSpLocks/>
            <a:stCxn id="17" idx="5"/>
            <a:endCxn id="36" idx="1"/>
          </p:cNvCxnSpPr>
          <p:nvPr/>
        </p:nvCxnSpPr>
        <p:spPr>
          <a:xfrm>
            <a:off x="6118219" y="3121411"/>
            <a:ext cx="798579" cy="5821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3E14D44-3995-4900-B54A-19DC9F3D233B}"/>
              </a:ext>
            </a:extLst>
          </p:cNvPr>
          <p:cNvCxnSpPr>
            <a:cxnSpLocks/>
            <a:stCxn id="19" idx="4"/>
            <a:endCxn id="36" idx="0"/>
          </p:cNvCxnSpPr>
          <p:nvPr/>
        </p:nvCxnSpPr>
        <p:spPr>
          <a:xfrm>
            <a:off x="6980881" y="3147236"/>
            <a:ext cx="16739" cy="525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60C35E-9D98-441F-9738-A1E2BA59D81B}"/>
              </a:ext>
            </a:extLst>
          </p:cNvPr>
          <p:cNvCxnSpPr>
            <a:cxnSpLocks/>
            <a:stCxn id="18" idx="6"/>
            <a:endCxn id="36" idx="2"/>
          </p:cNvCxnSpPr>
          <p:nvPr/>
        </p:nvCxnSpPr>
        <p:spPr>
          <a:xfrm flipV="1">
            <a:off x="6151697" y="3778737"/>
            <a:ext cx="731623" cy="49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397948C-357E-4BF0-A63F-F6233E211A85}"/>
              </a:ext>
            </a:extLst>
          </p:cNvPr>
          <p:cNvSpPr/>
          <p:nvPr/>
        </p:nvSpPr>
        <p:spPr>
          <a:xfrm>
            <a:off x="8637880" y="26189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905EF05-CD8A-4D0A-AB16-E89ECDB2A4AB}"/>
              </a:ext>
            </a:extLst>
          </p:cNvPr>
          <p:cNvSpPr/>
          <p:nvPr/>
        </p:nvSpPr>
        <p:spPr>
          <a:xfrm>
            <a:off x="8334066" y="33230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2E697D6-D95F-4976-84F4-932ECD5B9B94}"/>
              </a:ext>
            </a:extLst>
          </p:cNvPr>
          <p:cNvSpPr/>
          <p:nvPr/>
        </p:nvSpPr>
        <p:spPr>
          <a:xfrm>
            <a:off x="9483022" y="260827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DCFAB3CF-E6E9-48BD-9054-3D0753036ABD}"/>
              </a:ext>
            </a:extLst>
          </p:cNvPr>
          <p:cNvCxnSpPr>
            <a:cxnSpLocks/>
            <a:stCxn id="55" idx="6"/>
            <a:endCxn id="57" idx="2"/>
          </p:cNvCxnSpPr>
          <p:nvPr/>
        </p:nvCxnSpPr>
        <p:spPr>
          <a:xfrm flipV="1">
            <a:off x="8866480" y="2714605"/>
            <a:ext cx="616542" cy="10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71769F-2B8D-41AF-BAD9-1F4A0F1E1439}"/>
              </a:ext>
            </a:extLst>
          </p:cNvPr>
          <p:cNvCxnSpPr>
            <a:cxnSpLocks/>
            <a:stCxn id="55" idx="3"/>
            <a:endCxn id="56" idx="0"/>
          </p:cNvCxnSpPr>
          <p:nvPr/>
        </p:nvCxnSpPr>
        <p:spPr>
          <a:xfrm flipH="1">
            <a:off x="8448366" y="2800420"/>
            <a:ext cx="222992" cy="522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F463B8-F779-40FC-B8DB-1591AC2A43E2}"/>
              </a:ext>
            </a:extLst>
          </p:cNvPr>
          <p:cNvCxnSpPr>
            <a:cxnSpLocks/>
            <a:stCxn id="57" idx="3"/>
            <a:endCxn id="56" idx="7"/>
          </p:cNvCxnSpPr>
          <p:nvPr/>
        </p:nvCxnSpPr>
        <p:spPr>
          <a:xfrm flipH="1">
            <a:off x="8529188" y="2789788"/>
            <a:ext cx="987312" cy="564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0D7144E3-E798-4B8D-A142-2309B4AC062B}"/>
              </a:ext>
            </a:extLst>
          </p:cNvPr>
          <p:cNvSpPr/>
          <p:nvPr/>
        </p:nvSpPr>
        <p:spPr>
          <a:xfrm>
            <a:off x="9129339" y="371510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4CF949D5-B284-4402-9510-960303ADDEB0}"/>
              </a:ext>
            </a:extLst>
          </p:cNvPr>
          <p:cNvCxnSpPr>
            <a:cxnSpLocks/>
            <a:stCxn id="55" idx="4"/>
            <a:endCxn id="61" idx="1"/>
          </p:cNvCxnSpPr>
          <p:nvPr/>
        </p:nvCxnSpPr>
        <p:spPr>
          <a:xfrm>
            <a:off x="8752180" y="2831562"/>
            <a:ext cx="410637" cy="9146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BE28FD0-0D18-4766-85B7-74F445D9157F}"/>
              </a:ext>
            </a:extLst>
          </p:cNvPr>
          <p:cNvCxnSpPr>
            <a:cxnSpLocks/>
            <a:stCxn id="57" idx="4"/>
            <a:endCxn id="61" idx="0"/>
          </p:cNvCxnSpPr>
          <p:nvPr/>
        </p:nvCxnSpPr>
        <p:spPr>
          <a:xfrm flipH="1">
            <a:off x="9243639" y="2820930"/>
            <a:ext cx="353683" cy="894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5E2882-FBBD-429B-BE63-53EFC4D058D5}"/>
              </a:ext>
            </a:extLst>
          </p:cNvPr>
          <p:cNvCxnSpPr>
            <a:cxnSpLocks/>
            <a:stCxn id="56" idx="5"/>
            <a:endCxn id="61" idx="2"/>
          </p:cNvCxnSpPr>
          <p:nvPr/>
        </p:nvCxnSpPr>
        <p:spPr>
          <a:xfrm>
            <a:off x="8529188" y="3504511"/>
            <a:ext cx="600151" cy="3169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539A91B0-E54B-4F19-BB7D-BC2745A84836}"/>
              </a:ext>
            </a:extLst>
          </p:cNvPr>
          <p:cNvSpPr/>
          <p:nvPr/>
        </p:nvSpPr>
        <p:spPr>
          <a:xfrm>
            <a:off x="9839510" y="332751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39348C27-FC44-4E4C-8F00-4DF7EF9C3CC9}"/>
              </a:ext>
            </a:extLst>
          </p:cNvPr>
          <p:cNvCxnSpPr>
            <a:cxnSpLocks/>
            <a:stCxn id="57" idx="5"/>
            <a:endCxn id="65" idx="0"/>
          </p:cNvCxnSpPr>
          <p:nvPr/>
        </p:nvCxnSpPr>
        <p:spPr>
          <a:xfrm>
            <a:off x="9678144" y="2789788"/>
            <a:ext cx="275666" cy="537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80DEF3-58DC-4E75-B915-E895CD12FA11}"/>
              </a:ext>
            </a:extLst>
          </p:cNvPr>
          <p:cNvCxnSpPr>
            <a:cxnSpLocks/>
            <a:stCxn id="55" idx="6"/>
            <a:endCxn id="65" idx="1"/>
          </p:cNvCxnSpPr>
          <p:nvPr/>
        </p:nvCxnSpPr>
        <p:spPr>
          <a:xfrm>
            <a:off x="8866480" y="2725237"/>
            <a:ext cx="1006508" cy="6334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ACC78D9-9D69-45FB-B240-3F717C2C3F39}"/>
              </a:ext>
            </a:extLst>
          </p:cNvPr>
          <p:cNvCxnSpPr>
            <a:cxnSpLocks/>
            <a:stCxn id="56" idx="2"/>
            <a:endCxn id="65" idx="2"/>
          </p:cNvCxnSpPr>
          <p:nvPr/>
        </p:nvCxnSpPr>
        <p:spPr>
          <a:xfrm>
            <a:off x="8334066" y="3429328"/>
            <a:ext cx="1505444" cy="45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A184986-DA60-476F-8688-A8E037A8D65C}"/>
              </a:ext>
            </a:extLst>
          </p:cNvPr>
          <p:cNvCxnSpPr>
            <a:cxnSpLocks/>
            <a:stCxn id="61" idx="6"/>
            <a:endCxn id="65" idx="3"/>
          </p:cNvCxnSpPr>
          <p:nvPr/>
        </p:nvCxnSpPr>
        <p:spPr>
          <a:xfrm flipV="1">
            <a:off x="9357939" y="3509023"/>
            <a:ext cx="515049" cy="3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99CAF9A-ED1D-4907-BF33-DFF34733905C}"/>
              </a:ext>
            </a:extLst>
          </p:cNvPr>
          <p:cNvSpPr txBox="1"/>
          <p:nvPr/>
        </p:nvSpPr>
        <p:spPr>
          <a:xfrm>
            <a:off x="731874" y="4063126"/>
            <a:ext cx="1320209" cy="461665"/>
          </a:xfrm>
          <a:prstGeom prst="rect">
            <a:avLst/>
          </a:prstGeom>
          <a:noFill/>
        </p:spPr>
        <p:txBody>
          <a:bodyPr wrap="square" rtlCol="0">
            <a:spAutoFit/>
          </a:bodyPr>
          <a:lstStyle/>
          <a:p>
            <a:pPr algn="ctr"/>
            <a:r>
              <a:rPr lang="en-US" sz="2400" b="1" dirty="0"/>
              <a:t>2-Clique</a:t>
            </a:r>
          </a:p>
        </p:txBody>
      </p:sp>
      <p:sp>
        <p:nvSpPr>
          <p:cNvPr id="109" name="TextBox 108">
            <a:extLst>
              <a:ext uri="{FF2B5EF4-FFF2-40B4-BE49-F238E27FC236}">
                <a16:creationId xmlns:a16="http://schemas.microsoft.com/office/drawing/2014/main" id="{2947788E-A5AA-43DF-AE68-68EBE97C93DA}"/>
              </a:ext>
            </a:extLst>
          </p:cNvPr>
          <p:cNvSpPr txBox="1"/>
          <p:nvPr/>
        </p:nvSpPr>
        <p:spPr>
          <a:xfrm>
            <a:off x="2910510" y="4063126"/>
            <a:ext cx="1320209" cy="461665"/>
          </a:xfrm>
          <a:prstGeom prst="rect">
            <a:avLst/>
          </a:prstGeom>
          <a:noFill/>
        </p:spPr>
        <p:txBody>
          <a:bodyPr wrap="square" rtlCol="0">
            <a:spAutoFit/>
          </a:bodyPr>
          <a:lstStyle/>
          <a:p>
            <a:pPr algn="ctr"/>
            <a:r>
              <a:rPr lang="en-US" sz="2400" b="1" dirty="0"/>
              <a:t>3-Clique</a:t>
            </a:r>
          </a:p>
        </p:txBody>
      </p:sp>
      <p:sp>
        <p:nvSpPr>
          <p:cNvPr id="110" name="TextBox 109">
            <a:extLst>
              <a:ext uri="{FF2B5EF4-FFF2-40B4-BE49-F238E27FC236}">
                <a16:creationId xmlns:a16="http://schemas.microsoft.com/office/drawing/2014/main" id="{21B5E268-E0BA-495C-B935-70F53DFBEAA2}"/>
              </a:ext>
            </a:extLst>
          </p:cNvPr>
          <p:cNvSpPr txBox="1"/>
          <p:nvPr/>
        </p:nvSpPr>
        <p:spPr>
          <a:xfrm>
            <a:off x="5849034" y="4063125"/>
            <a:ext cx="1320209" cy="461665"/>
          </a:xfrm>
          <a:prstGeom prst="rect">
            <a:avLst/>
          </a:prstGeom>
          <a:noFill/>
        </p:spPr>
        <p:txBody>
          <a:bodyPr wrap="square" rtlCol="0">
            <a:spAutoFit/>
          </a:bodyPr>
          <a:lstStyle/>
          <a:p>
            <a:pPr algn="ctr"/>
            <a:r>
              <a:rPr lang="en-US" sz="2400" b="1" dirty="0"/>
              <a:t>4-Clique</a:t>
            </a:r>
          </a:p>
        </p:txBody>
      </p:sp>
      <p:sp>
        <p:nvSpPr>
          <p:cNvPr id="111" name="TextBox 110">
            <a:extLst>
              <a:ext uri="{FF2B5EF4-FFF2-40B4-BE49-F238E27FC236}">
                <a16:creationId xmlns:a16="http://schemas.microsoft.com/office/drawing/2014/main" id="{1982A6A2-054F-4D0D-A261-7C1BF72F965C}"/>
              </a:ext>
            </a:extLst>
          </p:cNvPr>
          <p:cNvSpPr txBox="1"/>
          <p:nvPr/>
        </p:nvSpPr>
        <p:spPr>
          <a:xfrm>
            <a:off x="8448366" y="4063125"/>
            <a:ext cx="1320209" cy="461665"/>
          </a:xfrm>
          <a:prstGeom prst="rect">
            <a:avLst/>
          </a:prstGeom>
          <a:noFill/>
        </p:spPr>
        <p:txBody>
          <a:bodyPr wrap="square" rtlCol="0">
            <a:spAutoFit/>
          </a:bodyPr>
          <a:lstStyle/>
          <a:p>
            <a:pPr algn="ctr"/>
            <a:r>
              <a:rPr lang="en-US" sz="2400" b="1" dirty="0"/>
              <a:t>5-Clique</a:t>
            </a:r>
          </a:p>
        </p:txBody>
      </p:sp>
    </p:spTree>
    <p:extLst>
      <p:ext uri="{BB962C8B-B14F-4D97-AF65-F5344CB8AC3E}">
        <p14:creationId xmlns:p14="http://schemas.microsoft.com/office/powerpoint/2010/main" val="341700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animBg="1"/>
      <p:bldP spid="18" grpId="0" animBg="1"/>
      <p:bldP spid="19" grpId="0" animBg="1"/>
      <p:bldP spid="29" grpId="0" animBg="1"/>
      <p:bldP spid="30" grpId="0" animBg="1"/>
      <p:bldP spid="36" grpId="0" animBg="1"/>
      <p:bldP spid="55" grpId="0" animBg="1"/>
      <p:bldP spid="56" grpId="0" animBg="1"/>
      <p:bldP spid="57" grpId="0" animBg="1"/>
      <p:bldP spid="61" grpId="0" animBg="1"/>
      <p:bldP spid="65" grpId="0" animBg="1"/>
      <p:bldP spid="108" grpId="0"/>
      <p:bldP spid="109" grpId="0"/>
      <p:bldP spid="110" grpId="0"/>
      <p:bldP spid="1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components </a:t>
                </a:r>
                <a:r>
                  <a:rPr lang="en-US" dirty="0"/>
                  <a:t>of a graph</a:t>
                </a:r>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a:p>
                <a:r>
                  <a:rPr lang="en-US" dirty="0"/>
                  <a:t>Large </a:t>
                </a:r>
                <a14:m>
                  <m:oMath xmlns:m="http://schemas.openxmlformats.org/officeDocument/2006/math">
                    <m:r>
                      <a:rPr lang="en-US" b="0" i="1" smtClean="0">
                        <a:latin typeface="Cambria Math" panose="02040503050406030204" pitchFamily="18" charset="0"/>
                      </a:rPr>
                      <m:t>𝑛</m:t>
                    </m:r>
                  </m:oMath>
                </a14:m>
                <a:r>
                  <a:rPr lang="en-US" dirty="0"/>
                  <a:t> clique formation requires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a:t>
                </a:r>
              </a:p>
              <a:p>
                <a:r>
                  <a:rPr lang="en-US" dirty="0"/>
                  <a:t>For a </a:t>
                </a:r>
                <a:r>
                  <a:rPr lang="en-US" b="1" dirty="0"/>
                  <a:t>random graph </a:t>
                </a:r>
                <a:r>
                  <a:rPr lang="en-US" dirty="0"/>
                  <a:t>with </a:t>
                </a:r>
                <a14:m>
                  <m:oMath xmlns:m="http://schemas.openxmlformats.org/officeDocument/2006/math">
                    <m:r>
                      <a:rPr lang="en-US" b="0" i="1" smtClean="0">
                        <a:latin typeface="Cambria Math" panose="02040503050406030204" pitchFamily="18" charset="0"/>
                      </a:rPr>
                      <m:t>𝑛</m:t>
                    </m:r>
                  </m:oMath>
                </a14:m>
                <a:r>
                  <a:rPr lang="en-US" dirty="0"/>
                  <a:t> nodes and </a:t>
                </a:r>
                <a14:m>
                  <m:oMath xmlns:m="http://schemas.openxmlformats.org/officeDocument/2006/math">
                    <m:r>
                      <a:rPr lang="en-US" b="0" i="1" smtClean="0">
                        <a:latin typeface="Cambria Math" panose="02040503050406030204" pitchFamily="18" charset="0"/>
                      </a:rPr>
                      <m:t>𝑚</m:t>
                    </m:r>
                  </m:oMath>
                </a14:m>
                <a:r>
                  <a:rPr lang="en-US" dirty="0"/>
                  <a:t> edges, the probability that two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connected: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oMath>
                  </m:oMathPara>
                </a14:m>
                <a:endParaRPr lang="en-US" dirty="0"/>
              </a:p>
              <a:p>
                <a:r>
                  <a:rPr lang="en-US" dirty="0"/>
                  <a:t>For real-world </a:t>
                </a:r>
                <a:r>
                  <a:rPr lang="en-US" b="1" dirty="0"/>
                  <a:t>sparse networks</a:t>
                </a:r>
                <a14:m>
                  <m:oMath xmlns:m="http://schemas.openxmlformats.org/officeDocument/2006/math">
                    <m:r>
                      <a:rPr lang="en-US" b="1" i="0"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so large clique formation unlikely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46836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Probability of high-order cliques in sparse networks is very low   </a:t>
                </a:r>
              </a:p>
              <a:p>
                <a:r>
                  <a:rPr lang="en-US" dirty="0"/>
                  <a:t>K-core is the part of a component that with degree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endParaRPr lang="en-US" b="0" dirty="0">
                  <a:ea typeface="Cambria Math" panose="02040503050406030204" pitchFamily="18" charset="0"/>
                </a:endParaRPr>
              </a:p>
              <a:p>
                <a:pPr lvl="1"/>
                <a:r>
                  <a:rPr lang="en-US" dirty="0">
                    <a:ea typeface="Cambria Math" panose="02040503050406030204" pitchFamily="18" charset="0"/>
                  </a:rPr>
                  <a:t>Find k by the degree of the nodes </a:t>
                </a:r>
              </a:p>
              <a:p>
                <a:pPr lvl="1"/>
                <a:r>
                  <a:rPr lang="en-US" dirty="0">
                    <a:ea typeface="Cambria Math" panose="02040503050406030204" pitchFamily="18" charset="0"/>
                  </a:rPr>
                  <a:t>Computationally efficient</a:t>
                </a:r>
                <a:endParaRPr lang="en-US" dirty="0"/>
              </a:p>
              <a:p>
                <a:r>
                  <a:rPr lang="en-US" dirty="0"/>
                  <a:t>Existence of k-cores much less restrictive than some other centrality measures</a:t>
                </a:r>
              </a:p>
              <a:p>
                <a:r>
                  <a:rPr lang="en-US" dirty="0"/>
                  <a:t>High probability of finding k-cores with large k  </a:t>
                </a:r>
              </a:p>
              <a:p>
                <a:r>
                  <a:rPr lang="en-US" dirty="0"/>
                  <a:t>Larger 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denser core</a:t>
                </a:r>
              </a:p>
              <a:p>
                <a:r>
                  <a:rPr lang="en-US" dirty="0"/>
                  <a:t>High k core nodes are </a:t>
                </a:r>
                <a:r>
                  <a:rPr lang="en-US" b="1" dirty="0"/>
                  <a:t>highly connected </a:t>
                </a:r>
                <a:r>
                  <a:rPr lang="en-US" dirty="0"/>
                  <a:t>and </a:t>
                </a:r>
                <a:r>
                  <a:rPr lang="en-US" b="1" dirty="0"/>
                  <a:t>influential </a:t>
                </a:r>
                <a:r>
                  <a:rPr lang="en-US" dirty="0"/>
                  <a:t>in the network</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2133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39512" y="1214184"/>
            <a:ext cx="5247897"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Example: k-cores of a simple network </a:t>
            </a:r>
          </a:p>
          <a:p>
            <a:r>
              <a:rPr lang="en-US" dirty="0"/>
              <a:t>Higher values of k correspond to higher </a:t>
            </a:r>
            <a:r>
              <a:rPr lang="en-US" b="1" dirty="0"/>
              <a:t>centrality</a:t>
            </a:r>
          </a:p>
          <a:p>
            <a:pPr marL="0" indent="0">
              <a:buNone/>
            </a:pPr>
            <a:endParaRPr lang="en-US" dirty="0"/>
          </a:p>
          <a:p>
            <a:pPr marL="0" indent="0">
              <a:buNone/>
            </a:pPr>
            <a:r>
              <a:rPr lang="en-US" sz="2000" dirty="0">
                <a:hlinkClick r:id="rId2"/>
              </a:rPr>
              <a:t>Credit: </a:t>
            </a:r>
            <a:r>
              <a:rPr lang="en-US" sz="2000" dirty="0" err="1">
                <a:hlinkClick r:id="rId2"/>
              </a:rPr>
              <a:t>Tixier</a:t>
            </a:r>
            <a:r>
              <a:rPr lang="en-US" sz="2000" dirty="0">
                <a:hlinkClick r:id="rId2"/>
              </a:rPr>
              <a:t>, et. al. 2018</a:t>
            </a:r>
            <a:r>
              <a:rPr lang="en-US" dirty="0">
                <a:hlinkClick r:id="rId2"/>
              </a:rPr>
              <a:t> </a:t>
            </a:r>
            <a:endParaRPr lang="en-US" dirty="0"/>
          </a:p>
        </p:txBody>
      </p:sp>
      <p:pic>
        <p:nvPicPr>
          <p:cNvPr id="5" name="Picture 4">
            <a:extLst>
              <a:ext uri="{FF2B5EF4-FFF2-40B4-BE49-F238E27FC236}">
                <a16:creationId xmlns:a16="http://schemas.microsoft.com/office/drawing/2014/main" id="{3CD697E3-C9E8-49C2-9B1A-A8E6CD122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721" y="1158948"/>
            <a:ext cx="6444367" cy="5284381"/>
          </a:xfrm>
          <a:prstGeom prst="rect">
            <a:avLst/>
          </a:prstGeom>
        </p:spPr>
      </p:pic>
    </p:spTree>
    <p:extLst>
      <p:ext uri="{BB962C8B-B14F-4D97-AF65-F5344CB8AC3E}">
        <p14:creationId xmlns:p14="http://schemas.microsoft.com/office/powerpoint/2010/main" val="14965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Empirically, we expect when a person is connected to 2 other people, the other people are more likely to be connected to each other </a:t>
            </a:r>
          </a:p>
          <a:p>
            <a:r>
              <a:rPr lang="en-US" dirty="0"/>
              <a:t>In a random graph, two people connected to a common individual will only be connected to each other by random coincidence:  </a:t>
            </a:r>
          </a:p>
          <a:p>
            <a:endParaRPr lang="en-US" dirty="0"/>
          </a:p>
          <a:p>
            <a:endParaRPr lang="en-US" dirty="0"/>
          </a:p>
          <a:p>
            <a:r>
              <a:rPr lang="en-US" dirty="0"/>
              <a:t>In a community there is a high probability of completing the triangle of relationships or creating a </a:t>
            </a:r>
            <a:r>
              <a:rPr lang="en-US" b="1" dirty="0"/>
              <a:t>triad</a:t>
            </a:r>
            <a:r>
              <a:rPr lang="en-US" dirty="0"/>
              <a:t>:   </a:t>
            </a:r>
          </a:p>
        </p:txBody>
      </p:sp>
      <p:sp>
        <p:nvSpPr>
          <p:cNvPr id="4" name="Oval 3">
            <a:extLst>
              <a:ext uri="{FF2B5EF4-FFF2-40B4-BE49-F238E27FC236}">
                <a16:creationId xmlns:a16="http://schemas.microsoft.com/office/drawing/2014/main" id="{D35088B5-BF66-4208-8355-7664108086B5}"/>
              </a:ext>
            </a:extLst>
          </p:cNvPr>
          <p:cNvSpPr/>
          <p:nvPr/>
        </p:nvSpPr>
        <p:spPr>
          <a:xfrm>
            <a:off x="4680100" y="350874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4F072E6-5877-4A5B-BC04-C6EC5B0CEFA2}"/>
              </a:ext>
            </a:extLst>
          </p:cNvPr>
          <p:cNvSpPr/>
          <p:nvPr/>
        </p:nvSpPr>
        <p:spPr>
          <a:xfrm>
            <a:off x="5131098" y="4170516"/>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C0D025E-9F81-4E37-9074-1A8BCAAFCBC6}"/>
              </a:ext>
            </a:extLst>
          </p:cNvPr>
          <p:cNvSpPr/>
          <p:nvPr/>
        </p:nvSpPr>
        <p:spPr>
          <a:xfrm>
            <a:off x="5623584" y="350342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071E4B8-2457-428A-8F6B-4CA84915E022}"/>
              </a:ext>
            </a:extLst>
          </p:cNvPr>
          <p:cNvCxnSpPr>
            <a:cxnSpLocks/>
            <a:stCxn id="4" idx="4"/>
            <a:endCxn id="5" idx="1"/>
          </p:cNvCxnSpPr>
          <p:nvPr/>
        </p:nvCxnSpPr>
        <p:spPr>
          <a:xfrm>
            <a:off x="4794400" y="3721395"/>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7F04382-A796-44C7-830B-199A5F4730ED}"/>
              </a:ext>
            </a:extLst>
          </p:cNvPr>
          <p:cNvCxnSpPr>
            <a:cxnSpLocks/>
            <a:stCxn id="6" idx="4"/>
            <a:endCxn id="5" idx="7"/>
          </p:cNvCxnSpPr>
          <p:nvPr/>
        </p:nvCxnSpPr>
        <p:spPr>
          <a:xfrm flipH="1">
            <a:off x="5326220" y="3716078"/>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6CAC7A1-215A-45F5-9C4E-AED0F3AB3E8E}"/>
              </a:ext>
            </a:extLst>
          </p:cNvPr>
          <p:cNvSpPr/>
          <p:nvPr/>
        </p:nvSpPr>
        <p:spPr>
          <a:xfrm>
            <a:off x="2588201" y="556444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0FC6A38-03C3-4F1E-9EC2-EAA5E5E09CC6}"/>
              </a:ext>
            </a:extLst>
          </p:cNvPr>
          <p:cNvSpPr/>
          <p:nvPr/>
        </p:nvSpPr>
        <p:spPr>
          <a:xfrm>
            <a:off x="3039199" y="622621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023907-0A98-403B-AC8F-BB971615BAE5}"/>
              </a:ext>
            </a:extLst>
          </p:cNvPr>
          <p:cNvSpPr/>
          <p:nvPr/>
        </p:nvSpPr>
        <p:spPr>
          <a:xfrm>
            <a:off x="3531685" y="555912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5B5FCE1-3027-4640-8672-FFE866EAA4F5}"/>
              </a:ext>
            </a:extLst>
          </p:cNvPr>
          <p:cNvCxnSpPr>
            <a:cxnSpLocks/>
            <a:stCxn id="10" idx="6"/>
            <a:endCxn id="12" idx="2"/>
          </p:cNvCxnSpPr>
          <p:nvPr/>
        </p:nvCxnSpPr>
        <p:spPr>
          <a:xfrm flipV="1">
            <a:off x="2816801" y="5665454"/>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B17EE9-E5E7-4B66-BA01-28F74475BF97}"/>
              </a:ext>
            </a:extLst>
          </p:cNvPr>
          <p:cNvCxnSpPr>
            <a:cxnSpLocks/>
            <a:stCxn id="10" idx="4"/>
            <a:endCxn id="11" idx="1"/>
          </p:cNvCxnSpPr>
          <p:nvPr/>
        </p:nvCxnSpPr>
        <p:spPr>
          <a:xfrm>
            <a:off x="2702501" y="577709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F27F36-A6F9-465C-B077-32D0FCDC7493}"/>
              </a:ext>
            </a:extLst>
          </p:cNvPr>
          <p:cNvCxnSpPr>
            <a:cxnSpLocks/>
            <a:stCxn id="12" idx="4"/>
            <a:endCxn id="11" idx="7"/>
          </p:cNvCxnSpPr>
          <p:nvPr/>
        </p:nvCxnSpPr>
        <p:spPr>
          <a:xfrm flipH="1">
            <a:off x="3234321" y="577177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15BD261-E5F5-41E1-9683-09081392D62C}"/>
              </a:ext>
            </a:extLst>
          </p:cNvPr>
          <p:cNvSpPr/>
          <p:nvPr/>
        </p:nvSpPr>
        <p:spPr>
          <a:xfrm>
            <a:off x="8323177" y="552302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FA619-7CBA-41FC-AA32-50764006202C}"/>
              </a:ext>
            </a:extLst>
          </p:cNvPr>
          <p:cNvSpPr/>
          <p:nvPr/>
        </p:nvSpPr>
        <p:spPr>
          <a:xfrm>
            <a:off x="8774175" y="618479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3C81EA-A641-40D1-8425-742955C626CC}"/>
              </a:ext>
            </a:extLst>
          </p:cNvPr>
          <p:cNvSpPr/>
          <p:nvPr/>
        </p:nvSpPr>
        <p:spPr>
          <a:xfrm>
            <a:off x="9266661" y="551770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3459A39-6D2F-4DEE-B6FB-9712FC854B8C}"/>
              </a:ext>
            </a:extLst>
          </p:cNvPr>
          <p:cNvCxnSpPr>
            <a:cxnSpLocks/>
            <a:stCxn id="16" idx="6"/>
            <a:endCxn id="18" idx="2"/>
          </p:cNvCxnSpPr>
          <p:nvPr/>
        </p:nvCxnSpPr>
        <p:spPr>
          <a:xfrm flipV="1">
            <a:off x="8551777" y="5624034"/>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D25D3F-5939-4364-91F9-3C168B70E730}"/>
              </a:ext>
            </a:extLst>
          </p:cNvPr>
          <p:cNvCxnSpPr>
            <a:cxnSpLocks/>
            <a:stCxn id="16" idx="4"/>
            <a:endCxn id="17" idx="1"/>
          </p:cNvCxnSpPr>
          <p:nvPr/>
        </p:nvCxnSpPr>
        <p:spPr>
          <a:xfrm>
            <a:off x="8437477" y="573567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7A7C00-18F6-49B9-8803-8E04D148C03A}"/>
              </a:ext>
            </a:extLst>
          </p:cNvPr>
          <p:cNvCxnSpPr>
            <a:cxnSpLocks/>
            <a:stCxn id="18" idx="4"/>
            <a:endCxn id="17" idx="7"/>
          </p:cNvCxnSpPr>
          <p:nvPr/>
        </p:nvCxnSpPr>
        <p:spPr>
          <a:xfrm flipH="1">
            <a:off x="8969297" y="573035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A1A8E-C032-4099-88E2-A2C4C75EDC4E}"/>
              </a:ext>
            </a:extLst>
          </p:cNvPr>
          <p:cNvCxnSpPr>
            <a:cxnSpLocks/>
            <a:stCxn id="4" idx="6"/>
            <a:endCxn id="6" idx="2"/>
          </p:cNvCxnSpPr>
          <p:nvPr/>
        </p:nvCxnSpPr>
        <p:spPr>
          <a:xfrm flipV="1">
            <a:off x="4908700" y="3609753"/>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7900A5-88C3-4467-8EB4-4EC0CB87BAF5}"/>
              </a:ext>
            </a:extLst>
          </p:cNvPr>
          <p:cNvSpPr txBox="1"/>
          <p:nvPr/>
        </p:nvSpPr>
        <p:spPr>
          <a:xfrm>
            <a:off x="6422874" y="3370661"/>
            <a:ext cx="4247707" cy="830997"/>
          </a:xfrm>
          <a:prstGeom prst="rect">
            <a:avLst/>
          </a:prstGeom>
          <a:noFill/>
        </p:spPr>
        <p:txBody>
          <a:bodyPr wrap="square" rtlCol="0">
            <a:spAutoFit/>
          </a:bodyPr>
          <a:lstStyle/>
          <a:p>
            <a:r>
              <a:rPr lang="en-US" sz="2400" dirty="0"/>
              <a:t>Low probability of completing triangle in random graph </a:t>
            </a:r>
          </a:p>
        </p:txBody>
      </p:sp>
      <p:sp>
        <p:nvSpPr>
          <p:cNvPr id="26" name="TextBox 25">
            <a:extLst>
              <a:ext uri="{FF2B5EF4-FFF2-40B4-BE49-F238E27FC236}">
                <a16:creationId xmlns:a16="http://schemas.microsoft.com/office/drawing/2014/main" id="{764116C1-53E4-46DB-9709-D42725CAA6A6}"/>
              </a:ext>
            </a:extLst>
          </p:cNvPr>
          <p:cNvSpPr txBox="1"/>
          <p:nvPr/>
        </p:nvSpPr>
        <p:spPr>
          <a:xfrm>
            <a:off x="4097390" y="5794396"/>
            <a:ext cx="4247707" cy="830997"/>
          </a:xfrm>
          <a:prstGeom prst="rect">
            <a:avLst/>
          </a:prstGeom>
          <a:noFill/>
        </p:spPr>
        <p:txBody>
          <a:bodyPr wrap="square" rtlCol="0">
            <a:spAutoFit/>
          </a:bodyPr>
          <a:lstStyle/>
          <a:p>
            <a:r>
              <a:rPr lang="en-US" sz="2400" dirty="0"/>
              <a:t>High probability of completing triangle in community</a:t>
            </a:r>
          </a:p>
        </p:txBody>
      </p:sp>
      <p:sp>
        <p:nvSpPr>
          <p:cNvPr id="27" name="Arrow: Right 26">
            <a:extLst>
              <a:ext uri="{FF2B5EF4-FFF2-40B4-BE49-F238E27FC236}">
                <a16:creationId xmlns:a16="http://schemas.microsoft.com/office/drawing/2014/main" id="{FB6DB966-1815-4B49-BC1B-C3E0686B6A6A}"/>
              </a:ext>
            </a:extLst>
          </p:cNvPr>
          <p:cNvSpPr/>
          <p:nvPr/>
        </p:nvSpPr>
        <p:spPr>
          <a:xfrm>
            <a:off x="4194544" y="5550844"/>
            <a:ext cx="3838354" cy="212651"/>
          </a:xfrm>
          <a:prstGeom prst="rightArrow">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animBg="1"/>
      <p:bldP spid="11" grpId="0" animBg="1"/>
      <p:bldP spid="12" grpId="0" animBg="1"/>
      <p:bldP spid="16" grpId="0" animBg="1"/>
      <p:bldP spid="17" grpId="0" animBg="1"/>
      <p:bldP spid="18" grpId="0" animBg="1"/>
      <p:bldP spid="25" grpId="0"/>
      <p:bldP spid="26" grpId="0"/>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appear in many forms </a:t>
            </a:r>
          </a:p>
          <a:p>
            <a:r>
              <a:rPr lang="en-US" dirty="0"/>
              <a:t>Online social media  </a:t>
            </a:r>
          </a:p>
          <a:p>
            <a:r>
              <a:rPr lang="en-US" dirty="0"/>
              <a:t>Networks of collaborating people</a:t>
            </a:r>
          </a:p>
          <a:p>
            <a:r>
              <a:rPr lang="en-US" dirty="0"/>
              <a:t>People in clubs   </a:t>
            </a:r>
          </a:p>
          <a:p>
            <a:r>
              <a:rPr lang="en-US" dirty="0"/>
              <a:t>Political and business organizations  </a:t>
            </a:r>
          </a:p>
          <a:p>
            <a:r>
              <a:rPr lang="en-US" dirty="0"/>
              <a:t>Organisms in an ecosystem</a:t>
            </a:r>
          </a:p>
          <a:p>
            <a:r>
              <a:rPr lang="en-US" dirty="0"/>
              <a:t>Citations in research papers   </a:t>
            </a:r>
          </a:p>
          <a:p>
            <a:r>
              <a:rPr lang="en-US" b="1" dirty="0"/>
              <a:t>Many more …</a:t>
            </a:r>
          </a:p>
          <a:p>
            <a:endParaRPr lang="en-US" dirty="0"/>
          </a:p>
          <a:p>
            <a:endParaRPr lang="en-US" dirty="0"/>
          </a:p>
        </p:txBody>
      </p:sp>
    </p:spTree>
    <p:extLst>
      <p:ext uri="{BB962C8B-B14F-4D97-AF65-F5344CB8AC3E}">
        <p14:creationId xmlns:p14="http://schemas.microsoft.com/office/powerpoint/2010/main" val="513003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A relationship in a graph: if u is connected to w and v is connected to w the relationship is </a:t>
            </a:r>
            <a:r>
              <a:rPr lang="en-US" b="1" dirty="0"/>
              <a:t>transitive</a:t>
            </a:r>
            <a:r>
              <a:rPr lang="en-US" dirty="0"/>
              <a:t> if u is connected to v:</a:t>
            </a:r>
          </a:p>
          <a:p>
            <a:endParaRPr lang="en-US" dirty="0"/>
          </a:p>
          <a:p>
            <a:endParaRPr lang="en-US" dirty="0"/>
          </a:p>
          <a:p>
            <a:endParaRPr lang="en-US" dirty="0"/>
          </a:p>
          <a:p>
            <a:r>
              <a:rPr lang="en-US" dirty="0"/>
              <a:t>The human version of transitivity: the friend of my friend is my friend  </a:t>
            </a:r>
          </a:p>
          <a:p>
            <a:r>
              <a:rPr lang="en-US" dirty="0"/>
              <a:t>Density of triangle in a social graph is a measure of density  </a:t>
            </a:r>
          </a:p>
        </p:txBody>
      </p:sp>
      <p:sp>
        <p:nvSpPr>
          <p:cNvPr id="4" name="Oval 3">
            <a:extLst>
              <a:ext uri="{FF2B5EF4-FFF2-40B4-BE49-F238E27FC236}">
                <a16:creationId xmlns:a16="http://schemas.microsoft.com/office/drawing/2014/main" id="{3574C403-F818-48A7-8BEB-1E55F253B433}"/>
              </a:ext>
            </a:extLst>
          </p:cNvPr>
          <p:cNvSpPr/>
          <p:nvPr/>
        </p:nvSpPr>
        <p:spPr>
          <a:xfrm>
            <a:off x="4514747" y="2897660"/>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74DD6FA-B1D8-4DB0-92FD-B3B6675C06B1}"/>
              </a:ext>
            </a:extLst>
          </p:cNvPr>
          <p:cNvSpPr/>
          <p:nvPr/>
        </p:nvSpPr>
        <p:spPr>
          <a:xfrm>
            <a:off x="4965745" y="355943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19AD43-2DCE-4F83-8FE3-68AA1429521A}"/>
              </a:ext>
            </a:extLst>
          </p:cNvPr>
          <p:cNvSpPr/>
          <p:nvPr/>
        </p:nvSpPr>
        <p:spPr>
          <a:xfrm>
            <a:off x="5458231" y="2892343"/>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38430DF-01A3-4687-8064-D534CD541D24}"/>
              </a:ext>
            </a:extLst>
          </p:cNvPr>
          <p:cNvCxnSpPr>
            <a:cxnSpLocks/>
            <a:stCxn id="4" idx="6"/>
            <a:endCxn id="6" idx="2"/>
          </p:cNvCxnSpPr>
          <p:nvPr/>
        </p:nvCxnSpPr>
        <p:spPr>
          <a:xfrm flipV="1">
            <a:off x="4743347" y="2998669"/>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5613D1B-2AD0-40E4-98FD-FE546A860C29}"/>
              </a:ext>
            </a:extLst>
          </p:cNvPr>
          <p:cNvCxnSpPr>
            <a:cxnSpLocks/>
            <a:stCxn id="4" idx="4"/>
            <a:endCxn id="5" idx="1"/>
          </p:cNvCxnSpPr>
          <p:nvPr/>
        </p:nvCxnSpPr>
        <p:spPr>
          <a:xfrm>
            <a:off x="4629047" y="3110311"/>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F38CF6-076E-4323-B467-1582AFE4938B}"/>
              </a:ext>
            </a:extLst>
          </p:cNvPr>
          <p:cNvCxnSpPr>
            <a:cxnSpLocks/>
            <a:stCxn id="6" idx="4"/>
            <a:endCxn id="5" idx="7"/>
          </p:cNvCxnSpPr>
          <p:nvPr/>
        </p:nvCxnSpPr>
        <p:spPr>
          <a:xfrm flipH="1">
            <a:off x="5160867" y="3104994"/>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C2DDE6-116D-4E33-ABF5-2776086A4238}"/>
              </a:ext>
            </a:extLst>
          </p:cNvPr>
          <p:cNvSpPr txBox="1"/>
          <p:nvPr/>
        </p:nvSpPr>
        <p:spPr>
          <a:xfrm>
            <a:off x="3952464" y="2737058"/>
            <a:ext cx="527901" cy="523220"/>
          </a:xfrm>
          <a:prstGeom prst="rect">
            <a:avLst/>
          </a:prstGeom>
          <a:noFill/>
        </p:spPr>
        <p:txBody>
          <a:bodyPr wrap="square" rtlCol="0">
            <a:spAutoFit/>
          </a:bodyPr>
          <a:lstStyle/>
          <a:p>
            <a:pPr algn="ctr"/>
            <a:r>
              <a:rPr lang="en-US" sz="2800" b="1" i="1" dirty="0"/>
              <a:t>u</a:t>
            </a:r>
          </a:p>
        </p:txBody>
      </p:sp>
      <p:sp>
        <p:nvSpPr>
          <p:cNvPr id="11" name="TextBox 10">
            <a:extLst>
              <a:ext uri="{FF2B5EF4-FFF2-40B4-BE49-F238E27FC236}">
                <a16:creationId xmlns:a16="http://schemas.microsoft.com/office/drawing/2014/main" id="{DF531998-6712-4C3A-8336-679281A3815D}"/>
              </a:ext>
            </a:extLst>
          </p:cNvPr>
          <p:cNvSpPr txBox="1"/>
          <p:nvPr/>
        </p:nvSpPr>
        <p:spPr>
          <a:xfrm>
            <a:off x="5684751" y="2686782"/>
            <a:ext cx="527901" cy="523220"/>
          </a:xfrm>
          <a:prstGeom prst="rect">
            <a:avLst/>
          </a:prstGeom>
          <a:noFill/>
        </p:spPr>
        <p:txBody>
          <a:bodyPr wrap="square" rtlCol="0">
            <a:spAutoFit/>
          </a:bodyPr>
          <a:lstStyle/>
          <a:p>
            <a:pPr algn="ctr"/>
            <a:r>
              <a:rPr lang="en-US" sz="2800" b="1" i="1" dirty="0"/>
              <a:t>v</a:t>
            </a:r>
          </a:p>
        </p:txBody>
      </p:sp>
      <p:sp>
        <p:nvSpPr>
          <p:cNvPr id="12" name="TextBox 11">
            <a:extLst>
              <a:ext uri="{FF2B5EF4-FFF2-40B4-BE49-F238E27FC236}">
                <a16:creationId xmlns:a16="http://schemas.microsoft.com/office/drawing/2014/main" id="{8DA2F49B-CAFD-4EBE-9483-A90341E70A1F}"/>
              </a:ext>
            </a:extLst>
          </p:cNvPr>
          <p:cNvSpPr txBox="1"/>
          <p:nvPr/>
        </p:nvSpPr>
        <p:spPr>
          <a:xfrm>
            <a:off x="4836838" y="3691582"/>
            <a:ext cx="527901" cy="523220"/>
          </a:xfrm>
          <a:prstGeom prst="rect">
            <a:avLst/>
          </a:prstGeom>
          <a:noFill/>
        </p:spPr>
        <p:txBody>
          <a:bodyPr wrap="square" rtlCol="0">
            <a:spAutoFit/>
          </a:bodyPr>
          <a:lstStyle/>
          <a:p>
            <a:pPr algn="ctr"/>
            <a:r>
              <a:rPr lang="en-US" sz="2800" b="1" i="1" dirty="0"/>
              <a:t>w</a:t>
            </a:r>
          </a:p>
        </p:txBody>
      </p:sp>
    </p:spTree>
    <p:extLst>
      <p:ext uri="{BB962C8B-B14F-4D97-AF65-F5344CB8AC3E}">
        <p14:creationId xmlns:p14="http://schemas.microsoft.com/office/powerpoint/2010/main" val="40639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5" y="1208868"/>
            <a:ext cx="4290193" cy="1991532"/>
          </a:xfrm>
        </p:spPr>
        <p:txBody>
          <a:bodyPr>
            <a:normAutofit/>
          </a:bodyPr>
          <a:lstStyle/>
          <a:p>
            <a:pPr marL="0" indent="0">
              <a:buNone/>
            </a:pPr>
            <a:r>
              <a:rPr lang="en-US" dirty="0"/>
              <a:t>Example: </a:t>
            </a:r>
            <a:r>
              <a:rPr lang="en-US" b="1" dirty="0"/>
              <a:t>Density of triangles </a:t>
            </a:r>
            <a:r>
              <a:rPr lang="en-US" dirty="0"/>
              <a:t>is an indicator of community cores, or influential nodes </a:t>
            </a:r>
          </a:p>
        </p:txBody>
      </p:sp>
      <p:pic>
        <p:nvPicPr>
          <p:cNvPr id="16" name="Picture 15">
            <a:extLst>
              <a:ext uri="{FF2B5EF4-FFF2-40B4-BE49-F238E27FC236}">
                <a16:creationId xmlns:a16="http://schemas.microsoft.com/office/drawing/2014/main" id="{E53E0393-7B64-9DFD-4165-485ACE93E63D}"/>
              </a:ext>
            </a:extLst>
          </p:cNvPr>
          <p:cNvPicPr>
            <a:picLocks noChangeAspect="1"/>
          </p:cNvPicPr>
          <p:nvPr/>
        </p:nvPicPr>
        <p:blipFill>
          <a:blip r:embed="rId2"/>
          <a:stretch>
            <a:fillRect/>
          </a:stretch>
        </p:blipFill>
        <p:spPr>
          <a:xfrm>
            <a:off x="4739356" y="1162775"/>
            <a:ext cx="6919244" cy="5549097"/>
          </a:xfrm>
          <a:prstGeom prst="rect">
            <a:avLst/>
          </a:prstGeom>
        </p:spPr>
      </p:pic>
    </p:spTree>
    <p:extLst>
      <p:ext uri="{BB962C8B-B14F-4D97-AF65-F5344CB8AC3E}">
        <p14:creationId xmlns:p14="http://schemas.microsoft.com/office/powerpoint/2010/main" val="4290536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Triangle density of a node,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oMath>
                </a14:m>
                <a:r>
                  <a:rPr lang="en-US" dirty="0"/>
                  <a:t>, is the number of triangles passing through the node</a:t>
                </a:r>
              </a:p>
              <a:p>
                <a:r>
                  <a:rPr lang="en-US" dirty="0"/>
                  <a:t>Simple triangle density is a biased</a:t>
                </a:r>
              </a:p>
              <a:p>
                <a:pPr lvl="1"/>
                <a:r>
                  <a:rPr lang="en-US" dirty="0"/>
                  <a:t>Nodes with high degree have greater probability of having more triangles</a:t>
                </a:r>
              </a:p>
              <a:p>
                <a:r>
                  <a:rPr lang="en-US" dirty="0"/>
                  <a:t>Graph </a:t>
                </a:r>
                <a:r>
                  <a:rPr lang="en-US" b="1" dirty="0"/>
                  <a:t>clustering coefficient</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b="1" dirty="0"/>
                  <a:t>, </a:t>
                </a:r>
                <a:r>
                  <a:rPr lang="en-US" dirty="0"/>
                  <a:t>adjusts triangle density for degree of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endParaRPr lang="en-US" dirty="0"/>
              </a:p>
              <a:p>
                <a:r>
                  <a:rPr lang="en-US" dirty="0"/>
                  <a:t>Many possible adjustments have been proposed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150397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Clustering Coefficient </a:t>
                </a:r>
                <a:r>
                  <a:rPr lang="en-US" dirty="0"/>
                  <a:t>is an indicator or community cores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of node </a:t>
                </a:r>
                <a:r>
                  <a:rPr lang="en-US" i="1" dirty="0" err="1"/>
                  <a:t>i</a:t>
                </a:r>
                <a:r>
                  <a:rPr lang="en-US" dirty="0"/>
                  <a:t> that are part of a triad </a:t>
                </a:r>
              </a:p>
              <a:p>
                <a:r>
                  <a:rPr lang="en-US" dirty="0"/>
                  <a:t>Highly connected nodes of a graph have high clustering coefficients</a:t>
                </a:r>
              </a:p>
              <a:p>
                <a:r>
                  <a:rPr lang="en-US" dirty="0"/>
                  <a:t>Nodes with high clustering coefficients have high </a:t>
                </a:r>
                <a:r>
                  <a:rPr lang="en-US" b="1" dirty="0"/>
                  <a:t>transitive centrality </a:t>
                </a:r>
                <a:r>
                  <a:rPr lang="en-US" dirty="0"/>
                  <a:t>and are </a:t>
                </a:r>
                <a:r>
                  <a:rPr lang="en-US" b="1" dirty="0"/>
                  <a:t>influential </a:t>
                </a:r>
                <a:r>
                  <a:rPr lang="en-US" dirty="0"/>
                  <a:t>in the network</a:t>
                </a:r>
              </a:p>
              <a:p>
                <a:r>
                  <a:rPr lang="en-US" dirty="0"/>
                  <a:t>Clustering coefficient is efficient to compute – only requires triangle count and node degree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r="-169"/>
                </a:stretch>
              </a:blipFill>
            </p:spPr>
            <p:txBody>
              <a:bodyPr/>
              <a:lstStyle/>
              <a:p>
                <a:r>
                  <a:rPr lang="en-US">
                    <a:noFill/>
                  </a:rPr>
                  <a:t> </a:t>
                </a:r>
              </a:p>
            </p:txBody>
          </p:sp>
        </mc:Fallback>
      </mc:AlternateContent>
    </p:spTree>
    <p:extLst>
      <p:ext uri="{BB962C8B-B14F-4D97-AF65-F5344CB8AC3E}">
        <p14:creationId xmlns:p14="http://schemas.microsoft.com/office/powerpoint/2010/main" val="71840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4009205" cy="1691495"/>
          </a:xfrm>
        </p:spPr>
        <p:txBody>
          <a:bodyPr>
            <a:normAutofit/>
          </a:bodyPr>
          <a:lstStyle/>
          <a:p>
            <a:pPr marL="0" indent="0">
              <a:buNone/>
            </a:pPr>
            <a:r>
              <a:rPr lang="en-US" dirty="0"/>
              <a:t>Example: </a:t>
            </a:r>
            <a:r>
              <a:rPr lang="en-US" b="1" dirty="0"/>
              <a:t>Clustering Coefficient </a:t>
            </a:r>
            <a:r>
              <a:rPr lang="en-US" dirty="0"/>
              <a:t>as an indicator of community cores or node influence</a:t>
            </a:r>
          </a:p>
          <a:p>
            <a:pPr marL="0" indent="0">
              <a:buNone/>
            </a:pPr>
            <a:endParaRPr lang="en-US" dirty="0"/>
          </a:p>
        </p:txBody>
      </p:sp>
      <p:pic>
        <p:nvPicPr>
          <p:cNvPr id="5" name="Picture 4">
            <a:extLst>
              <a:ext uri="{FF2B5EF4-FFF2-40B4-BE49-F238E27FC236}">
                <a16:creationId xmlns:a16="http://schemas.microsoft.com/office/drawing/2014/main" id="{F6D69209-5938-1109-A055-8BFA205B5696}"/>
              </a:ext>
            </a:extLst>
          </p:cNvPr>
          <p:cNvPicPr>
            <a:picLocks noChangeAspect="1"/>
          </p:cNvPicPr>
          <p:nvPr/>
        </p:nvPicPr>
        <p:blipFill>
          <a:blip r:embed="rId2"/>
          <a:stretch>
            <a:fillRect/>
          </a:stretch>
        </p:blipFill>
        <p:spPr>
          <a:xfrm>
            <a:off x="4871751" y="1052793"/>
            <a:ext cx="7172611" cy="5704824"/>
          </a:xfrm>
          <a:prstGeom prst="rect">
            <a:avLst/>
          </a:prstGeom>
        </p:spPr>
      </p:pic>
    </p:spTree>
    <p:extLst>
      <p:ext uri="{BB962C8B-B14F-4D97-AF65-F5344CB8AC3E}">
        <p14:creationId xmlns:p14="http://schemas.microsoft.com/office/powerpoint/2010/main" val="3523962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Finding Communities in Networks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are organized in </a:t>
            </a:r>
            <a:r>
              <a:rPr lang="en-US" b="1" dirty="0"/>
              <a:t>communities</a:t>
            </a:r>
            <a:r>
              <a:rPr lang="en-US" dirty="0"/>
              <a:t>  </a:t>
            </a:r>
          </a:p>
          <a:p>
            <a:r>
              <a:rPr lang="en-US" dirty="0"/>
              <a:t>Communities are strongly connected </a:t>
            </a:r>
          </a:p>
          <a:p>
            <a:pPr lvl="1"/>
            <a:r>
              <a:rPr lang="en-US" dirty="0"/>
              <a:t>A random graph has uniform distribution of the edges </a:t>
            </a:r>
          </a:p>
          <a:p>
            <a:pPr lvl="1"/>
            <a:r>
              <a:rPr lang="en-US" dirty="0"/>
              <a:t>A graph of communities has regions of dense connections  </a:t>
            </a:r>
          </a:p>
          <a:p>
            <a:r>
              <a:rPr lang="en-US" b="1" dirty="0"/>
              <a:t>Betweenness</a:t>
            </a:r>
            <a:r>
              <a:rPr lang="en-US" dirty="0"/>
              <a:t> measures the extent certain nodes and edges are on path between other nodes  </a:t>
            </a:r>
          </a:p>
          <a:p>
            <a:pPr lvl="1"/>
            <a:r>
              <a:rPr lang="en-US" dirty="0"/>
              <a:t>Betweenness is low within highly connected communities </a:t>
            </a:r>
          </a:p>
          <a:p>
            <a:pPr lvl="1"/>
            <a:r>
              <a:rPr lang="en-US" dirty="0"/>
              <a:t>Betweenness is high between communities </a:t>
            </a:r>
          </a:p>
          <a:p>
            <a:r>
              <a:rPr lang="en-US" b="1" dirty="0"/>
              <a:t>Modularity</a:t>
            </a:r>
            <a:r>
              <a:rPr lang="en-US" dirty="0"/>
              <a:t> measures the density of edges compared to random graph </a:t>
            </a:r>
          </a:p>
          <a:p>
            <a:pPr lvl="1"/>
            <a:r>
              <a:rPr lang="en-US" dirty="0"/>
              <a:t>Communities have high modularity </a:t>
            </a:r>
          </a:p>
          <a:p>
            <a:pPr lvl="1"/>
            <a:r>
              <a:rPr lang="en-US" dirty="0"/>
              <a:t>Use modularity to search for communities </a:t>
            </a:r>
          </a:p>
          <a:p>
            <a:endParaRPr lang="en-US" dirty="0"/>
          </a:p>
          <a:p>
            <a:endParaRPr lang="en-US" dirty="0"/>
          </a:p>
          <a:p>
            <a:endParaRPr lang="en-US" dirty="0"/>
          </a:p>
        </p:txBody>
      </p:sp>
    </p:spTree>
    <p:extLst>
      <p:ext uri="{BB962C8B-B14F-4D97-AF65-F5344CB8AC3E}">
        <p14:creationId xmlns:p14="http://schemas.microsoft.com/office/powerpoint/2010/main" val="262762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10962468" cy="5447426"/>
          </a:xfrm>
        </p:spPr>
        <p:txBody>
          <a:bodyPr>
            <a:normAutofit/>
          </a:bodyPr>
          <a:lstStyle/>
          <a:p>
            <a:pPr marL="0" indent="0">
              <a:buNone/>
            </a:pPr>
            <a:r>
              <a:rPr lang="en-US" dirty="0"/>
              <a:t>Betweenness measures the number of paths between parts of a graph </a:t>
            </a:r>
          </a:p>
          <a:p>
            <a:r>
              <a:rPr lang="en-US" dirty="0"/>
              <a:t>Betweenness is the </a:t>
            </a:r>
            <a:r>
              <a:rPr lang="en-US" b="1" dirty="0"/>
              <a:t>number of pairwise shortest paths </a:t>
            </a:r>
            <a:r>
              <a:rPr lang="en-US" dirty="0"/>
              <a:t>passing though part of a graph</a:t>
            </a:r>
          </a:p>
          <a:p>
            <a:r>
              <a:rPr lang="en-US" dirty="0"/>
              <a:t>Expect high betweenness between communities – few possible paths</a:t>
            </a:r>
          </a:p>
          <a:p>
            <a:r>
              <a:rPr lang="en-US" b="1" dirty="0"/>
              <a:t>Node betweenness </a:t>
            </a:r>
            <a:r>
              <a:rPr lang="en-US" dirty="0"/>
              <a:t>is the number of pairwise shortest paths passing through a given node in the graph </a:t>
            </a:r>
          </a:p>
          <a:p>
            <a:r>
              <a:rPr lang="en-US" b="1" dirty="0"/>
              <a:t>Edge betweenness </a:t>
            </a:r>
            <a:r>
              <a:rPr lang="en-US" dirty="0"/>
              <a:t>is the number of pairwise shortest paths passing through a given node in the graph</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0466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5109275" cy="5447426"/>
          </a:xfrm>
        </p:spPr>
        <p:txBody>
          <a:bodyPr>
            <a:normAutofit/>
          </a:bodyPr>
          <a:lstStyle/>
          <a:p>
            <a:pPr marL="0" indent="0">
              <a:buNone/>
            </a:pPr>
            <a:r>
              <a:rPr lang="en-US" dirty="0"/>
              <a:t>Betweenness measures the number of paths parts of a graph </a:t>
            </a:r>
          </a:p>
          <a:p>
            <a:r>
              <a:rPr lang="en-US" dirty="0"/>
              <a:t>Example: a single node is on path between members of two communities  </a:t>
            </a:r>
          </a:p>
          <a:p>
            <a:r>
              <a:rPr lang="en-US" dirty="0"/>
              <a:t>Can use betweenness to identify communities </a:t>
            </a:r>
          </a:p>
          <a:p>
            <a:pPr marL="0" indent="0">
              <a:buNone/>
            </a:pPr>
            <a:endParaRPr lang="en-US" dirty="0"/>
          </a:p>
          <a:p>
            <a:pPr marL="0" indent="0">
              <a:buNone/>
            </a:pPr>
            <a:r>
              <a:rPr lang="en-US" sz="1800" dirty="0"/>
              <a:t>Source: </a:t>
            </a:r>
            <a:r>
              <a:rPr lang="en-US" sz="1800" dirty="0">
                <a:hlinkClick r:id="rId2"/>
              </a:rPr>
              <a:t>bsmithactivity3</a:t>
            </a:r>
            <a:endParaRPr lang="en-US" sz="1800" dirty="0"/>
          </a:p>
          <a:p>
            <a:pPr marL="0" indent="0">
              <a:buNone/>
            </a:pPr>
            <a:endParaRPr lang="en-US" dirty="0"/>
          </a:p>
          <a:p>
            <a:endParaRPr lang="en-US" dirty="0"/>
          </a:p>
          <a:p>
            <a:endParaRPr lang="en-US" dirty="0"/>
          </a:p>
        </p:txBody>
      </p:sp>
      <p:pic>
        <p:nvPicPr>
          <p:cNvPr id="2052" name="Picture 4">
            <a:extLst>
              <a:ext uri="{FF2B5EF4-FFF2-40B4-BE49-F238E27FC236}">
                <a16:creationId xmlns:a16="http://schemas.microsoft.com/office/drawing/2014/main" id="{358CBA53-3A14-4E44-BA5E-6759A818B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898" y="1208868"/>
            <a:ext cx="6269584" cy="544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find betweenness?</a:t>
            </a:r>
          </a:p>
          <a:p>
            <a:r>
              <a:rPr lang="en-US" dirty="0"/>
              <a:t>Database searching</a:t>
            </a:r>
          </a:p>
          <a:p>
            <a:pPr lvl="1"/>
            <a:r>
              <a:rPr lang="en-US" dirty="0"/>
              <a:t>e.g. B-tree search</a:t>
            </a:r>
          </a:p>
          <a:p>
            <a:r>
              <a:rPr lang="en-US" dirty="0"/>
              <a:t>Searching graphs</a:t>
            </a:r>
          </a:p>
          <a:p>
            <a:pPr lvl="1"/>
            <a:r>
              <a:rPr lang="en-US" dirty="0"/>
              <a:t>Find distances </a:t>
            </a:r>
          </a:p>
          <a:p>
            <a:pPr lvl="1"/>
            <a:r>
              <a:rPr lang="en-US" dirty="0"/>
              <a:t>Compute shortest paths</a:t>
            </a:r>
          </a:p>
          <a:p>
            <a:pPr lvl="1"/>
            <a:r>
              <a:rPr lang="en-US" dirty="0"/>
              <a:t>Discover connectivity  </a:t>
            </a:r>
          </a:p>
          <a:p>
            <a:r>
              <a:rPr lang="en-US" dirty="0"/>
              <a:t>Path search is computationally intensive for large graphs! </a:t>
            </a:r>
          </a:p>
          <a:p>
            <a:endParaRPr lang="en-US" dirty="0"/>
          </a:p>
        </p:txBody>
      </p:sp>
    </p:spTree>
    <p:extLst>
      <p:ext uri="{BB962C8B-B14F-4D97-AF65-F5344CB8AC3E}">
        <p14:creationId xmlns:p14="http://schemas.microsoft.com/office/powerpoint/2010/main" val="224115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Breadth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search a graph to find paths</a:t>
                </a:r>
              </a:p>
              <a:p>
                <a:r>
                  <a:rPr lang="en-US" dirty="0"/>
                  <a:t>Depth first search </a:t>
                </a:r>
              </a:p>
              <a:p>
                <a:pPr marL="914400" lvl="1" indent="-457200">
                  <a:buFont typeface="+mj-lt"/>
                  <a:buAutoNum type="arabicPeriod"/>
                </a:pPr>
                <a:r>
                  <a:rPr lang="en-US" dirty="0"/>
                  <a:t>Recessively search nearest neighbors to the ends of the graph </a:t>
                </a:r>
              </a:p>
              <a:p>
                <a:pPr marL="914400" lvl="1" indent="-457200">
                  <a:buFont typeface="+mj-lt"/>
                  <a:buAutoNum type="arabicPeriod"/>
                </a:pPr>
                <a:r>
                  <a:rPr lang="en-US" dirty="0"/>
                  <a:t>Algorithm terminates when all nodes searched</a:t>
                </a:r>
              </a:p>
              <a:p>
                <a:r>
                  <a:rPr lang="en-US" dirty="0"/>
                  <a:t>Breadth first search </a:t>
                </a:r>
              </a:p>
              <a:p>
                <a:pPr marL="914400" lvl="1" indent="-457200">
                  <a:buFont typeface="+mj-lt"/>
                  <a:buAutoNum type="arabicPeriod"/>
                </a:pPr>
                <a:r>
                  <a:rPr lang="en-US" dirty="0"/>
                  <a:t>Start at a node; the </a:t>
                </a:r>
                <a:r>
                  <a:rPr lang="en-US" b="1" dirty="0"/>
                  <a:t>root</a:t>
                </a:r>
                <a:r>
                  <a:rPr lang="en-US" dirty="0"/>
                  <a:t> </a:t>
                </a:r>
              </a:p>
              <a:p>
                <a:pPr marL="914400" lvl="1" indent="-457200">
                  <a:buFont typeface="+mj-lt"/>
                  <a:buAutoNum type="arabicPeriod"/>
                </a:pPr>
                <a:r>
                  <a:rPr lang="en-US" dirty="0"/>
                  <a:t>Find nodes within distance d of root </a:t>
                </a:r>
              </a:p>
              <a:p>
                <a:pPr marL="914400" lvl="1" indent="-457200">
                  <a:buFont typeface="+mj-lt"/>
                  <a:buAutoNum type="arabicPeriod"/>
                </a:pPr>
                <a:r>
                  <a:rPr lang="en-US" dirty="0"/>
                  <a:t>Create queue of nodes at distance d + 1 </a:t>
                </a:r>
              </a:p>
              <a:p>
                <a:pPr marL="914400" lvl="1" indent="-457200">
                  <a:buFont typeface="+mj-lt"/>
                  <a:buAutoNum type="arabicPeriod"/>
                </a:pPr>
                <a:r>
                  <a:rPr lang="en-US" dirty="0"/>
                  <a:t>Find nodes within distance d of new nodes in queue</a:t>
                </a:r>
              </a:p>
              <a:p>
                <a:pPr marL="914400" lvl="1" indent="-457200">
                  <a:buFont typeface="+mj-lt"/>
                  <a:buAutoNum type="arabicPeriod"/>
                </a:pPr>
                <a:r>
                  <a:rPr lang="en-US" dirty="0"/>
                  <a:t>Repeat steps 3 and 4 until end of graph discovered; empty queue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b="1" dirty="0"/>
                  <a:t>stopping condition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5403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540293" cy="5526858"/>
          </a:xfrm>
        </p:spPr>
        <p:txBody>
          <a:bodyPr>
            <a:normAutofit/>
          </a:bodyPr>
          <a:lstStyle/>
          <a:p>
            <a:pPr marL="0" indent="0">
              <a:buNone/>
            </a:pPr>
            <a:r>
              <a:rPr lang="en-US" dirty="0"/>
              <a:t>Social networks appear in many forms </a:t>
            </a:r>
          </a:p>
          <a:p>
            <a:r>
              <a:rPr lang="en-US" dirty="0"/>
              <a:t>Example: small network of co-authorship of scientific papers   </a:t>
            </a:r>
          </a:p>
          <a:p>
            <a:r>
              <a:rPr lang="en-US" dirty="0"/>
              <a:t>Relationship communities organize along discipline lines</a:t>
            </a:r>
          </a:p>
          <a:p>
            <a:pPr marL="0" indent="0">
              <a:buNone/>
            </a:pPr>
            <a:endParaRPr lang="en-US" dirty="0"/>
          </a:p>
          <a:p>
            <a:pPr marL="0" indent="0">
              <a:buNone/>
            </a:pPr>
            <a:r>
              <a:rPr lang="en-US" sz="2000" dirty="0">
                <a:hlinkClick r:id="rId2"/>
              </a:rPr>
              <a:t>Credit: Neman, 2004, Proceedings of the National Academy of Sciences</a:t>
            </a:r>
            <a:endParaRPr lang="en-US" sz="2000" dirty="0"/>
          </a:p>
          <a:p>
            <a:endParaRPr lang="en-US" dirty="0"/>
          </a:p>
          <a:p>
            <a:endParaRPr lang="en-US" dirty="0"/>
          </a:p>
        </p:txBody>
      </p:sp>
      <p:pic>
        <p:nvPicPr>
          <p:cNvPr id="5" name="Picture 4">
            <a:extLst>
              <a:ext uri="{FF2B5EF4-FFF2-40B4-BE49-F238E27FC236}">
                <a16:creationId xmlns:a16="http://schemas.microsoft.com/office/drawing/2014/main" id="{B7303829-900A-40AC-89F5-A8ED8F2FF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233" y="1043689"/>
            <a:ext cx="4976640" cy="5449186"/>
          </a:xfrm>
          <a:prstGeom prst="rect">
            <a:avLst/>
          </a:prstGeom>
        </p:spPr>
      </p:pic>
    </p:spTree>
    <p:extLst>
      <p:ext uri="{BB962C8B-B14F-4D97-AF65-F5344CB8AC3E}">
        <p14:creationId xmlns:p14="http://schemas.microsoft.com/office/powerpoint/2010/main" val="36980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8279F19B-0604-4039-9C42-D50903454E49}"/>
              </a:ext>
            </a:extLst>
          </p:cNvPr>
          <p:cNvSpPr/>
          <p:nvPr/>
        </p:nvSpPr>
        <p:spPr>
          <a:xfrm>
            <a:off x="8186869" y="1962631"/>
            <a:ext cx="2820793" cy="259164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EF281AF-DDF8-4B05-B723-F283F327EA20}"/>
              </a:ext>
            </a:extLst>
          </p:cNvPr>
          <p:cNvSpPr/>
          <p:nvPr/>
        </p:nvSpPr>
        <p:spPr>
          <a:xfrm>
            <a:off x="8761430" y="2554728"/>
            <a:ext cx="1759486" cy="152817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F5B43F-30E5-44BC-9892-41A17370D307}"/>
              </a:ext>
            </a:extLst>
          </p:cNvPr>
          <p:cNvSpPr/>
          <p:nvPr/>
        </p:nvSpPr>
        <p:spPr>
          <a:xfrm>
            <a:off x="9338929" y="2961576"/>
            <a:ext cx="669851" cy="62785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Breadth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59935" y="1323753"/>
            <a:ext cx="6033977" cy="5355054"/>
          </a:xfrm>
        </p:spPr>
        <p:txBody>
          <a:bodyPr>
            <a:normAutofit/>
          </a:bodyPr>
          <a:lstStyle/>
          <a:p>
            <a:pPr marL="0" indent="0">
              <a:buNone/>
            </a:pPr>
            <a:r>
              <a:rPr lang="en-US" dirty="0"/>
              <a:t>Basic breadth first search algorithm</a:t>
            </a:r>
          </a:p>
          <a:p>
            <a:r>
              <a:rPr lang="en-US" dirty="0"/>
              <a:t>Start with </a:t>
            </a:r>
            <a:r>
              <a:rPr lang="en-US" b="1" dirty="0"/>
              <a:t>root node</a:t>
            </a:r>
            <a:r>
              <a:rPr lang="en-US" dirty="0"/>
              <a:t> on graph at distance 0</a:t>
            </a:r>
          </a:p>
          <a:p>
            <a:r>
              <a:rPr lang="en-US" dirty="0"/>
              <a:t>Find nodes at distance d from the root</a:t>
            </a:r>
          </a:p>
          <a:p>
            <a:r>
              <a:rPr lang="en-US" dirty="0"/>
              <a:t>Find nodes at distance d = 1 </a:t>
            </a:r>
          </a:p>
          <a:p>
            <a:r>
              <a:rPr lang="en-US" dirty="0"/>
              <a:t>Find nodes at distance d = 2</a:t>
            </a:r>
          </a:p>
          <a:p>
            <a:r>
              <a:rPr lang="en-US" dirty="0"/>
              <a:t>Continue until the</a:t>
            </a:r>
            <a:r>
              <a:rPr lang="en-US" b="1" dirty="0"/>
              <a:t> termination condition is reached</a:t>
            </a:r>
          </a:p>
          <a:p>
            <a:endParaRPr lang="en-US" dirty="0"/>
          </a:p>
          <a:p>
            <a:endParaRPr lang="en-US" dirty="0"/>
          </a:p>
        </p:txBody>
      </p:sp>
      <p:sp>
        <p:nvSpPr>
          <p:cNvPr id="4" name="Oval 3">
            <a:extLst>
              <a:ext uri="{FF2B5EF4-FFF2-40B4-BE49-F238E27FC236}">
                <a16:creationId xmlns:a16="http://schemas.microsoft.com/office/drawing/2014/main" id="{7D55DE25-0850-4004-AC21-0B092D9C1DFF}"/>
              </a:ext>
            </a:extLst>
          </p:cNvPr>
          <p:cNvSpPr/>
          <p:nvPr/>
        </p:nvSpPr>
        <p:spPr>
          <a:xfrm>
            <a:off x="9037674"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4DDF697-FAA7-4139-B6B7-70044DA62CEC}"/>
              </a:ext>
            </a:extLst>
          </p:cNvPr>
          <p:cNvSpPr/>
          <p:nvPr/>
        </p:nvSpPr>
        <p:spPr>
          <a:xfrm>
            <a:off x="9618034" y="3205716"/>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F452263-033A-4418-9FB7-11A4497D3F39}"/>
              </a:ext>
            </a:extLst>
          </p:cNvPr>
          <p:cNvSpPr/>
          <p:nvPr/>
        </p:nvSpPr>
        <p:spPr>
          <a:xfrm>
            <a:off x="8514907" y="29966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BC60716-917E-4AD0-ABC8-99803D6C6CC9}"/>
              </a:ext>
            </a:extLst>
          </p:cNvPr>
          <p:cNvSpPr/>
          <p:nvPr/>
        </p:nvSpPr>
        <p:spPr>
          <a:xfrm>
            <a:off x="8981853" y="260362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B6DBC0-54A2-4088-A0E7-A39959909EB4}"/>
              </a:ext>
            </a:extLst>
          </p:cNvPr>
          <p:cNvSpPr/>
          <p:nvPr/>
        </p:nvSpPr>
        <p:spPr>
          <a:xfrm>
            <a:off x="9389057" y="379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EAFF20D-D3AC-44D6-9B07-F6695654D1CE}"/>
              </a:ext>
            </a:extLst>
          </p:cNvPr>
          <p:cNvSpPr/>
          <p:nvPr/>
        </p:nvSpPr>
        <p:spPr>
          <a:xfrm>
            <a:off x="9973338" y="283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24BF03-1D55-487F-8C97-30D67DFDB53C}"/>
              </a:ext>
            </a:extLst>
          </p:cNvPr>
          <p:cNvSpPr/>
          <p:nvPr/>
        </p:nvSpPr>
        <p:spPr>
          <a:xfrm>
            <a:off x="7956696"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5FB7EE9-95C6-4D3E-AB12-E7D0F2B6F5F6}"/>
              </a:ext>
            </a:extLst>
          </p:cNvPr>
          <p:cNvSpPr/>
          <p:nvPr/>
        </p:nvSpPr>
        <p:spPr>
          <a:xfrm>
            <a:off x="9091048" y="16367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3DCBD6-0694-4C1F-9EC7-E8B4515BB164}"/>
              </a:ext>
            </a:extLst>
          </p:cNvPr>
          <p:cNvSpPr/>
          <p:nvPr/>
        </p:nvSpPr>
        <p:spPr>
          <a:xfrm>
            <a:off x="8296939" y="23103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A9C2216-BF11-4499-AB35-A08B26050393}"/>
              </a:ext>
            </a:extLst>
          </p:cNvPr>
          <p:cNvSpPr/>
          <p:nvPr/>
        </p:nvSpPr>
        <p:spPr>
          <a:xfrm>
            <a:off x="10207268" y="424561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D574BE-6F88-428C-8604-81099D3F95A3}"/>
              </a:ext>
            </a:extLst>
          </p:cNvPr>
          <p:cNvSpPr/>
          <p:nvPr/>
        </p:nvSpPr>
        <p:spPr>
          <a:xfrm>
            <a:off x="8516590" y="382876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2EF76F-D915-4F50-8508-B44273C2940E}"/>
              </a:ext>
            </a:extLst>
          </p:cNvPr>
          <p:cNvSpPr/>
          <p:nvPr/>
        </p:nvSpPr>
        <p:spPr>
          <a:xfrm>
            <a:off x="10797730" y="30299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70D5669-9951-4C64-9601-8B2F794AA8C8}"/>
              </a:ext>
            </a:extLst>
          </p:cNvPr>
          <p:cNvSpPr/>
          <p:nvPr/>
        </p:nvSpPr>
        <p:spPr>
          <a:xfrm>
            <a:off x="9415190" y="434256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A910F8-FCA0-454E-B06B-DFED55CD131C}"/>
              </a:ext>
            </a:extLst>
          </p:cNvPr>
          <p:cNvSpPr/>
          <p:nvPr/>
        </p:nvSpPr>
        <p:spPr>
          <a:xfrm>
            <a:off x="6980275" y="213490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35FA785-24B5-428D-9294-168ADDAF1D68}"/>
              </a:ext>
            </a:extLst>
          </p:cNvPr>
          <p:cNvSpPr/>
          <p:nvPr/>
        </p:nvSpPr>
        <p:spPr>
          <a:xfrm>
            <a:off x="8514907" y="13704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A200B61-8AFC-49A4-9565-E2721FC42941}"/>
              </a:ext>
            </a:extLst>
          </p:cNvPr>
          <p:cNvSpPr/>
          <p:nvPr/>
        </p:nvSpPr>
        <p:spPr>
          <a:xfrm>
            <a:off x="10254590" y="22950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E96D8DD-3452-456B-9BBF-AE62174A2571}"/>
              </a:ext>
            </a:extLst>
          </p:cNvPr>
          <p:cNvCxnSpPr>
            <a:stCxn id="4" idx="0"/>
            <a:endCxn id="7" idx="4"/>
          </p:cNvCxnSpPr>
          <p:nvPr/>
        </p:nvCxnSpPr>
        <p:spPr>
          <a:xfrm flipH="1" flipV="1">
            <a:off x="9037674" y="2699314"/>
            <a:ext cx="55821" cy="3415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EE4A90-965D-49B3-A34A-8F5A0230D122}"/>
              </a:ext>
            </a:extLst>
          </p:cNvPr>
          <p:cNvCxnSpPr>
            <a:cxnSpLocks/>
            <a:stCxn id="5" idx="0"/>
            <a:endCxn id="4" idx="7"/>
          </p:cNvCxnSpPr>
          <p:nvPr/>
        </p:nvCxnSpPr>
        <p:spPr>
          <a:xfrm flipH="1" flipV="1">
            <a:off x="9132966" y="3054926"/>
            <a:ext cx="540889" cy="1507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05ACC0-ABFF-4BB7-8E3A-2983204140FC}"/>
              </a:ext>
            </a:extLst>
          </p:cNvPr>
          <p:cNvCxnSpPr>
            <a:cxnSpLocks/>
            <a:stCxn id="4" idx="7"/>
            <a:endCxn id="6" idx="0"/>
          </p:cNvCxnSpPr>
          <p:nvPr/>
        </p:nvCxnSpPr>
        <p:spPr>
          <a:xfrm flipH="1" flipV="1">
            <a:off x="8570728" y="2996609"/>
            <a:ext cx="562238" cy="583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D327F9-631C-4A74-A504-2F4D34965F3E}"/>
              </a:ext>
            </a:extLst>
          </p:cNvPr>
          <p:cNvCxnSpPr>
            <a:cxnSpLocks/>
            <a:endCxn id="5" idx="7"/>
          </p:cNvCxnSpPr>
          <p:nvPr/>
        </p:nvCxnSpPr>
        <p:spPr>
          <a:xfrm flipV="1">
            <a:off x="9441025" y="3219730"/>
            <a:ext cx="272301" cy="5949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92EFCAD-7A9C-40B6-BC2A-E1FCACAD86AE}"/>
              </a:ext>
            </a:extLst>
          </p:cNvPr>
          <p:cNvCxnSpPr>
            <a:cxnSpLocks/>
            <a:stCxn id="5" idx="6"/>
            <a:endCxn id="9" idx="4"/>
          </p:cNvCxnSpPr>
          <p:nvPr/>
        </p:nvCxnSpPr>
        <p:spPr>
          <a:xfrm flipV="1">
            <a:off x="9729676" y="2930622"/>
            <a:ext cx="299483" cy="3229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E5B621-BA63-44CD-BA57-76D74C3648C9}"/>
              </a:ext>
            </a:extLst>
          </p:cNvPr>
          <p:cNvCxnSpPr>
            <a:cxnSpLocks/>
            <a:stCxn id="7" idx="0"/>
            <a:endCxn id="11" idx="0"/>
          </p:cNvCxnSpPr>
          <p:nvPr/>
        </p:nvCxnSpPr>
        <p:spPr>
          <a:xfrm flipV="1">
            <a:off x="9037674" y="1636761"/>
            <a:ext cx="109195" cy="9668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04E5D0-2604-4274-8A0D-3D2B63ADFAEA}"/>
              </a:ext>
            </a:extLst>
          </p:cNvPr>
          <p:cNvCxnSpPr>
            <a:cxnSpLocks/>
            <a:stCxn id="7" idx="4"/>
            <a:endCxn id="12" idx="5"/>
          </p:cNvCxnSpPr>
          <p:nvPr/>
        </p:nvCxnSpPr>
        <p:spPr>
          <a:xfrm flipH="1" flipV="1">
            <a:off x="8392231" y="2392019"/>
            <a:ext cx="645443" cy="307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F39E99-9F09-4FC8-B4CD-03A20ECBF312}"/>
              </a:ext>
            </a:extLst>
          </p:cNvPr>
          <p:cNvCxnSpPr>
            <a:cxnSpLocks/>
            <a:stCxn id="6" idx="7"/>
            <a:endCxn id="10" idx="7"/>
          </p:cNvCxnSpPr>
          <p:nvPr/>
        </p:nvCxnSpPr>
        <p:spPr>
          <a:xfrm flipH="1">
            <a:off x="8051988" y="3010623"/>
            <a:ext cx="558211" cy="443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CE6DC5-2A75-4586-A834-A6E245CAC6C3}"/>
              </a:ext>
            </a:extLst>
          </p:cNvPr>
          <p:cNvCxnSpPr>
            <a:cxnSpLocks/>
            <a:stCxn id="9" idx="7"/>
            <a:endCxn id="22" idx="3"/>
          </p:cNvCxnSpPr>
          <p:nvPr/>
        </p:nvCxnSpPr>
        <p:spPr>
          <a:xfrm flipV="1">
            <a:off x="10068630" y="2376740"/>
            <a:ext cx="202310" cy="4722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A80237-5BB8-49B0-AF15-E65E8656B710}"/>
              </a:ext>
            </a:extLst>
          </p:cNvPr>
          <p:cNvCxnSpPr>
            <a:cxnSpLocks/>
            <a:stCxn id="9" idx="7"/>
            <a:endCxn id="15" idx="0"/>
          </p:cNvCxnSpPr>
          <p:nvPr/>
        </p:nvCxnSpPr>
        <p:spPr>
          <a:xfrm>
            <a:off x="10068630" y="2848943"/>
            <a:ext cx="784921" cy="1809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A1F596-5E42-4307-9EEF-770971F08AC5}"/>
              </a:ext>
            </a:extLst>
          </p:cNvPr>
          <p:cNvCxnSpPr>
            <a:cxnSpLocks/>
            <a:stCxn id="11" idx="7"/>
          </p:cNvCxnSpPr>
          <p:nvPr/>
        </p:nvCxnSpPr>
        <p:spPr>
          <a:xfrm flipH="1" flipV="1">
            <a:off x="8529044" y="1406585"/>
            <a:ext cx="657296" cy="2441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920334-22D2-44E8-AC0A-154717CAF8BB}"/>
              </a:ext>
            </a:extLst>
          </p:cNvPr>
          <p:cNvCxnSpPr>
            <a:cxnSpLocks/>
            <a:stCxn id="12" idx="5"/>
            <a:endCxn id="17" idx="6"/>
          </p:cNvCxnSpPr>
          <p:nvPr/>
        </p:nvCxnSpPr>
        <p:spPr>
          <a:xfrm flipH="1" flipV="1">
            <a:off x="7091917" y="2182749"/>
            <a:ext cx="1300314" cy="209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E838E9-1273-4310-96E9-7A372F43456F}"/>
              </a:ext>
            </a:extLst>
          </p:cNvPr>
          <p:cNvCxnSpPr>
            <a:cxnSpLocks/>
            <a:stCxn id="8" idx="4"/>
          </p:cNvCxnSpPr>
          <p:nvPr/>
        </p:nvCxnSpPr>
        <p:spPr>
          <a:xfrm>
            <a:off x="9444878" y="3890622"/>
            <a:ext cx="14792" cy="5006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1F404C3-A842-47A8-87EB-0B2C6F814133}"/>
              </a:ext>
            </a:extLst>
          </p:cNvPr>
          <p:cNvCxnSpPr>
            <a:cxnSpLocks/>
            <a:stCxn id="8" idx="5"/>
          </p:cNvCxnSpPr>
          <p:nvPr/>
        </p:nvCxnSpPr>
        <p:spPr>
          <a:xfrm>
            <a:off x="9484349" y="3876608"/>
            <a:ext cx="744198" cy="450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99DB2F-0984-43F3-8451-941F5A53EC45}"/>
              </a:ext>
            </a:extLst>
          </p:cNvPr>
          <p:cNvCxnSpPr>
            <a:cxnSpLocks/>
            <a:stCxn id="14" idx="7"/>
            <a:endCxn id="8" idx="4"/>
          </p:cNvCxnSpPr>
          <p:nvPr/>
        </p:nvCxnSpPr>
        <p:spPr>
          <a:xfrm>
            <a:off x="8611882" y="3842776"/>
            <a:ext cx="832996" cy="478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33EA55-BC31-47B1-8201-FC14DACCBA30}"/>
              </a:ext>
            </a:extLst>
          </p:cNvPr>
          <p:cNvCxnSpPr>
            <a:cxnSpLocks/>
            <a:endCxn id="18" idx="0"/>
          </p:cNvCxnSpPr>
          <p:nvPr/>
        </p:nvCxnSpPr>
        <p:spPr>
          <a:xfrm flipH="1">
            <a:off x="8570728" y="826788"/>
            <a:ext cx="281119" cy="54362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201F3E0-9904-45C4-91DE-80E77EA02254}"/>
              </a:ext>
            </a:extLst>
          </p:cNvPr>
          <p:cNvCxnSpPr>
            <a:cxnSpLocks/>
            <a:stCxn id="22" idx="0"/>
          </p:cNvCxnSpPr>
          <p:nvPr/>
        </p:nvCxnSpPr>
        <p:spPr>
          <a:xfrm flipH="1" flipV="1">
            <a:off x="9536450" y="1613771"/>
            <a:ext cx="773961" cy="68129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94B3BE-5D3A-4E2D-A388-318AF31B03ED}"/>
              </a:ext>
            </a:extLst>
          </p:cNvPr>
          <p:cNvCxnSpPr>
            <a:cxnSpLocks/>
            <a:endCxn id="22" idx="7"/>
          </p:cNvCxnSpPr>
          <p:nvPr/>
        </p:nvCxnSpPr>
        <p:spPr>
          <a:xfrm flipH="1">
            <a:off x="10349882" y="1866860"/>
            <a:ext cx="810248" cy="4422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DC4E36-7998-4DF1-9FF8-51BFCE34577A}"/>
              </a:ext>
            </a:extLst>
          </p:cNvPr>
          <p:cNvCxnSpPr>
            <a:cxnSpLocks/>
            <a:endCxn id="15" idx="5"/>
          </p:cNvCxnSpPr>
          <p:nvPr/>
        </p:nvCxnSpPr>
        <p:spPr>
          <a:xfrm flipH="1" flipV="1">
            <a:off x="10893022" y="3111619"/>
            <a:ext cx="523138" cy="633374"/>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07030B6-F07F-4040-9D74-5021F2A56B09}"/>
              </a:ext>
            </a:extLst>
          </p:cNvPr>
          <p:cNvCxnSpPr>
            <a:cxnSpLocks/>
            <a:endCxn id="13" idx="7"/>
          </p:cNvCxnSpPr>
          <p:nvPr/>
        </p:nvCxnSpPr>
        <p:spPr>
          <a:xfrm flipH="1" flipV="1">
            <a:off x="10302560" y="4259625"/>
            <a:ext cx="947060" cy="81676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DCB22B-10B9-451D-809E-021F3A10E308}"/>
              </a:ext>
            </a:extLst>
          </p:cNvPr>
          <p:cNvCxnSpPr>
            <a:cxnSpLocks/>
            <a:endCxn id="16" idx="5"/>
          </p:cNvCxnSpPr>
          <p:nvPr/>
        </p:nvCxnSpPr>
        <p:spPr>
          <a:xfrm flipH="1" flipV="1">
            <a:off x="9510482" y="4424248"/>
            <a:ext cx="1276308" cy="101246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A4C3351-2717-40A4-97FE-BD0B4EBCB4A5}"/>
              </a:ext>
            </a:extLst>
          </p:cNvPr>
          <p:cNvCxnSpPr>
            <a:cxnSpLocks/>
          </p:cNvCxnSpPr>
          <p:nvPr/>
        </p:nvCxnSpPr>
        <p:spPr>
          <a:xfrm flipV="1">
            <a:off x="9313033" y="4391298"/>
            <a:ext cx="127992" cy="86704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E8CAEC2-365A-4B35-B037-C1041284EEAB}"/>
              </a:ext>
            </a:extLst>
          </p:cNvPr>
          <p:cNvCxnSpPr>
            <a:cxnSpLocks/>
            <a:endCxn id="14" idx="3"/>
          </p:cNvCxnSpPr>
          <p:nvPr/>
        </p:nvCxnSpPr>
        <p:spPr>
          <a:xfrm flipV="1">
            <a:off x="8119643" y="3910441"/>
            <a:ext cx="413297" cy="662907"/>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EA940D9-C5F1-49E2-89FD-E3FE1A4BDCF9}"/>
              </a:ext>
            </a:extLst>
          </p:cNvPr>
          <p:cNvCxnSpPr>
            <a:cxnSpLocks/>
            <a:endCxn id="14" idx="0"/>
          </p:cNvCxnSpPr>
          <p:nvPr/>
        </p:nvCxnSpPr>
        <p:spPr>
          <a:xfrm>
            <a:off x="7373149" y="3504919"/>
            <a:ext cx="1199262" cy="3238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F70AEC0-33A2-4E8E-8F40-A271AA831652}"/>
              </a:ext>
            </a:extLst>
          </p:cNvPr>
          <p:cNvCxnSpPr>
            <a:cxnSpLocks/>
            <a:endCxn id="10" idx="2"/>
          </p:cNvCxnSpPr>
          <p:nvPr/>
        </p:nvCxnSpPr>
        <p:spPr>
          <a:xfrm>
            <a:off x="6803710" y="2848943"/>
            <a:ext cx="1152986" cy="23981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AFF5CC-B819-484B-A26E-40F2FAFEBB8E}"/>
              </a:ext>
            </a:extLst>
          </p:cNvPr>
          <p:cNvCxnSpPr>
            <a:cxnSpLocks/>
            <a:endCxn id="17" idx="4"/>
          </p:cNvCxnSpPr>
          <p:nvPr/>
        </p:nvCxnSpPr>
        <p:spPr>
          <a:xfrm>
            <a:off x="6922239" y="1466102"/>
            <a:ext cx="113857"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8742C85-56C0-4044-976E-517D3AECEB06}"/>
              </a:ext>
            </a:extLst>
          </p:cNvPr>
          <p:cNvCxnSpPr>
            <a:cxnSpLocks/>
            <a:stCxn id="17" idx="7"/>
            <a:endCxn id="18" idx="1"/>
          </p:cNvCxnSpPr>
          <p:nvPr/>
        </p:nvCxnSpPr>
        <p:spPr>
          <a:xfrm flipV="1">
            <a:off x="7075567" y="1384423"/>
            <a:ext cx="1455690"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9A62C37-3647-4033-91AC-047DF1928C4A}"/>
              </a:ext>
            </a:extLst>
          </p:cNvPr>
          <p:cNvCxnSpPr>
            <a:cxnSpLocks/>
            <a:stCxn id="14" idx="0"/>
            <a:endCxn id="16" idx="4"/>
          </p:cNvCxnSpPr>
          <p:nvPr/>
        </p:nvCxnSpPr>
        <p:spPr>
          <a:xfrm>
            <a:off x="8572411" y="3828762"/>
            <a:ext cx="898600" cy="60950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3931B0-11E1-46D6-9B67-6D0329EEDCC6}"/>
              </a:ext>
            </a:extLst>
          </p:cNvPr>
          <p:cNvSpPr txBox="1"/>
          <p:nvPr/>
        </p:nvSpPr>
        <p:spPr>
          <a:xfrm>
            <a:off x="9612419" y="3544937"/>
            <a:ext cx="660300" cy="400110"/>
          </a:xfrm>
          <a:prstGeom prst="rect">
            <a:avLst/>
          </a:prstGeom>
          <a:noFill/>
        </p:spPr>
        <p:txBody>
          <a:bodyPr wrap="square" rtlCol="0">
            <a:spAutoFit/>
          </a:bodyPr>
          <a:lstStyle/>
          <a:p>
            <a:pPr algn="ctr"/>
            <a:r>
              <a:rPr lang="en-US" sz="2000" dirty="0"/>
              <a:t>D=1</a:t>
            </a:r>
          </a:p>
        </p:txBody>
      </p:sp>
      <p:sp>
        <p:nvSpPr>
          <p:cNvPr id="52" name="TextBox 51">
            <a:extLst>
              <a:ext uri="{FF2B5EF4-FFF2-40B4-BE49-F238E27FC236}">
                <a16:creationId xmlns:a16="http://schemas.microsoft.com/office/drawing/2014/main" id="{C64CE75C-9DEA-4AB1-B9C5-1D31ACE42FE3}"/>
              </a:ext>
            </a:extLst>
          </p:cNvPr>
          <p:cNvSpPr txBox="1"/>
          <p:nvPr/>
        </p:nvSpPr>
        <p:spPr>
          <a:xfrm>
            <a:off x="10138654" y="3801168"/>
            <a:ext cx="660300" cy="400110"/>
          </a:xfrm>
          <a:prstGeom prst="rect">
            <a:avLst/>
          </a:prstGeom>
          <a:noFill/>
        </p:spPr>
        <p:txBody>
          <a:bodyPr wrap="square" rtlCol="0">
            <a:spAutoFit/>
          </a:bodyPr>
          <a:lstStyle/>
          <a:p>
            <a:pPr algn="ctr"/>
            <a:r>
              <a:rPr lang="en-US" sz="2000" dirty="0"/>
              <a:t>D=2</a:t>
            </a:r>
          </a:p>
        </p:txBody>
      </p:sp>
      <p:sp>
        <p:nvSpPr>
          <p:cNvPr id="53" name="TextBox 52">
            <a:extLst>
              <a:ext uri="{FF2B5EF4-FFF2-40B4-BE49-F238E27FC236}">
                <a16:creationId xmlns:a16="http://schemas.microsoft.com/office/drawing/2014/main" id="{B93815A5-848C-45C8-B5FD-5E57DF59DF2A}"/>
              </a:ext>
            </a:extLst>
          </p:cNvPr>
          <p:cNvSpPr txBox="1"/>
          <p:nvPr/>
        </p:nvSpPr>
        <p:spPr>
          <a:xfrm>
            <a:off x="9636549" y="3214107"/>
            <a:ext cx="319526" cy="400110"/>
          </a:xfrm>
          <a:prstGeom prst="rect">
            <a:avLst/>
          </a:prstGeom>
          <a:noFill/>
        </p:spPr>
        <p:txBody>
          <a:bodyPr wrap="square" rtlCol="0">
            <a:spAutoFit/>
          </a:bodyPr>
          <a:lstStyle/>
          <a:p>
            <a:pPr algn="ctr"/>
            <a:r>
              <a:rPr lang="en-US" sz="2000" dirty="0"/>
              <a:t>0</a:t>
            </a:r>
          </a:p>
        </p:txBody>
      </p:sp>
    </p:spTree>
    <p:extLst>
      <p:ext uri="{BB962C8B-B14F-4D97-AF65-F5344CB8AC3E}">
        <p14:creationId xmlns:p14="http://schemas.microsoft.com/office/powerpoint/2010/main" val="42580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3" grpId="0"/>
      <p:bldP spid="52" grpId="0"/>
      <p:bldP spid="5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Breadth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Breadth first search is widely used</a:t>
                </a:r>
              </a:p>
              <a:p>
                <a:r>
                  <a:rPr lang="en-US" dirty="0"/>
                  <a:t>Relatively efficient with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dirty="0"/>
              </a:p>
              <a:p>
                <a:r>
                  <a:rPr lang="en-US" dirty="0"/>
                  <a:t>Build a table of distances </a:t>
                </a:r>
              </a:p>
              <a:p>
                <a:r>
                  <a:rPr lang="en-US" dirty="0"/>
                  <a:t>Find shortest paths from distances </a:t>
                </a:r>
              </a:p>
              <a:p>
                <a:pPr lvl="1"/>
                <a:r>
                  <a:rPr lang="en-US" dirty="0"/>
                  <a:t>Tree has only one shortest path </a:t>
                </a:r>
              </a:p>
              <a:p>
                <a:pPr lvl="1"/>
                <a:r>
                  <a:rPr lang="en-US" dirty="0"/>
                  <a:t>Generally multiple shortest paths </a:t>
                </a:r>
              </a:p>
              <a:p>
                <a:r>
                  <a:rPr lang="en-US" dirty="0"/>
                  <a:t>Originally developed by </a:t>
                </a:r>
                <a:r>
                  <a:rPr lang="en-US" dirty="0">
                    <a:hlinkClick r:id="rId2"/>
                  </a:rPr>
                  <a:t>Konrad </a:t>
                </a:r>
                <a:r>
                  <a:rPr lang="en-US" dirty="0" err="1">
                    <a:hlinkClick r:id="rId2"/>
                  </a:rPr>
                  <a:t>Zuse</a:t>
                </a:r>
                <a:r>
                  <a:rPr lang="en-US" dirty="0">
                    <a:hlinkClick r:id="rId2"/>
                  </a:rPr>
                  <a:t>  </a:t>
                </a:r>
                <a:endParaRPr lang="en-US" dirty="0"/>
              </a:p>
              <a:p>
                <a:pPr lvl="1"/>
                <a:r>
                  <a:rPr lang="en-US" dirty="0"/>
                  <a:t>Computer science pioneer </a:t>
                </a:r>
              </a:p>
              <a:p>
                <a:pPr lvl="1"/>
                <a:r>
                  <a:rPr lang="en-US" dirty="0"/>
                  <a:t>1945 PhD dissertation was rejected, supposedly for unpaid fees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3"/>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408704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516611" y="1208868"/>
                <a:ext cx="6892396" cy="5447426"/>
              </a:xfrm>
            </p:spPr>
            <p:txBody>
              <a:bodyPr>
                <a:normAutofit/>
              </a:bodyPr>
              <a:lstStyle/>
              <a:p>
                <a:pPr marL="0" indent="0">
                  <a:buNone/>
                </a:pPr>
                <a:r>
                  <a:rPr lang="en-US" dirty="0"/>
                  <a:t>Betweenness centrality found by summing distances while traversing a graph </a:t>
                </a:r>
              </a:p>
              <a:p>
                <a:r>
                  <a:rPr lang="en-US" dirty="0"/>
                  <a:t>For graph with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𝑠𝑡</m:t>
                        </m:r>
                      </m:sub>
                      <m:sup>
                        <m:r>
                          <a:rPr lang="en-US" b="0" i="1" smtClean="0">
                            <a:latin typeface="Cambria Math" panose="02040503050406030204" pitchFamily="18" charset="0"/>
                          </a:rPr>
                          <m:t>𝑖</m:t>
                        </m:r>
                      </m:sup>
                    </m:sSubSup>
                  </m:oMath>
                </a14:m>
                <a:r>
                  <a:rPr lang="en-US" dirty="0"/>
                  <a:t> the number of shortest paths though node </a:t>
                </a:r>
                <a:r>
                  <a:rPr lang="en-US" i="1" dirty="0" err="1"/>
                  <a:t>i</a:t>
                </a:r>
                <a:r>
                  <a:rPr lang="en-US" dirty="0"/>
                  <a:t>, a</a:t>
                </a:r>
                <a14:m>
                  <m:oMath xmlns:m="http://schemas.openxmlformats.org/officeDocument/2006/math">
                    <m:r>
                      <m:rPr>
                        <m:sty m:val="p"/>
                      </m:rPr>
                      <a:rPr lang="en-US" b="0" i="0" smtClean="0">
                        <a:latin typeface="Cambria Math" panose="02040503050406030204" pitchFamily="18" charset="0"/>
                      </a:rPr>
                      <m:t>nd</m:t>
                    </m:r>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𝑠𝑡</m:t>
                        </m:r>
                      </m:sub>
                    </m:sSub>
                    <m:r>
                      <a:rPr lang="en-US" b="0" i="1" smtClean="0">
                        <a:latin typeface="Cambria Math" panose="02040503050406030204" pitchFamily="18" charset="0"/>
                      </a:rPr>
                      <m:t> </m:t>
                    </m:r>
                  </m:oMath>
                </a14:m>
                <a:r>
                  <a:rPr lang="en-US" dirty="0"/>
                  <a:t>total shortest paths, betweenness centrality: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𝑠𝑡</m:t>
                              </m:r>
                            </m:sub>
                            <m:sup>
                              <m:r>
                                <a:rPr lang="en-US" i="1">
                                  <a:latin typeface="Cambria Math" panose="02040503050406030204" pitchFamily="18" charset="0"/>
                                </a:rPr>
                                <m:t>𝑖</m:t>
                              </m:r>
                            </m:sup>
                          </m:sSubSup>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𝑠</m:t>
                          </m:r>
                          <m:r>
                            <a:rPr lang="en-US" b="0" i="1" smtClean="0">
                              <a:latin typeface="Cambria Math" panose="02040503050406030204" pitchFamily="18" charset="0"/>
                            </a:rPr>
                            <m:t>𝑡</m:t>
                          </m:r>
                        </m:sub>
                        <m:sup/>
                        <m:e>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b="0" i="1" smtClean="0">
                                  <a:latin typeface="Cambria Math" panose="02040503050406030204" pitchFamily="18" charset="0"/>
                                </a:rPr>
                                <m:t> </m:t>
                              </m:r>
                            </m:sub>
                            <m:sup>
                              <m:r>
                                <a:rPr lang="en-US" i="1">
                                  <a:latin typeface="Cambria Math" panose="02040503050406030204" pitchFamily="18" charset="0"/>
                                </a:rPr>
                                <m:t>𝑖</m:t>
                              </m:r>
                            </m:sup>
                          </m:sSubSup>
                        </m:e>
                      </m:nary>
                    </m:oMath>
                  </m:oMathPara>
                </a14:m>
                <a:endParaRPr lang="en-US" dirty="0"/>
              </a:p>
              <a:p>
                <a:r>
                  <a:rPr lang="en-US" dirty="0"/>
                  <a:t>Example: start with a graph</a:t>
                </a:r>
              </a:p>
              <a:p>
                <a:r>
                  <a:rPr lang="en-US" dirty="0"/>
                  <a:t>Find betweenness along shortest paths to a node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 </m:t>
                        </m:r>
                      </m:sub>
                      <m:sup>
                        <m:r>
                          <a:rPr lang="en-US" i="1">
                            <a:latin typeface="Cambria Math" panose="02040503050406030204" pitchFamily="18" charset="0"/>
                          </a:rPr>
                          <m:t>𝑖</m:t>
                        </m:r>
                      </m:sup>
                    </m:sSubSup>
                  </m:oMath>
                </a14:m>
                <a:r>
                  <a:rPr lang="en-US" dirty="0"/>
                  <a:t>  </a:t>
                </a:r>
              </a:p>
              <a:p>
                <a:r>
                  <a:rPr lang="en-US" dirty="0"/>
                  <a:t>Nodes or edges have distances, 1 in this case</a:t>
                </a:r>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516611" y="1208868"/>
                <a:ext cx="6892396" cy="5447426"/>
              </a:xfrm>
              <a:blipFill>
                <a:blip r:embed="rId2"/>
                <a:stretch>
                  <a:fillRect l="-1858" t="-1790" r="-1504"/>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1DD10ED4-E26E-401A-BC6D-EE1165960B84}"/>
              </a:ext>
            </a:extLst>
          </p:cNvPr>
          <p:cNvSpPr/>
          <p:nvPr/>
        </p:nvSpPr>
        <p:spPr>
          <a:xfrm>
            <a:off x="9065781"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223706"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99740"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2417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2229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355083"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429273"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88723"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68357"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68357"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69923"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602018"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344391"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312716"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608074"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808303"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614679"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78636" y="4062197"/>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943086" y="1020165"/>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96597" y="2648766"/>
            <a:ext cx="542441" cy="461665"/>
          </a:xfrm>
          <a:prstGeom prst="rect">
            <a:avLst/>
          </a:prstGeom>
          <a:noFill/>
        </p:spPr>
        <p:txBody>
          <a:bodyPr wrap="square" rtlCol="0">
            <a:spAutoFit/>
          </a:bodyPr>
          <a:lstStyle/>
          <a:p>
            <a:pPr algn="ctr"/>
            <a:r>
              <a:rPr lang="en-US" sz="2400" dirty="0"/>
              <a:t>1</a:t>
            </a:r>
          </a:p>
        </p:txBody>
      </p:sp>
      <p:sp>
        <p:nvSpPr>
          <p:cNvPr id="28" name="TextBox 27">
            <a:extLst>
              <a:ext uri="{FF2B5EF4-FFF2-40B4-BE49-F238E27FC236}">
                <a16:creationId xmlns:a16="http://schemas.microsoft.com/office/drawing/2014/main" id="{68ADF6B1-60B4-43C4-AC7D-DF41D262DC60}"/>
              </a:ext>
            </a:extLst>
          </p:cNvPr>
          <p:cNvSpPr txBox="1"/>
          <p:nvPr/>
        </p:nvSpPr>
        <p:spPr>
          <a:xfrm>
            <a:off x="7757466" y="2829275"/>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292892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32" grpId="0"/>
      <p:bldP spid="33" grpId="0"/>
      <p:bldP spid="34" grpId="0"/>
      <p:bldP spid="35" grpId="0"/>
      <p:bldP spid="36" grpId="0"/>
      <p:bldP spid="37" grpId="0"/>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6325068" cy="5447426"/>
          </a:xfrm>
        </p:spPr>
        <p:txBody>
          <a:bodyPr>
            <a:normAutofit/>
          </a:bodyPr>
          <a:lstStyle/>
          <a:p>
            <a:pPr marL="0" indent="0">
              <a:buNone/>
            </a:pPr>
            <a:r>
              <a:rPr lang="en-US" dirty="0"/>
              <a:t>Betweenness centrality found by summing distances while traversing a graph </a:t>
            </a:r>
          </a:p>
          <a:p>
            <a:r>
              <a:rPr lang="en-US" dirty="0"/>
              <a:t>Starting with the most distant nodes</a:t>
            </a:r>
          </a:p>
          <a:p>
            <a:r>
              <a:rPr lang="en-US" dirty="0"/>
              <a:t>Sum distances </a:t>
            </a:r>
          </a:p>
          <a:p>
            <a:r>
              <a:rPr lang="en-US" dirty="0"/>
              <a:t>If multiple paths, divide distance (weight) between paths</a:t>
            </a:r>
          </a:p>
          <a:p>
            <a:r>
              <a:rPr lang="en-US" dirty="0"/>
              <a:t>Continue summing until reaching </a:t>
            </a:r>
            <a:r>
              <a:rPr lang="en-US" i="1" dirty="0"/>
              <a:t>s</a:t>
            </a:r>
          </a:p>
          <a:p>
            <a:endParaRPr lang="en-US" dirty="0"/>
          </a:p>
          <a:p>
            <a:endParaRPr lang="en-US" dirty="0"/>
          </a:p>
        </p:txBody>
      </p:sp>
      <p:sp>
        <p:nvSpPr>
          <p:cNvPr id="4" name="Oval 3">
            <a:extLst>
              <a:ext uri="{FF2B5EF4-FFF2-40B4-BE49-F238E27FC236}">
                <a16:creationId xmlns:a16="http://schemas.microsoft.com/office/drawing/2014/main" id="{1DD10ED4-E26E-401A-BC6D-EE1165960B84}"/>
              </a:ext>
            </a:extLst>
          </p:cNvPr>
          <p:cNvSpPr/>
          <p:nvPr/>
        </p:nvSpPr>
        <p:spPr>
          <a:xfrm>
            <a:off x="9008630" y="148995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166555"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42589"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1846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1658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297932" y="5380027"/>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372122" y="5380026"/>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31572" y="4352135"/>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11206" y="2990706"/>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11206" y="1714840"/>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12772" y="4352135"/>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544867" y="4352135"/>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287240" y="2990706"/>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255565" y="1714840"/>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550923" y="5269445"/>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751152" y="5269445"/>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557528" y="3997373"/>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21485" y="4028150"/>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885935" y="986118"/>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39446" y="2614719"/>
            <a:ext cx="542441" cy="461665"/>
          </a:xfrm>
          <a:prstGeom prst="rect">
            <a:avLst/>
          </a:prstGeom>
          <a:noFill/>
        </p:spPr>
        <p:txBody>
          <a:bodyPr wrap="square" rtlCol="0">
            <a:spAutoFit/>
          </a:bodyPr>
          <a:lstStyle/>
          <a:p>
            <a:pPr algn="ctr"/>
            <a:r>
              <a:rPr lang="en-US" sz="2400" dirty="0"/>
              <a:t>1</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FFFC57A-F5A9-4D2C-B57E-6DC2B9166E1F}"/>
                  </a:ext>
                </a:extLst>
              </p:cNvPr>
              <p:cNvSpPr txBox="1"/>
              <p:nvPr/>
            </p:nvSpPr>
            <p:spPr>
              <a:xfrm>
                <a:off x="8741156" y="3809501"/>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3</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8" name="TextBox 37">
                <a:extLst>
                  <a:ext uri="{FF2B5EF4-FFF2-40B4-BE49-F238E27FC236}">
                    <a16:creationId xmlns:a16="http://schemas.microsoft.com/office/drawing/2014/main" id="{5FFFC57A-F5A9-4D2C-B57E-6DC2B9166E1F}"/>
                  </a:ext>
                </a:extLst>
              </p:cNvPr>
              <p:cNvSpPr txBox="1">
                <a:spLocks noRot="1" noChangeAspect="1" noMove="1" noResize="1" noEditPoints="1" noAdjustHandles="1" noChangeArrowheads="1" noChangeShapeType="1" noTextEdit="1"/>
              </p:cNvSpPr>
              <p:nvPr/>
            </p:nvSpPr>
            <p:spPr>
              <a:xfrm>
                <a:off x="8741156" y="3809501"/>
                <a:ext cx="542441" cy="7838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C58BAE9-CD90-4863-BBB1-7071626167C5}"/>
                  </a:ext>
                </a:extLst>
              </p:cNvPr>
              <p:cNvSpPr txBox="1"/>
              <p:nvPr/>
            </p:nvSpPr>
            <p:spPr>
              <a:xfrm>
                <a:off x="10724295" y="3808850"/>
                <a:ext cx="542441" cy="81567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9" name="TextBox 38">
                <a:extLst>
                  <a:ext uri="{FF2B5EF4-FFF2-40B4-BE49-F238E27FC236}">
                    <a16:creationId xmlns:a16="http://schemas.microsoft.com/office/drawing/2014/main" id="{0C58BAE9-CD90-4863-BBB1-7071626167C5}"/>
                  </a:ext>
                </a:extLst>
              </p:cNvPr>
              <p:cNvSpPr txBox="1">
                <a:spLocks noRot="1" noChangeAspect="1" noMove="1" noResize="1" noEditPoints="1" noAdjustHandles="1" noChangeArrowheads="1" noChangeShapeType="1" noTextEdit="1"/>
              </p:cNvSpPr>
              <p:nvPr/>
            </p:nvSpPr>
            <p:spPr>
              <a:xfrm>
                <a:off x="10724295" y="3808850"/>
                <a:ext cx="542441" cy="8156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5F3F7C9-1A1B-465F-8C41-CAC5F14DCB88}"/>
                  </a:ext>
                </a:extLst>
              </p:cNvPr>
              <p:cNvSpPr txBox="1"/>
              <p:nvPr/>
            </p:nvSpPr>
            <p:spPr>
              <a:xfrm>
                <a:off x="10515841" y="2437714"/>
                <a:ext cx="542441" cy="781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7</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0" name="TextBox 39">
                <a:extLst>
                  <a:ext uri="{FF2B5EF4-FFF2-40B4-BE49-F238E27FC236}">
                    <a16:creationId xmlns:a16="http://schemas.microsoft.com/office/drawing/2014/main" id="{C5F3F7C9-1A1B-465F-8C41-CAC5F14DCB88}"/>
                  </a:ext>
                </a:extLst>
              </p:cNvPr>
              <p:cNvSpPr txBox="1">
                <a:spLocks noRot="1" noChangeAspect="1" noMove="1" noResize="1" noEditPoints="1" noAdjustHandles="1" noChangeArrowheads="1" noChangeShapeType="1" noTextEdit="1"/>
              </p:cNvSpPr>
              <p:nvPr/>
            </p:nvSpPr>
            <p:spPr>
              <a:xfrm>
                <a:off x="10515841" y="2437714"/>
                <a:ext cx="542441" cy="7813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B2990C9-3243-43EC-A09F-12228B07C3CE}"/>
                  </a:ext>
                </a:extLst>
              </p:cNvPr>
              <p:cNvSpPr txBox="1"/>
              <p:nvPr/>
            </p:nvSpPr>
            <p:spPr>
              <a:xfrm>
                <a:off x="8574675" y="2491583"/>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1" name="TextBox 40">
                <a:extLst>
                  <a:ext uri="{FF2B5EF4-FFF2-40B4-BE49-F238E27FC236}">
                    <a16:creationId xmlns:a16="http://schemas.microsoft.com/office/drawing/2014/main" id="{1B2990C9-3243-43EC-A09F-12228B07C3CE}"/>
                  </a:ext>
                </a:extLst>
              </p:cNvPr>
              <p:cNvSpPr txBox="1">
                <a:spLocks noRot="1" noChangeAspect="1" noMove="1" noResize="1" noEditPoints="1" noAdjustHandles="1" noChangeArrowheads="1" noChangeShapeType="1" noTextEdit="1"/>
              </p:cNvSpPr>
              <p:nvPr/>
            </p:nvSpPr>
            <p:spPr>
              <a:xfrm>
                <a:off x="8574675" y="2491583"/>
                <a:ext cx="542441" cy="783804"/>
              </a:xfrm>
              <a:prstGeom prst="rect">
                <a:avLst/>
              </a:prstGeom>
              <a:blipFill>
                <a:blip r:embed="rId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8ADF6B1-60B4-43C4-AC7D-DF41D262DC60}"/>
              </a:ext>
            </a:extLst>
          </p:cNvPr>
          <p:cNvSpPr txBox="1"/>
          <p:nvPr/>
        </p:nvSpPr>
        <p:spPr>
          <a:xfrm>
            <a:off x="7700315" y="2795228"/>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10904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Modularity</a:t>
            </a:r>
            <a:r>
              <a:rPr lang="en-US" dirty="0"/>
              <a:t> estimates the extent that edges concentrate in communities  </a:t>
            </a:r>
            <a:r>
              <a:rPr lang="en-US" b="1" dirty="0"/>
              <a:t> </a:t>
            </a:r>
            <a:endParaRPr lang="en-US" dirty="0"/>
          </a:p>
          <a:p>
            <a:r>
              <a:rPr lang="en-US" dirty="0"/>
              <a:t>Communities are groups of nodes with some common characteristics</a:t>
            </a:r>
          </a:p>
          <a:p>
            <a:r>
              <a:rPr lang="en-US" dirty="0"/>
              <a:t>Examples:</a:t>
            </a:r>
          </a:p>
          <a:p>
            <a:pPr lvl="1"/>
            <a:r>
              <a:rPr lang="en-US" dirty="0"/>
              <a:t>Members of an organization </a:t>
            </a:r>
          </a:p>
          <a:p>
            <a:pPr lvl="1"/>
            <a:r>
              <a:rPr lang="en-US" dirty="0"/>
              <a:t>Work collaborators</a:t>
            </a:r>
          </a:p>
          <a:p>
            <a:pPr lvl="1"/>
            <a:r>
              <a:rPr lang="en-US" dirty="0"/>
              <a:t>Animals in an ecosystem </a:t>
            </a:r>
          </a:p>
          <a:p>
            <a:pPr lvl="1"/>
            <a:r>
              <a:rPr lang="en-US" dirty="0"/>
              <a:t>…….</a:t>
            </a:r>
          </a:p>
          <a:p>
            <a:r>
              <a:rPr lang="en-US" dirty="0"/>
              <a:t>Empirically, the density of edges within communities is higher than a random graph  </a:t>
            </a:r>
          </a:p>
          <a:p>
            <a:r>
              <a:rPr lang="en-US" dirty="0"/>
              <a:t>Modularity is a metric to compare the connection in a community to a random network.    </a:t>
            </a:r>
          </a:p>
        </p:txBody>
      </p:sp>
    </p:spTree>
    <p:extLst>
      <p:ext uri="{BB962C8B-B14F-4D97-AF65-F5344CB8AC3E}">
        <p14:creationId xmlns:p14="http://schemas.microsoft.com/office/powerpoint/2010/main" val="29566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943604"/>
          </a:xfrm>
        </p:spPr>
        <p:txBody>
          <a:bodyPr>
            <a:normAutofit/>
          </a:bodyPr>
          <a:lstStyle/>
          <a:p>
            <a:pPr marL="0" indent="0">
              <a:buNone/>
            </a:pPr>
            <a:r>
              <a:rPr lang="en-US" b="1" dirty="0"/>
              <a:t>Modularity</a:t>
            </a:r>
            <a:r>
              <a:rPr lang="en-US" dirty="0"/>
              <a:t> estimates the extent that edges concentrate in communities </a:t>
            </a:r>
          </a:p>
          <a:p>
            <a:pPr marL="0" indent="0">
              <a:buNone/>
            </a:pPr>
            <a:r>
              <a:rPr lang="en-US" sz="2400" dirty="0"/>
              <a:t>Example from Elliot Anders </a:t>
            </a:r>
            <a:r>
              <a:rPr lang="en-US" sz="2400" dirty="0">
                <a:hlinkClick r:id="rId2"/>
              </a:rPr>
              <a:t>blog post</a:t>
            </a:r>
            <a:r>
              <a:rPr lang="en-US" sz="2400" dirty="0"/>
              <a:t> on visualization of Facebook friends</a:t>
            </a:r>
          </a:p>
        </p:txBody>
      </p:sp>
      <p:pic>
        <p:nvPicPr>
          <p:cNvPr id="7" name="Picture 6">
            <a:extLst>
              <a:ext uri="{FF2B5EF4-FFF2-40B4-BE49-F238E27FC236}">
                <a16:creationId xmlns:a16="http://schemas.microsoft.com/office/drawing/2014/main" id="{482A3B62-C674-EC1F-2530-3188194CE917}"/>
              </a:ext>
            </a:extLst>
          </p:cNvPr>
          <p:cNvPicPr>
            <a:picLocks noChangeAspect="1"/>
          </p:cNvPicPr>
          <p:nvPr/>
        </p:nvPicPr>
        <p:blipFill>
          <a:blip r:embed="rId3"/>
          <a:stretch>
            <a:fillRect/>
          </a:stretch>
        </p:blipFill>
        <p:spPr>
          <a:xfrm>
            <a:off x="1149535" y="2234448"/>
            <a:ext cx="10434636" cy="4521676"/>
          </a:xfrm>
          <a:prstGeom prst="rect">
            <a:avLst/>
          </a:prstGeom>
        </p:spPr>
      </p:pic>
    </p:spTree>
    <p:extLst>
      <p:ext uri="{BB962C8B-B14F-4D97-AF65-F5344CB8AC3E}">
        <p14:creationId xmlns:p14="http://schemas.microsoft.com/office/powerpoint/2010/main" val="3513207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54181" y="1007383"/>
                <a:ext cx="10776828" cy="5826642"/>
              </a:xfrm>
            </p:spPr>
            <p:txBody>
              <a:bodyPr>
                <a:normAutofit/>
              </a:bodyPr>
              <a:lstStyle/>
              <a:p>
                <a:pPr marL="0" indent="0">
                  <a:buNone/>
                </a:pPr>
                <a:r>
                  <a:rPr lang="en-US" b="1" dirty="0"/>
                  <a:t>Modularity</a:t>
                </a:r>
                <a:r>
                  <a:rPr lang="en-US" dirty="0"/>
                  <a:t> estimates the extent that edges concentrate in communities </a:t>
                </a:r>
              </a:p>
              <a:p>
                <a:r>
                  <a:rPr lang="en-US" dirty="0"/>
                  <a:t>Start with a set of two or more groups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𝑞</m:t>
                            </m:r>
                          </m:sub>
                        </m:sSub>
                      </m:e>
                    </m:d>
                  </m:oMath>
                </a14:m>
                <a:endParaRPr lang="en-US" dirty="0"/>
              </a:p>
              <a:p>
                <a:r>
                  <a:rPr lang="en-US" dirty="0"/>
                  <a:t>Express the number of edges within groups: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𝑑𝑔𝑒𝑠</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nary>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457200" lvl="1" indent="0">
                  <a:buNone/>
                </a:pPr>
                <a:r>
                  <a:rPr lang="en-US" dirty="0"/>
                  <a:t>Where</a:t>
                </a:r>
              </a:p>
              <a:p>
                <a:pPr marL="457200" lvl="1"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oMath>
                </a14:m>
                <a:r>
                  <a:rPr lang="en-US" dirty="0"/>
                  <a:t> </a:t>
                </a:r>
                <a:r>
                  <a:rPr lang="en-US" dirty="0" err="1"/>
                  <a:t>i,j</a:t>
                </a:r>
                <a:r>
                  <a:rPr lang="en-US" dirty="0"/>
                  <a:t> </a:t>
                </a:r>
                <a:r>
                  <a:rPr lang="en-US" dirty="0" err="1"/>
                  <a:t>th</a:t>
                </a:r>
                <a:r>
                  <a:rPr lang="en-US" dirty="0"/>
                  <a:t> element of the association matrix</a:t>
                </a:r>
              </a:p>
              <a:p>
                <a:pPr marL="457200" lvl="1"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r>
                      <a:rPr lang="en-US" b="0" i="1" smtClean="0">
                        <a:latin typeface="Cambria Math" panose="02040503050406030204" pitchFamily="18" charset="0"/>
                      </a:rPr>
                      <m:t>=</m:t>
                    </m:r>
                  </m:oMath>
                </a14:m>
                <a:r>
                  <a:rPr lang="en-US" dirty="0"/>
                  <a:t> the </a:t>
                </a:r>
                <a:r>
                  <a:rPr lang="en-US" b="1" dirty="0" err="1"/>
                  <a:t>Kroneker</a:t>
                </a:r>
                <a:r>
                  <a:rPr lang="en-US" b="1" dirty="0"/>
                  <a:t>-delta function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r>
                  <a:rPr lang="en-US" dirty="0"/>
                  <a:t> </a:t>
                </a:r>
              </a:p>
              <a:p>
                <a:pPr marL="457200" lvl="1" indent="0">
                  <a:buNone/>
                </a:pPr>
                <a:r>
                  <a:rPr lang="en-US" dirty="0" err="1"/>
                  <a:t>Kroneker</a:t>
                </a:r>
                <a:r>
                  <a:rPr lang="en-US" dirty="0"/>
                  <a:t>-delta function is indicator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in the same group</a:t>
                </a:r>
              </a:p>
              <a:p>
                <a:pPr marL="457200" lvl="1" indent="0">
                  <a:buNone/>
                </a:pPr>
                <a:r>
                  <a:rPr lang="en-US" dirty="0"/>
                  <a:t>Factor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required for undirected graph to only count each edge once</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54181" y="1007383"/>
                <a:ext cx="10776828" cy="5826642"/>
              </a:xfrm>
              <a:blipFill>
                <a:blip r:embed="rId2"/>
                <a:stretch>
                  <a:fillRect l="-1188" t="-1674" r="-113"/>
                </a:stretch>
              </a:blipFill>
            </p:spPr>
            <p:txBody>
              <a:bodyPr/>
              <a:lstStyle/>
              <a:p>
                <a:r>
                  <a:rPr lang="en-US">
                    <a:noFill/>
                  </a:rPr>
                  <a:t> </a:t>
                </a:r>
              </a:p>
            </p:txBody>
          </p:sp>
        </mc:Fallback>
      </mc:AlternateContent>
    </p:spTree>
    <p:extLst>
      <p:ext uri="{BB962C8B-B14F-4D97-AF65-F5344CB8AC3E}">
        <p14:creationId xmlns:p14="http://schemas.microsoft.com/office/powerpoint/2010/main" val="178216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For a </a:t>
                </a:r>
                <a:r>
                  <a:rPr lang="en-US" b="1" dirty="0"/>
                  <a:t>random graph</a:t>
                </a:r>
                <a:r>
                  <a:rPr lang="en-US" dirty="0"/>
                  <a:t> with </a:t>
                </a:r>
                <a14:m>
                  <m:oMath xmlns:m="http://schemas.openxmlformats.org/officeDocument/2006/math">
                    <m:r>
                      <a:rPr lang="en-US" b="0" i="1" smtClean="0">
                        <a:latin typeface="Cambria Math" panose="02040503050406030204" pitchFamily="18" charset="0"/>
                      </a:rPr>
                      <m:t>𝑚</m:t>
                    </m:r>
                  </m:oMath>
                </a14:m>
                <a:r>
                  <a:rPr lang="en-US" dirty="0"/>
                  <a:t> edges, there are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𝑚</m:t>
                    </m:r>
                  </m:oMath>
                </a14:m>
                <a:r>
                  <a:rPr lang="en-US" dirty="0"/>
                  <a:t> endpoints </a:t>
                </a:r>
              </a:p>
              <a:p>
                <a:r>
                  <a:rPr lang="en-US" dirty="0"/>
                  <a:t>Expected number of edges from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𝑖</m:t>
                        </m:r>
                      </m:sub>
                    </m:sSub>
                  </m:oMath>
                </a14:m>
                <a:r>
                  <a:rPr lang="en-US" dirty="0"/>
                  <a:t> endpoints (degree) to node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𝑗</m:t>
                        </m:r>
                      </m:sub>
                    </m:sSub>
                  </m:oMath>
                </a14:m>
                <a:r>
                  <a:rPr lang="en-US" dirty="0"/>
                  <a:t> endpoints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𝑒𝑑𝑔𝑒𝑠</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oMath>
                  </m:oMathPara>
                </a14:m>
                <a:endParaRPr lang="en-US" dirty="0"/>
              </a:p>
              <a:p>
                <a:r>
                  <a:rPr lang="en-US" dirty="0"/>
                  <a:t>Therefore, the expected number of edges in the groups is: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 the factor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required for undirected graph to only count each edge once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1637"/>
                </a:stretch>
              </a:blipFill>
            </p:spPr>
            <p:txBody>
              <a:bodyPr/>
              <a:lstStyle/>
              <a:p>
                <a:r>
                  <a:rPr lang="en-US">
                    <a:noFill/>
                  </a:rPr>
                  <a:t> </a:t>
                </a:r>
              </a:p>
            </p:txBody>
          </p:sp>
        </mc:Fallback>
      </mc:AlternateContent>
    </p:spTree>
    <p:extLst>
      <p:ext uri="{BB962C8B-B14F-4D97-AF65-F5344CB8AC3E}">
        <p14:creationId xmlns:p14="http://schemas.microsoft.com/office/powerpoint/2010/main" val="28428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We want the difference between number of edges in communities and expected number of edges for a random graph</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Normalizing for the number of edges, </a:t>
                </a:r>
                <a14:m>
                  <m:oMath xmlns:m="http://schemas.openxmlformats.org/officeDocument/2006/math">
                    <m:r>
                      <a:rPr lang="en-US" b="0" i="1" smtClean="0">
                        <a:latin typeface="Cambria Math" panose="02040503050406030204" pitchFamily="18" charset="0"/>
                      </a:rPr>
                      <m:t>𝑚</m:t>
                    </m:r>
                  </m:oMath>
                </a14:m>
                <a:r>
                  <a:rPr lang="en-US" dirty="0"/>
                  <a:t>, the </a:t>
                </a:r>
                <a:r>
                  <a:rPr lang="en-US" b="1" dirty="0"/>
                  <a:t>expected Modularity, </a:t>
                </a:r>
                <a14:m>
                  <m:oMath xmlns:m="http://schemas.openxmlformats.org/officeDocument/2006/math">
                    <m:r>
                      <a:rPr lang="en-US" b="1" i="1" smtClean="0">
                        <a:latin typeface="Cambria Math" panose="02040503050406030204" pitchFamily="18" charset="0"/>
                      </a:rPr>
                      <m:t>𝑸</m:t>
                    </m:r>
                  </m:oMath>
                </a14:m>
                <a:r>
                  <a:rPr lang="en-US" dirty="0"/>
                  <a:t>, of a graph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226"/>
                </a:stretch>
              </a:blipFill>
            </p:spPr>
            <p:txBody>
              <a:bodyPr/>
              <a:lstStyle/>
              <a:p>
                <a:r>
                  <a:rPr lang="en-US">
                    <a:noFill/>
                  </a:rPr>
                  <a:t> </a:t>
                </a:r>
              </a:p>
            </p:txBody>
          </p:sp>
        </mc:Fallback>
      </mc:AlternateContent>
    </p:spTree>
    <p:extLst>
      <p:ext uri="{BB962C8B-B14F-4D97-AF65-F5344CB8AC3E}">
        <p14:creationId xmlns:p14="http://schemas.microsoft.com/office/powerpoint/2010/main" val="35031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9888"/>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How can we use modularity to identify communities in a network?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Want to find community assignments that maximize </a:t>
                </a:r>
                <a:r>
                  <a:rPr lang="en-US" i="1" dirty="0"/>
                  <a:t>Q</a:t>
                </a:r>
                <a:r>
                  <a:rPr lang="en-US" dirty="0"/>
                  <a:t> for the graph</a:t>
                </a:r>
              </a:p>
              <a:p>
                <a:r>
                  <a:rPr lang="en-US" dirty="0"/>
                  <a:t>But how? </a:t>
                </a:r>
              </a:p>
              <a:p>
                <a:r>
                  <a:rPr lang="en-US" dirty="0"/>
                  <a:t>Could try possible combinations of community assignments for nodes </a:t>
                </a:r>
              </a:p>
              <a:p>
                <a:pPr lvl="1"/>
                <a:r>
                  <a:rPr lang="en-US" dirty="0"/>
                  <a:t>Very </a:t>
                </a:r>
                <a:r>
                  <a:rPr lang="en-US" b="1" dirty="0"/>
                  <a:t>high computational complexity</a:t>
                </a:r>
                <a:r>
                  <a:rPr lang="en-US" dirty="0"/>
                  <a:t>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e>
                    </m:d>
                  </m:oMath>
                </a14:m>
                <a:r>
                  <a:rPr lang="en-US" dirty="0"/>
                  <a:t>!</a:t>
                </a:r>
              </a:p>
              <a:p>
                <a:pPr lvl="1"/>
                <a:r>
                  <a:rPr lang="en-US" dirty="0"/>
                  <a:t>Infeasible for all but tiny networks  </a:t>
                </a:r>
              </a:p>
              <a:p>
                <a:pPr lvl="1"/>
                <a:r>
                  <a:rPr lang="en-US" dirty="0"/>
                  <a:t>We say this is an </a:t>
                </a:r>
                <a:r>
                  <a:rPr lang="en-US" b="1" dirty="0"/>
                  <a:t>NP problem </a:t>
                </a:r>
                <a:r>
                  <a:rPr lang="en-US" dirty="0"/>
                  <a:t>– no known efficient exact algorithms! </a:t>
                </a:r>
              </a:p>
              <a:p>
                <a:r>
                  <a:rPr lang="en-US" dirty="0"/>
                  <a:t>We need a good heuristic! </a:t>
                </a:r>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104668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12930" y="1267346"/>
            <a:ext cx="4933113" cy="5526858"/>
          </a:xfrm>
        </p:spPr>
        <p:txBody>
          <a:bodyPr>
            <a:normAutofit/>
          </a:bodyPr>
          <a:lstStyle/>
          <a:p>
            <a:pPr marL="0" indent="0">
              <a:buNone/>
            </a:pPr>
            <a:r>
              <a:rPr lang="en-US" dirty="0"/>
              <a:t>Social networks appear in many forms </a:t>
            </a:r>
          </a:p>
          <a:p>
            <a:r>
              <a:rPr lang="en-US" dirty="0"/>
              <a:t>Example: Association network of Bottlenose Dolphins at Port Stephens NSW Australia </a:t>
            </a:r>
          </a:p>
          <a:p>
            <a:pPr lvl="1"/>
            <a:r>
              <a:rPr lang="en-US" dirty="0"/>
              <a:t>Square = western population</a:t>
            </a:r>
          </a:p>
          <a:p>
            <a:pPr lvl="1"/>
            <a:r>
              <a:rPr lang="en-US" dirty="0"/>
              <a:t>Circle = eastern population</a:t>
            </a:r>
          </a:p>
          <a:p>
            <a:pPr lvl="1"/>
            <a:r>
              <a:rPr lang="en-US" dirty="0"/>
              <a:t>Edge weight = strength of relationship</a:t>
            </a:r>
          </a:p>
          <a:p>
            <a:pPr marL="0" indent="0">
              <a:buNone/>
            </a:pPr>
            <a:endParaRPr lang="en-US" dirty="0"/>
          </a:p>
          <a:p>
            <a:pPr marL="0" indent="0">
              <a:buNone/>
            </a:pPr>
            <a:r>
              <a:rPr lang="en-US" sz="2000" dirty="0">
                <a:hlinkClick r:id="rId2"/>
              </a:rPr>
              <a:t>Credit: </a:t>
            </a:r>
            <a:r>
              <a:rPr lang="en-US" sz="2000" dirty="0" err="1">
                <a:hlinkClick r:id="rId2"/>
              </a:rPr>
              <a:t>Wiszniewksi</a:t>
            </a:r>
            <a:r>
              <a:rPr lang="en-US" sz="2000" dirty="0">
                <a:hlinkClick r:id="rId2"/>
              </a:rPr>
              <a:t>, Brown and Moller, Journal of Mammalogy, 2012</a:t>
            </a:r>
            <a:endParaRPr lang="en-US" sz="2000" dirty="0"/>
          </a:p>
          <a:p>
            <a:endParaRPr lang="en-US" dirty="0"/>
          </a:p>
          <a:p>
            <a:endParaRPr lang="en-US" dirty="0"/>
          </a:p>
        </p:txBody>
      </p:sp>
      <p:pic>
        <p:nvPicPr>
          <p:cNvPr id="1026" name="Picture 2" descr="Social network of male bottlenose dolphins (Tursiops aduncus) in Port Stephens based on the association index (half-weight index [HWI]) for all years. Subgroup structure was identified using the modularity matrix technique that controls for data structure and gregariousness and is illustrated by different colors of the nodes. Community membership is represented by shape, where squares represent western males and circles represent eastern males. Line (edge) thickness running between 2 individuals is proportional to association strength and for clarity, lines are only displayed for association indices greater than 0.14 (twice the mean association index over all individuals).">
            <a:extLst>
              <a:ext uri="{FF2B5EF4-FFF2-40B4-BE49-F238E27FC236}">
                <a16:creationId xmlns:a16="http://schemas.microsoft.com/office/drawing/2014/main" id="{9F4C610F-A832-4326-B9B1-876BF101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1447" y="1378615"/>
            <a:ext cx="6775211" cy="511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4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Many heuristics for community search to maximize modularity</a:t>
            </a:r>
          </a:p>
          <a:p>
            <a:r>
              <a:rPr lang="en-US" dirty="0"/>
              <a:t>Methods that sample possible community assignments</a:t>
            </a:r>
          </a:p>
          <a:p>
            <a:pPr lvl="1"/>
            <a:r>
              <a:rPr lang="en-US" dirty="0"/>
              <a:t>Simulated annealing</a:t>
            </a:r>
          </a:p>
          <a:p>
            <a:pPr lvl="1"/>
            <a:r>
              <a:rPr lang="en-US" dirty="0"/>
              <a:t>Genetic algorithms </a:t>
            </a:r>
          </a:p>
          <a:p>
            <a:pPr lvl="1"/>
            <a:r>
              <a:rPr lang="en-US" dirty="0"/>
              <a:t>Generally require significant computational power   </a:t>
            </a:r>
          </a:p>
          <a:p>
            <a:r>
              <a:rPr lang="en-US" dirty="0"/>
              <a:t>Optimization algorithms </a:t>
            </a:r>
          </a:p>
          <a:p>
            <a:pPr lvl="1"/>
            <a:r>
              <a:rPr lang="en-US" dirty="0"/>
              <a:t>Information theoretic loss function </a:t>
            </a:r>
          </a:p>
          <a:p>
            <a:pPr lvl="1"/>
            <a:r>
              <a:rPr lang="en-US" dirty="0"/>
              <a:t>Maximum likelihood methods </a:t>
            </a:r>
          </a:p>
          <a:p>
            <a:r>
              <a:rPr lang="en-US" b="1" dirty="0"/>
              <a:t>Greedy reallocation </a:t>
            </a:r>
            <a:r>
              <a:rPr lang="en-US" dirty="0"/>
              <a:t>of community assignments </a:t>
            </a:r>
          </a:p>
          <a:p>
            <a:r>
              <a:rPr lang="en-US" b="1" dirty="0"/>
              <a:t>Spectral Modularity </a:t>
            </a:r>
            <a:r>
              <a:rPr lang="en-US" dirty="0"/>
              <a:t>Maximization </a:t>
            </a:r>
          </a:p>
          <a:p>
            <a:endParaRPr lang="en-US" dirty="0"/>
          </a:p>
        </p:txBody>
      </p:sp>
    </p:spTree>
    <p:extLst>
      <p:ext uri="{BB962C8B-B14F-4D97-AF65-F5344CB8AC3E}">
        <p14:creationId xmlns:p14="http://schemas.microsoft.com/office/powerpoint/2010/main" val="39829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Accept any allocation that improves modularity </a:t>
            </a:r>
          </a:p>
          <a:p>
            <a:r>
              <a:rPr lang="en-US" dirty="0"/>
              <a:t>No backtracking – all assignments depend on current state of community assignments </a:t>
            </a:r>
          </a:p>
          <a:p>
            <a:r>
              <a:rPr lang="en-US" dirty="0"/>
              <a:t>Dependent on initial partition of network </a:t>
            </a:r>
          </a:p>
          <a:p>
            <a:pPr marL="457200" lvl="1" indent="0">
              <a:buNone/>
            </a:pPr>
            <a:endParaRPr lang="en-US" dirty="0"/>
          </a:p>
          <a:p>
            <a:endParaRPr lang="en-US" dirty="0"/>
          </a:p>
        </p:txBody>
      </p:sp>
    </p:spTree>
    <p:extLst>
      <p:ext uri="{BB962C8B-B14F-4D97-AF65-F5344CB8AC3E}">
        <p14:creationId xmlns:p14="http://schemas.microsoft.com/office/powerpoint/2010/main" val="23752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1324404" cy="5447426"/>
          </a:xfrm>
        </p:spPr>
        <p:txBody>
          <a:bodyPr>
            <a:normAutofit/>
          </a:bodyPr>
          <a:lstStyle/>
          <a:p>
            <a:pPr marL="0" indent="0">
              <a:buNone/>
            </a:pPr>
            <a:r>
              <a:rPr lang="en-US" dirty="0"/>
              <a:t>Greedy reallocation of community assignments </a:t>
            </a:r>
          </a:p>
          <a:p>
            <a:pPr marL="0" indent="0">
              <a:buNone/>
            </a:pPr>
            <a:r>
              <a:rPr lang="en-US" sz="2400" dirty="0">
                <a:latin typeface="Calibri Light" panose="020F0302020204030204" pitchFamily="34" charset="0"/>
                <a:cs typeface="Calibri Light" panose="020F0302020204030204" pitchFamily="34" charset="0"/>
              </a:rPr>
              <a:t>Procedure Division(Network):    </a:t>
            </a:r>
          </a:p>
          <a:p>
            <a:pPr marL="457200" lvl="1" indent="0">
              <a:buNone/>
            </a:pPr>
            <a:r>
              <a:rPr lang="en-US" dirty="0">
                <a:latin typeface="Calibri Light" panose="020F0302020204030204" pitchFamily="34" charset="0"/>
                <a:cs typeface="Calibri Light" panose="020F0302020204030204" pitchFamily="34" charset="0"/>
              </a:rPr>
              <a:t>C1, C2 &lt;- </a:t>
            </a:r>
            <a:r>
              <a:rPr lang="en-US" dirty="0" err="1">
                <a:latin typeface="Calibri Light" panose="020F0302020204030204" pitchFamily="34" charset="0"/>
                <a:cs typeface="Calibri Light" panose="020F0302020204030204" pitchFamily="34" charset="0"/>
              </a:rPr>
              <a:t>equal_division</a:t>
            </a:r>
            <a:r>
              <a:rPr lang="en-US" dirty="0">
                <a:latin typeface="Calibri Light" panose="020F0302020204030204" pitchFamily="34" charset="0"/>
                <a:cs typeface="Calibri Light" panose="020F0302020204030204" pitchFamily="34" charset="0"/>
              </a:rPr>
              <a:t> (Network)  # start with equal random division </a:t>
            </a:r>
          </a:p>
          <a:p>
            <a:pPr marL="457200" lvl="1" indent="0">
              <a:buNone/>
            </a:pPr>
            <a:r>
              <a:rPr lang="en-US" dirty="0">
                <a:latin typeface="Calibri Light" panose="020F0302020204030204" pitchFamily="34" charset="0"/>
                <a:cs typeface="Calibri Light" panose="020F0302020204030204" pitchFamily="34" charset="0"/>
              </a:rPr>
              <a:t>Network &lt;- </a:t>
            </a:r>
            <a:r>
              <a:rPr lang="en-US" dirty="0" err="1">
                <a:latin typeface="Calibri Light" panose="020F0302020204030204" pitchFamily="34" charset="0"/>
                <a:cs typeface="Calibri Light" panose="020F0302020204030204" pitchFamily="34" charset="0"/>
              </a:rPr>
              <a:t>community_assignments</a:t>
            </a:r>
            <a:r>
              <a:rPr lang="en-US" dirty="0">
                <a:latin typeface="Calibri Light" panose="020F0302020204030204" pitchFamily="34" charset="0"/>
                <a:cs typeface="Calibri Light" panose="020F0302020204030204" pitchFamily="34" charset="0"/>
              </a:rPr>
              <a:t>(C1, C2) # initial community assignments</a:t>
            </a:r>
          </a:p>
          <a:p>
            <a:pPr marL="457200" lvl="1" indent="0">
              <a:buNone/>
            </a:pPr>
            <a:r>
              <a:rPr lang="en-US" dirty="0">
                <a:latin typeface="Calibri Light" panose="020F0302020204030204" pitchFamily="34" charset="0"/>
                <a:cs typeface="Calibri Light" panose="020F0302020204030204" pitchFamily="34" charset="0"/>
              </a:rPr>
              <a:t>M &lt;- modularity(Network)  # initial modularity</a:t>
            </a:r>
          </a:p>
          <a:p>
            <a:pPr marL="457200" lvl="1" indent="0">
              <a:buNone/>
            </a:pPr>
            <a:r>
              <a:rPr lang="en-US" dirty="0">
                <a:latin typeface="Calibri Light" panose="020F0302020204030204" pitchFamily="34" charset="0"/>
                <a:cs typeface="Calibri Light" panose="020F0302020204030204" pitchFamily="34" charset="0"/>
              </a:rPr>
              <a:t>for n steps: </a:t>
            </a:r>
          </a:p>
          <a:p>
            <a:pPr marL="914400" lvl="2" indent="0">
              <a:buNone/>
            </a:pPr>
            <a:r>
              <a:rPr lang="en-US" sz="2400" dirty="0">
                <a:latin typeface="Calibri Light" panose="020F0302020204030204" pitchFamily="34" charset="0"/>
                <a:cs typeface="Calibri Light" panose="020F0302020204030204" pitchFamily="34" charset="0"/>
              </a:rPr>
              <a:t>node &lt;-  </a:t>
            </a:r>
            <a:r>
              <a:rPr lang="en-US" sz="2400" dirty="0" err="1">
                <a:latin typeface="Calibri Light" panose="020F0302020204030204" pitchFamily="34" charset="0"/>
                <a:cs typeface="Calibri Light" panose="020F0302020204030204" pitchFamily="34" charset="0"/>
              </a:rPr>
              <a:t>random_sample</a:t>
            </a:r>
            <a:r>
              <a:rPr lang="en-US" sz="2400" dirty="0">
                <a:latin typeface="Calibri Light" panose="020F0302020204030204" pitchFamily="34" charset="0"/>
                <a:cs typeface="Calibri Light" panose="020F0302020204030204" pitchFamily="34" charset="0"/>
              </a:rPr>
              <a:t>(Network) # sample node at random</a:t>
            </a:r>
          </a:p>
          <a:p>
            <a:pPr marL="914400" lvl="2" indent="0">
              <a:buNone/>
            </a:pP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&lt;- </a:t>
            </a:r>
            <a:r>
              <a:rPr lang="en-US" sz="2400" dirty="0" err="1">
                <a:latin typeface="Calibri Light" panose="020F0302020204030204" pitchFamily="34" charset="0"/>
                <a:cs typeface="Calibri Light" panose="020F0302020204030204" pitchFamily="34" charset="0"/>
              </a:rPr>
              <a:t>switch_community</a:t>
            </a:r>
            <a:r>
              <a:rPr lang="en-US" sz="2400" dirty="0">
                <a:latin typeface="Calibri Light" panose="020F0302020204030204" pitchFamily="34" charset="0"/>
                <a:cs typeface="Calibri Light" panose="020F0302020204030204" pitchFamily="34" charset="0"/>
              </a:rPr>
              <a:t>(node) # change assignment of node</a:t>
            </a:r>
          </a:p>
          <a:p>
            <a:pPr marL="914400" lvl="2" indent="0">
              <a:buNone/>
            </a:pP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&lt;- modularity(Network, </a:t>
            </a: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 measure modularity of assignment</a:t>
            </a:r>
          </a:p>
          <a:p>
            <a:pPr marL="914400" lvl="2" indent="0">
              <a:buNone/>
            </a:pPr>
            <a:r>
              <a:rPr lang="en-US" sz="2400" dirty="0">
                <a:latin typeface="Calibri Light" panose="020F0302020204030204" pitchFamily="34" charset="0"/>
                <a:cs typeface="Calibri Light" panose="020F0302020204030204" pitchFamily="34" charset="0"/>
              </a:rPr>
              <a:t>If </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&gt; M:  # greedy update of network</a:t>
            </a:r>
          </a:p>
          <a:p>
            <a:pPr marL="914400" lvl="2" indent="0">
              <a:buNone/>
            </a:pPr>
            <a:r>
              <a:rPr lang="en-US" sz="2400" dirty="0">
                <a:latin typeface="Calibri Light" panose="020F0302020204030204" pitchFamily="34" charset="0"/>
                <a:cs typeface="Calibri Light" panose="020F0302020204030204" pitchFamily="34" charset="0"/>
              </a:rPr>
              <a:t>     Network &lt;- </a:t>
            </a:r>
            <a:r>
              <a:rPr lang="en-US" sz="2400" dirty="0" err="1">
                <a:latin typeface="Calibri Light" panose="020F0302020204030204" pitchFamily="34" charset="0"/>
                <a:cs typeface="Calibri Light" panose="020F0302020204030204" pitchFamily="34" charset="0"/>
              </a:rPr>
              <a:t>community_assignments</a:t>
            </a:r>
            <a:r>
              <a:rPr lang="en-US" sz="2400" dirty="0">
                <a:latin typeface="Calibri Light" panose="020F0302020204030204" pitchFamily="34" charset="0"/>
                <a:cs typeface="Calibri Light" panose="020F0302020204030204" pitchFamily="34" charset="0"/>
              </a:rPr>
              <a:t>(</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a:t>
            </a:r>
          </a:p>
          <a:p>
            <a:pPr marL="914400" lvl="2" indent="0">
              <a:buNone/>
            </a:pPr>
            <a:r>
              <a:rPr lang="en-US" sz="2400" dirty="0">
                <a:latin typeface="Calibri Light" panose="020F0302020204030204" pitchFamily="34" charset="0"/>
                <a:cs typeface="Calibri Light" panose="020F0302020204030204" pitchFamily="34" charset="0"/>
              </a:rPr>
              <a:t>     M = </a:t>
            </a:r>
            <a:r>
              <a:rPr lang="en-US" sz="2400" dirty="0" err="1">
                <a:latin typeface="Calibri Light" panose="020F0302020204030204" pitchFamily="34" charset="0"/>
                <a:cs typeface="Calibri Light" panose="020F0302020204030204" pitchFamily="34" charset="0"/>
              </a:rPr>
              <a:t>M_temp</a:t>
            </a:r>
            <a:endParaRPr lang="en-US" sz="2400" dirty="0">
              <a:latin typeface="Calibri Light" panose="020F0302020204030204" pitchFamily="34" charset="0"/>
              <a:cs typeface="Calibri Light" panose="020F0302020204030204" pitchFamily="34" charset="0"/>
            </a:endParaRPr>
          </a:p>
          <a:p>
            <a:pPr marL="457200" lvl="1" indent="0">
              <a:buNone/>
            </a:pPr>
            <a:r>
              <a:rPr lang="en-US" dirty="0">
                <a:latin typeface="Calibri Light" panose="020F0302020204030204" pitchFamily="34" charset="0"/>
                <a:cs typeface="Calibri Light" panose="020F0302020204030204" pitchFamily="34" charset="0"/>
              </a:rPr>
              <a:t>return(network)</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81578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Requires computing modularity at each step</a:t>
                </a:r>
              </a:p>
              <a:p>
                <a:pPr lvl="1"/>
                <a:r>
                  <a:rPr lang="en-US" dirty="0"/>
                  <a:t>Often computationally intensive </a:t>
                </a:r>
              </a:p>
              <a:p>
                <a:r>
                  <a:rPr lang="en-US" dirty="0"/>
                  <a:t>Can recursively continue partitions of the components </a:t>
                </a:r>
              </a:p>
              <a:p>
                <a:pPr lvl="1"/>
                <a:r>
                  <a:rPr lang="en-US" dirty="0"/>
                  <a:t>Stopping criteria when modularity no longer increases  </a:t>
                </a:r>
              </a:p>
              <a:p>
                <a:r>
                  <a:rPr lang="en-US" dirty="0"/>
                  <a:t>Computational complexity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endParaRPr lang="en-US" dirty="0"/>
              </a:p>
              <a:p>
                <a:pPr marL="914400" lvl="2" indent="0">
                  <a:buNone/>
                </a:pPr>
                <a:endParaRPr lang="en-US" dirty="0"/>
              </a:p>
              <a:p>
                <a:pPr marL="457200" lvl="1"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41765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a:t>
                </a:r>
                <a:r>
                  <a:rPr lang="en-US" b="1" dirty="0"/>
                  <a:t>spectral decomposition </a:t>
                </a:r>
                <a:r>
                  <a:rPr lang="en-US" dirty="0"/>
                  <a:t>to maximize modularity</a:t>
                </a:r>
              </a:p>
              <a:p>
                <a:r>
                  <a:rPr lang="en-US" dirty="0"/>
                  <a:t>For binary partition of graph with </a:t>
                </a:r>
                <a:r>
                  <a:rPr lang="en-US" i="1" dirty="0"/>
                  <a:t>n</a:t>
                </a:r>
                <a:r>
                  <a:rPr lang="en-US" dirty="0"/>
                  <a:t> nodes, find vector,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e>
                    </m:d>
                  </m:oMath>
                </a14:m>
                <a:r>
                  <a:rPr lang="en-US" dirty="0"/>
                  <a:t>, that maximizes modularity,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is a binary indicator</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𝑠</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m:t>
                      </m:r>
                      <m:d>
                        <m:dPr>
                          <m:begChr m:val="{"/>
                          <m:endChr m:val=""/>
                          <m:ctrlPr>
                            <a:rPr lang="en-US" b="0" i="1" smtClean="0">
                              <a:latin typeface="Cambria Math" panose="02040503050406030204" pitchFamily="18" charset="0"/>
                              <a:cs typeface="Segoe UI" panose="020B0502040204020203" pitchFamily="34" charset="0"/>
                            </a:rPr>
                          </m:ctrlPr>
                        </m:dPr>
                        <m:e>
                          <m:eqArr>
                            <m:eqArrPr>
                              <m:ctrlPr>
                                <a:rPr lang="en-US" b="0" i="1" smtClean="0">
                                  <a:latin typeface="Cambria Math" panose="02040503050406030204" pitchFamily="18" charset="0"/>
                                  <a:cs typeface="Segoe UI" panose="020B0502040204020203" pitchFamily="34" charset="0"/>
                                </a:rPr>
                              </m:ctrlPr>
                            </m:eqArrPr>
                            <m:e>
                              <m:r>
                                <a:rPr lang="en-US" b="0" i="1" smtClean="0">
                                  <a:latin typeface="Cambria Math" panose="02040503050406030204" pitchFamily="18" charset="0"/>
                                  <a:cs typeface="Segoe UI" panose="020B0502040204020203" pitchFamily="34" charset="0"/>
                                </a:rPr>
                                <m:t>+1, </m:t>
                              </m:r>
                              <m:r>
                                <a:rPr lang="en-US" b="0" i="1" smtClean="0">
                                  <a:latin typeface="Cambria Math" panose="02040503050406030204" pitchFamily="18" charset="0"/>
                                  <a:cs typeface="Segoe UI" panose="020B0502040204020203" pitchFamily="34" charset="0"/>
                                </a:rPr>
                                <m:t>𝑖𝑓</m:t>
                              </m:r>
                              <m:r>
                                <a:rPr lang="en-US" b="0" i="1" smtClean="0">
                                  <a:latin typeface="Cambria Math" panose="02040503050406030204" pitchFamily="18" charset="0"/>
                                  <a:cs typeface="Segoe UI" panose="020B0502040204020203" pitchFamily="34" charset="0"/>
                                </a:rPr>
                                <m:t> </m:t>
                              </m:r>
                              <m:sSub>
                                <m:sSubPr>
                                  <m:ctrlPr>
                                    <a:rPr lang="en-US" b="0"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𝑛</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𝑖𝑛</m:t>
                              </m:r>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𝑔𝑟𝑜𝑢𝑝</m:t>
                              </m:r>
                              <m:r>
                                <a:rPr lang="en-US" b="0" i="1" smtClean="0">
                                  <a:latin typeface="Cambria Math" panose="02040503050406030204" pitchFamily="18" charset="0"/>
                                  <a:cs typeface="Segoe UI" panose="020B0502040204020203" pitchFamily="34" charset="0"/>
                                </a:rPr>
                                <m:t> 1</m:t>
                              </m:r>
                            </m:e>
                            <m:e>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1, </m:t>
                              </m:r>
                              <m:r>
                                <a:rPr lang="en-US" i="1">
                                  <a:latin typeface="Cambria Math" panose="02040503050406030204" pitchFamily="18" charset="0"/>
                                  <a:cs typeface="Segoe UI" panose="020B0502040204020203" pitchFamily="34" charset="0"/>
                                </a:rPr>
                                <m:t>𝑖𝑓</m:t>
                              </m:r>
                              <m:r>
                                <a:rPr lang="en-US" i="1">
                                  <a:latin typeface="Cambria Math" panose="02040503050406030204" pitchFamily="18" charset="0"/>
                                  <a:cs typeface="Segoe UI" panose="020B0502040204020203" pitchFamily="34" charset="0"/>
                                </a:rPr>
                                <m:t> </m:t>
                              </m:r>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cs typeface="Segoe UI" panose="020B0502040204020203" pitchFamily="34" charset="0"/>
                                    </a:rPr>
                                    <m:t>𝑛</m:t>
                                  </m:r>
                                </m:e>
                                <m:sub>
                                  <m:r>
                                    <a:rPr lang="en-US" i="1">
                                      <a:latin typeface="Cambria Math" panose="02040503050406030204" pitchFamily="18" charset="0"/>
                                      <a:cs typeface="Segoe UI" panose="020B0502040204020203" pitchFamily="34" charset="0"/>
                                    </a:rPr>
                                    <m:t>𝑖</m:t>
                                  </m:r>
                                </m:sub>
                              </m:sSub>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𝑖𝑛</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𝑔𝑟𝑜𝑢𝑝</m:t>
                              </m:r>
                              <m:r>
                                <a:rPr lang="en-US" i="1">
                                  <a:latin typeface="Cambria Math" panose="02040503050406030204" pitchFamily="18" charset="0"/>
                                  <a:cs typeface="Segoe UI" panose="020B0502040204020203" pitchFamily="34" charset="0"/>
                                </a:rPr>
                                <m:t> 2</m:t>
                              </m:r>
                            </m:e>
                          </m:eqArr>
                        </m:e>
                      </m:d>
                    </m:oMath>
                  </m:oMathPara>
                </a14:m>
                <a:endParaRPr lang="en-US" dirty="0">
                  <a:cs typeface="Segoe UI" panose="020B0502040204020203" pitchFamily="34" charset="0"/>
                </a:endParaRPr>
              </a:p>
              <a:p>
                <a:r>
                  <a:rPr lang="en-US" dirty="0"/>
                  <a:t>In matrix form, 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pPr marL="0" indent="0">
                  <a:buNone/>
                </a:pPr>
                <a:r>
                  <a:rPr lang="en-US" dirty="0"/>
                  <a:t>Where </a:t>
                </a:r>
                <a:r>
                  <a:rPr lang="en-US" i="1" dirty="0"/>
                  <a:t>B</a:t>
                </a:r>
                <a:r>
                  <a:rPr lang="en-US" dirty="0"/>
                  <a:t> is the </a:t>
                </a:r>
                <a:r>
                  <a:rPr lang="en-US" b="1" dirty="0"/>
                  <a:t>modularity matrix </a:t>
                </a:r>
                <a:r>
                  <a:rPr lang="en-US" dirty="0"/>
                  <a:t>with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+1</m:t>
                          </m:r>
                        </m:e>
                      </m:d>
                    </m:oMath>
                  </m:oMathPara>
                </a14:m>
                <a:endParaRPr lang="en-US" dirty="0"/>
              </a:p>
              <a:p>
                <a:pPr marL="457200" lvl="1"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565"/>
                </a:stretch>
              </a:blipFill>
            </p:spPr>
            <p:txBody>
              <a:bodyPr/>
              <a:lstStyle/>
              <a:p>
                <a:r>
                  <a:rPr lang="en-US">
                    <a:noFill/>
                  </a:rPr>
                  <a:t> </a:t>
                </a:r>
              </a:p>
            </p:txBody>
          </p:sp>
        </mc:Fallback>
      </mc:AlternateContent>
    </p:spTree>
    <p:extLst>
      <p:ext uri="{BB962C8B-B14F-4D97-AF65-F5344CB8AC3E}">
        <p14:creationId xmlns:p14="http://schemas.microsoft.com/office/powerpoint/2010/main" val="28914241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Is a </a:t>
                </a:r>
                <a:r>
                  <a:rPr lang="en-US" b="1" dirty="0"/>
                  <a:t>discrete quadratic optimization </a:t>
                </a:r>
                <a:r>
                  <a:rPr lang="en-US" dirty="0"/>
                  <a:t>problem with binary valued </a:t>
                </a:r>
                <a:r>
                  <a:rPr lang="en-US" i="1" dirty="0"/>
                  <a:t>s</a:t>
                </a:r>
              </a:p>
              <a:p>
                <a:r>
                  <a:rPr lang="en-US" dirty="0"/>
                  <a:t>This is a computationally hard problem. </a:t>
                </a:r>
              </a:p>
              <a:p>
                <a:pPr lvl="1"/>
                <a:r>
                  <a:rPr lang="en-US" dirty="0"/>
                  <a:t>Exhaustive </a:t>
                </a:r>
                <a:r>
                  <a:rPr lang="en-US" b="1" dirty="0"/>
                  <a:t>combinatorial search </a:t>
                </a:r>
                <a:r>
                  <a:rPr lang="en-US" dirty="0"/>
                  <a:t>required for exact solution   </a:t>
                </a:r>
              </a:p>
              <a:p>
                <a:r>
                  <a:rPr lang="en-US" dirty="0"/>
                  <a:t>Transform discrete optimization problem to approximate continuous value problem </a:t>
                </a:r>
              </a:p>
              <a:p>
                <a:pPr lvl="1"/>
                <a:r>
                  <a:rPr lang="en-US" dirty="0"/>
                  <a:t>Know as a </a:t>
                </a:r>
                <a:r>
                  <a:rPr lang="en-US" b="1" dirty="0"/>
                  <a:t>relaxation method</a:t>
                </a:r>
              </a:p>
              <a:p>
                <a:pPr lvl="1"/>
                <a:r>
                  <a:rPr lang="en-US" dirty="0"/>
                  <a:t>Relax constraint on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can take</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70654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Transform problem to approximate quadratic problem with relaxation method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Need to constrain the solution to limit approximate values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such that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𝑛</m:t>
                          </m:r>
                        </m:e>
                      </m:nary>
                    </m:oMath>
                  </m:oMathPara>
                </a14:m>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931765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fontScale="92500" lnSpcReduction="20000"/>
              </a:bodyPr>
              <a:lstStyle/>
              <a:p>
                <a:pPr marL="0" indent="0">
                  <a:buNone/>
                </a:pPr>
                <a:r>
                  <a:rPr lang="en-US" dirty="0"/>
                  <a:t>Use spectral decomposition to maximize modularity</a:t>
                </a:r>
                <a:endParaRPr lang="en-US" dirty="0">
                  <a:cs typeface="Segoe UI" panose="020B0502040204020203" pitchFamily="34" charset="0"/>
                </a:endParaRPr>
              </a:p>
              <a:p>
                <a:r>
                  <a:rPr lang="en-US" dirty="0"/>
                  <a:t>The constrained problem: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𝑖</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e>
                          </m:d>
                        </m:e>
                      </m:func>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a:p>
                <a:r>
                  <a:rPr lang="en-US" dirty="0"/>
                  <a:t>The </a:t>
                </a:r>
                <a:r>
                  <a:rPr lang="en-US" b="1" dirty="0"/>
                  <a:t>constraint is not binding </a:t>
                </a:r>
                <a:r>
                  <a:rPr lang="en-US" dirty="0"/>
                  <a:t>when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𝑛</m:t>
                        </m:r>
                      </m:e>
                    </m:nary>
                  </m:oMath>
                </a14:m>
                <a:endParaRPr lang="en-US" dirty="0"/>
              </a:p>
              <a:p>
                <a:r>
                  <a:rPr lang="en-US" dirty="0"/>
                  <a:t>We can find the minimum by setting the derivative with respect to the community assignments to 0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den>
                      </m:f>
                      <m:d>
                        <m:dPr>
                          <m:begChr m:val="["/>
                          <m:endChr m:val="]"/>
                          <m:ctrlPr>
                            <a:rPr lang="en-US" i="1" smtClean="0">
                              <a:latin typeface="Cambria Math" panose="02040503050406030204" pitchFamily="18" charset="0"/>
                            </a:rPr>
                          </m:ctrlPr>
                        </m:dPr>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e>
                          </m:d>
                        </m:e>
                      </m:d>
                      <m:r>
                        <a:rPr lang="en-US" b="0" i="1" smtClean="0">
                          <a:latin typeface="Cambria Math" panose="02040503050406030204" pitchFamily="18" charset="0"/>
                        </a:rPr>
                        <m:t>=0</m:t>
                      </m:r>
                    </m:oMath>
                  </m:oMathPara>
                </a14:m>
                <a:endParaRPr lang="en-US" b="0" dirty="0"/>
              </a:p>
              <a:p>
                <a:pPr marL="0" indent="0">
                  <a:buNone/>
                </a:pPr>
                <a:r>
                  <a:rPr lang="en-US" dirty="0"/>
                  <a:t>Or, in matrix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016" t="-2905"/>
                </a:stretch>
              </a:blipFill>
            </p:spPr>
            <p:txBody>
              <a:bodyPr/>
              <a:lstStyle/>
              <a:p>
                <a:r>
                  <a:rPr lang="en-US">
                    <a:noFill/>
                  </a:rPr>
                  <a:t> </a:t>
                </a:r>
              </a:p>
            </p:txBody>
          </p:sp>
        </mc:Fallback>
      </mc:AlternateContent>
    </p:spTree>
    <p:extLst>
      <p:ext uri="{BB962C8B-B14F-4D97-AF65-F5344CB8AC3E}">
        <p14:creationId xmlns:p14="http://schemas.microsoft.com/office/powerpoint/2010/main" val="391842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Recall eigenvalue decomposition of matrix </a:t>
                </a:r>
                <a:r>
                  <a:rPr lang="en-US" i="1" dirty="0"/>
                  <a:t>A</a:t>
                </a: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𝑄</m:t>
                      </m:r>
                      <m:r>
                        <m:rPr>
                          <m:sty m:val="p"/>
                        </m:rPr>
                        <a:rPr lang="el-GR" i="1">
                          <a:latin typeface="Cambria Math" panose="02040503050406030204" pitchFamily="18" charset="0"/>
                          <a:ea typeface="Cambria Math" panose="02040503050406030204" pitchFamily="18" charset="0"/>
                          <a:cs typeface="Segoe UI" panose="020B0502040204020203" pitchFamily="34" charset="0"/>
                        </a:rPr>
                        <m:t>Λ</m:t>
                      </m:r>
                      <m:sSup>
                        <m:sSupPr>
                          <m:ctrlPr>
                            <a:rPr lang="el-GR" i="1">
                              <a:latin typeface="Cambria Math" panose="02040503050406030204" pitchFamily="18" charset="0"/>
                              <a:ea typeface="Cambria Math" panose="02040503050406030204" pitchFamily="18" charset="0"/>
                              <a:cs typeface="Segoe UI" panose="020B0502040204020203" pitchFamily="34" charset="0"/>
                            </a:rPr>
                          </m:ctrlPr>
                        </m:sSupPr>
                        <m:e>
                          <m:r>
                            <a:rPr lang="en-US" i="1">
                              <a:latin typeface="Cambria Math" panose="02040503050406030204" pitchFamily="18" charset="0"/>
                              <a:ea typeface="Cambria Math" panose="02040503050406030204" pitchFamily="18" charset="0"/>
                              <a:cs typeface="Segoe UI" panose="020B0502040204020203" pitchFamily="34" charset="0"/>
                            </a:rPr>
                            <m:t>𝑄</m:t>
                          </m:r>
                        </m:e>
                        <m:sup>
                          <m:r>
                            <a:rPr lang="en-US" i="1">
                              <a:latin typeface="Cambria Math" panose="02040503050406030204" pitchFamily="18" charset="0"/>
                              <a:ea typeface="Cambria Math" panose="02040503050406030204" pitchFamily="18" charset="0"/>
                              <a:cs typeface="Segoe UI" panose="020B0502040204020203" pitchFamily="34" charset="0"/>
                            </a:rPr>
                            <m:t>𝑇</m:t>
                          </m:r>
                        </m:sup>
                      </m:sSup>
                    </m:oMath>
                  </m:oMathPara>
                </a14:m>
                <a:endParaRPr lang="en-US" dirty="0">
                  <a:ea typeface="Cambria Math" panose="02040503050406030204" pitchFamily="18"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0</m:t>
                                </m:r>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r>
                                  <a:rPr lang="en-US" i="1">
                                    <a:latin typeface="Cambria Math" panose="02040503050406030204" pitchFamily="18" charset="0"/>
                                    <a:cs typeface="Segoe UI" panose="020B0502040204020203" pitchFamily="34" charset="0"/>
                                  </a:rPr>
                                  <m:t>0</m:t>
                                </m:r>
                              </m:e>
                              <m:e>
                                <m:r>
                                  <a:rPr lang="en-US" i="1">
                                    <a:latin typeface="Cambria Math" panose="02040503050406030204" pitchFamily="18" charset="0"/>
                                    <a:cs typeface="Segoe UI" panose="020B0502040204020203" pitchFamily="34" charset="0"/>
                                  </a:rPr>
                                  <m:t>⋯</m:t>
                                </m:r>
                              </m:e>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𝑛</m:t>
                                    </m:r>
                                  </m:sub>
                                </m:sSub>
                              </m:e>
                            </m:mr>
                          </m:m>
                        </m:e>
                      </m:d>
                      <m:sSup>
                        <m:sSupPr>
                          <m:ctrlPr>
                            <a:rPr lang="en-US" i="1">
                              <a:latin typeface="Cambria Math" panose="02040503050406030204" pitchFamily="18" charset="0"/>
                              <a:cs typeface="Segoe UI" panose="020B0502040204020203" pitchFamily="34" charset="0"/>
                            </a:rPr>
                          </m:ctrlPr>
                        </m:sSupPr>
                        <m:e>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e>
                        <m:sup/>
                      </m:sSup>
                    </m:oMath>
                  </m:oMathPara>
                </a14:m>
                <a:endParaRPr lang="en-US" dirty="0">
                  <a:cs typeface="Segoe UI" panose="020B0502040204020203" pitchFamily="34" charset="0"/>
                </a:endParaRPr>
              </a:p>
              <a:p>
                <a:r>
                  <a:rPr lang="en-US" dirty="0">
                    <a:cs typeface="Segoe UI" panose="020B0502040204020203" pitchFamily="34" charset="0"/>
                  </a:rPr>
                  <a:t>Magnitudes of n eigenvalues are ordered,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ea typeface="Cambria Math" panose="02040503050406030204" pitchFamily="18" charset="0"/>
                        <a:cs typeface="Segoe UI" panose="020B0502040204020203" pitchFamily="34" charset="0"/>
                      </a:rPr>
                      <m:t>&gt;</m:t>
                    </m:r>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b="0" i="1" smtClean="0">
                            <a:latin typeface="Cambria Math" panose="02040503050406030204" pitchFamily="18" charset="0"/>
                            <a:ea typeface="Cambria Math" panose="02040503050406030204" pitchFamily="18" charset="0"/>
                            <a:cs typeface="Segoe UI" panose="020B0502040204020203" pitchFamily="34" charset="0"/>
                          </a:rPr>
                          <m:t>|</m:t>
                        </m:r>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2</m:t>
                        </m:r>
                      </m:sub>
                    </m:sSub>
                    <m:r>
                      <a:rPr lang="en-US" b="0" i="1" smtClean="0">
                        <a:latin typeface="Cambria Math" panose="02040503050406030204" pitchFamily="18" charset="0"/>
                        <a:ea typeface="Cambria Math" panose="02040503050406030204" pitchFamily="18" charset="0"/>
                        <a:cs typeface="Segoe UI" panose="020B0502040204020203" pitchFamily="34" charset="0"/>
                      </a:rPr>
                      <m:t>|</m:t>
                    </m:r>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cs typeface="Segoe UI" panose="020B0502040204020203" pitchFamily="34" charset="0"/>
                  </a:rPr>
                  <a:t>…</a:t>
                </a:r>
                <a:r>
                  <a:rPr lang="en-US" dirty="0">
                    <a:ea typeface="Cambria Math" panose="02040503050406030204" pitchFamily="18" charset="0"/>
                    <a:cs typeface="Segoe UI" panose="020B0502040204020203" pitchFamily="34" charset="0"/>
                  </a:rPr>
                  <a:t> </a:t>
                </a:r>
                <a14:m>
                  <m:oMath xmlns:m="http://schemas.openxmlformats.org/officeDocument/2006/math">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ea typeface="Cambria Math" panose="02040503050406030204" pitchFamily="18" charset="0"/>
                    <a:cs typeface="Segoe UI" panose="020B0502040204020203" pitchFamily="34"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𝑛</m:t>
                        </m:r>
                      </m:sub>
                    </m:sSub>
                    <m:r>
                      <a:rPr lang="en-US" b="0" i="1" smtClean="0">
                        <a:latin typeface="Cambria Math" panose="02040503050406030204" pitchFamily="18" charset="0"/>
                        <a:ea typeface="Cambria Math" panose="02040503050406030204" pitchFamily="18" charset="0"/>
                        <a:cs typeface="Segoe UI" panose="020B0502040204020203" pitchFamily="34" charset="0"/>
                      </a:rPr>
                      <m:t>|</m:t>
                    </m:r>
                  </m:oMath>
                </a14:m>
                <a:endParaRPr lang="en-US" dirty="0">
                  <a:cs typeface="Segoe UI" panose="020B0502040204020203" pitchFamily="34" charset="0"/>
                </a:endParaRPr>
              </a:p>
              <a:p>
                <a:r>
                  <a:rPr lang="en-US" dirty="0">
                    <a:cs typeface="Segoe UI" panose="020B0502040204020203" pitchFamily="34" charset="0"/>
                  </a:rPr>
                  <a:t>Each of the n unitary eigenvectors, </a:t>
                </a:r>
                <a14:m>
                  <m:oMath xmlns:m="http://schemas.openxmlformats.org/officeDocument/2006/math">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 </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𝑖</m:t>
                        </m:r>
                        <m:r>
                          <a:rPr lang="en-US" i="1">
                            <a:latin typeface="Cambria Math" panose="02040503050406030204" pitchFamily="18" charset="0"/>
                            <a:cs typeface="Segoe UI" panose="020B0502040204020203" pitchFamily="34" charset="0"/>
                          </a:rPr>
                          <m:t>)</m:t>
                        </m:r>
                      </m:sup>
                    </m:sSubSup>
                  </m:oMath>
                </a14:m>
                <a:r>
                  <a:rPr lang="en-US" dirty="0">
                    <a:cs typeface="Segoe UI" panose="020B0502040204020203" pitchFamily="34" charset="0"/>
                  </a:rPr>
                  <a:t>, are scaled by the corresponding eigenvalue,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𝑖</m:t>
                        </m:r>
                      </m:sub>
                    </m:sSub>
                  </m:oMath>
                </a14:m>
                <a:r>
                  <a:rPr lang="en-US" dirty="0">
                    <a:cs typeface="Segoe UI" panose="020B0502040204020203" pitchFamily="34" charset="0"/>
                  </a:rPr>
                  <a:t> </a:t>
                </a:r>
              </a:p>
              <a:p>
                <a:r>
                  <a:rPr lang="en-US" dirty="0">
                    <a:cs typeface="Segoe UI" panose="020B0502040204020203" pitchFamily="34" charset="0"/>
                  </a:rPr>
                  <a:t>The larger the eigenvalue the greater the contribution to reconstruction of matrix A</a:t>
                </a:r>
              </a:p>
              <a:p>
                <a:pPr marL="0" indent="0">
                  <a:buNone/>
                </a:pPr>
                <a:endParaRPr lang="en-US" dirty="0"/>
              </a:p>
              <a:p>
                <a:pPr marL="457200" lvl="1"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1750"/>
                </a:stretch>
              </a:blipFill>
            </p:spPr>
            <p:txBody>
              <a:bodyPr/>
              <a:lstStyle/>
              <a:p>
                <a:r>
                  <a:rPr lang="en-US">
                    <a:noFill/>
                  </a:rPr>
                  <a:t> </a:t>
                </a:r>
              </a:p>
            </p:txBody>
          </p:sp>
        </mc:Fallback>
      </mc:AlternateContent>
    </p:spTree>
    <p:extLst>
      <p:ext uri="{BB962C8B-B14F-4D97-AF65-F5344CB8AC3E}">
        <p14:creationId xmlns:p14="http://schemas.microsoft.com/office/powerpoint/2010/main" val="11967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Substituting into the modularity equation: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𝑚</m:t>
                          </m:r>
                        </m:den>
                      </m:f>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𝑚</m:t>
                          </m:r>
                        </m:den>
                      </m:f>
                      <m:r>
                        <a:rPr lang="en-US" i="1">
                          <a:latin typeface="Cambria Math" panose="02040503050406030204" pitchFamily="18" charset="0"/>
                          <a:ea typeface="Cambria Math" panose="02040503050406030204" pitchFamily="18" charset="0"/>
                        </a:rPr>
                        <m:t>𝜆</m:t>
                      </m:r>
                    </m:oMath>
                  </m:oMathPara>
                </a14:m>
                <a:endParaRPr lang="en-US" dirty="0">
                  <a:ea typeface="Cambria Math" panose="02040503050406030204" pitchFamily="18" charset="0"/>
                </a:endParaRPr>
              </a:p>
              <a:p>
                <a:r>
                  <a:rPr lang="en-US" b="0" i="1" dirty="0">
                    <a:ea typeface="Cambria Math" panose="02040503050406030204" pitchFamily="18" charset="0"/>
                  </a:rPr>
                  <a:t>Q</a:t>
                </a:r>
                <a:r>
                  <a:rPr lang="en-US" b="0" dirty="0">
                    <a:ea typeface="Cambria Math" panose="02040503050406030204" pitchFamily="18" charset="0"/>
                  </a:rPr>
                  <a:t> is maximized for the </a:t>
                </a:r>
                <a:r>
                  <a:rPr lang="en-US" b="1" dirty="0">
                    <a:ea typeface="Cambria Math" panose="02040503050406030204" pitchFamily="18" charset="0"/>
                  </a:rPr>
                  <a:t>eigenvector for largest eigenvalue </a:t>
                </a:r>
              </a:p>
              <a:p>
                <a:r>
                  <a:rPr lang="en-US" dirty="0">
                    <a:ea typeface="Cambria Math" panose="02040503050406030204" pitchFamily="18" charset="0"/>
                  </a:rPr>
                  <a:t>Can recursively divide the graph components to find smaller communities</a:t>
                </a:r>
              </a:p>
              <a:p>
                <a:r>
                  <a:rPr lang="en-US" dirty="0">
                    <a:ea typeface="Cambria Math" panose="02040503050406030204" pitchFamily="18" charset="0"/>
                  </a:rPr>
                  <a:t>Notice the similarity with minim cut algorithm using smallest non-zero eigenvalue</a:t>
                </a:r>
              </a:p>
              <a:p>
                <a:pPr marL="0" indent="0">
                  <a:buNone/>
                </a:pPr>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9045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Analysis to determine </a:t>
            </a:r>
            <a:r>
              <a:rPr lang="en-US" b="1" dirty="0"/>
              <a:t>community structure</a:t>
            </a:r>
            <a:r>
              <a:rPr lang="en-US" dirty="0"/>
              <a:t> in networks </a:t>
            </a:r>
          </a:p>
          <a:p>
            <a:r>
              <a:rPr lang="en-US" dirty="0"/>
              <a:t>Discover regions of dense connections in the network  - cores </a:t>
            </a:r>
          </a:p>
          <a:p>
            <a:r>
              <a:rPr lang="en-US" dirty="0"/>
              <a:t>Discover and partition distinct communities within the networks</a:t>
            </a:r>
          </a:p>
          <a:p>
            <a:r>
              <a:rPr lang="en-US" dirty="0"/>
              <a:t>Find highly influential nodes in the network</a:t>
            </a:r>
          </a:p>
          <a:p>
            <a:r>
              <a:rPr lang="en-US" dirty="0"/>
              <a:t>Community analysis is largely unsupervised learning</a:t>
            </a:r>
          </a:p>
          <a:p>
            <a:pPr lvl="1"/>
            <a:r>
              <a:rPr lang="en-US" dirty="0"/>
              <a:t>Rarely know ground truth</a:t>
            </a:r>
          </a:p>
          <a:p>
            <a:pPr lvl="1"/>
            <a:r>
              <a:rPr lang="en-US" dirty="0"/>
              <a:t>Often requires some judgement or domain knowledge </a:t>
            </a:r>
          </a:p>
          <a:p>
            <a:pPr lvl="1"/>
            <a:r>
              <a:rPr lang="en-US" dirty="0"/>
              <a:t>Different models can provide different views and insights </a:t>
            </a:r>
          </a:p>
          <a:p>
            <a:endParaRPr lang="en-US" dirty="0"/>
          </a:p>
          <a:p>
            <a:endParaRPr lang="en-US" dirty="0"/>
          </a:p>
        </p:txBody>
      </p:sp>
    </p:spTree>
    <p:extLst>
      <p:ext uri="{BB962C8B-B14F-4D97-AF65-F5344CB8AC3E}">
        <p14:creationId xmlns:p14="http://schemas.microsoft.com/office/powerpoint/2010/main" val="27195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Need to find the eigenvector associated with the first (largest) eigenvalue  </a:t>
                </a:r>
              </a:p>
              <a:p>
                <a:r>
                  <a:rPr lang="en-US" dirty="0">
                    <a:ea typeface="Cambria Math" panose="02040503050406030204" pitchFamily="18" charset="0"/>
                  </a:rPr>
                  <a:t>We have seen an algorithm </a:t>
                </a:r>
                <a:r>
                  <a:rPr lang="en-US" dirty="0"/>
                  <a:t>to solve this problem already!  </a:t>
                </a:r>
              </a:p>
              <a:p>
                <a:r>
                  <a:rPr lang="en-US" dirty="0">
                    <a:ea typeface="Cambria Math" panose="02040503050406030204" pitchFamily="18" charset="0"/>
                  </a:rPr>
                  <a:t>Recall the iterative algorithm used to find PageRank   </a:t>
                </a:r>
              </a:p>
              <a:p>
                <a:r>
                  <a:rPr lang="en-US" dirty="0">
                    <a:ea typeface="Cambria Math" panose="02040503050406030204" pitchFamily="18" charset="0"/>
                  </a:rPr>
                  <a:t>This method is known as the </a:t>
                </a:r>
                <a:r>
                  <a:rPr lang="en-US" b="1" dirty="0" err="1"/>
                  <a:t>Lanczos</a:t>
                </a:r>
                <a:r>
                  <a:rPr lang="en-US" b="1" dirty="0"/>
                  <a:t> algorithm</a:t>
                </a:r>
                <a:r>
                  <a:rPr lang="en-US" dirty="0">
                    <a:ea typeface="Cambria Math" panose="02040503050406030204" pitchFamily="18" charset="0"/>
                  </a:rPr>
                  <a:t> or </a:t>
                </a:r>
                <a:r>
                  <a:rPr lang="en-US" b="1" dirty="0">
                    <a:ea typeface="Cambria Math" panose="02040503050406030204" pitchFamily="18" charset="0"/>
                  </a:rPr>
                  <a:t>power iteration method</a:t>
                </a:r>
              </a:p>
              <a:p>
                <a:r>
                  <a:rPr lang="en-US" dirty="0">
                    <a:ea typeface="Cambria Math" panose="02040503050406030204" pitchFamily="18" charset="0"/>
                  </a:rPr>
                  <a:t>Efficient, computational complexity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oMath>
                </a14:m>
                <a:endParaRPr lang="en-US"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29464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Summary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or </a:t>
            </a:r>
            <a:r>
              <a:rPr lang="en-US" b="1" dirty="0"/>
              <a:t>influence</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a:t>Spectral decomposition modularity</a:t>
            </a:r>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35940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Social networks can be partitioned into </a:t>
            </a:r>
            <a:r>
              <a:rPr lang="en-US" b="1" dirty="0"/>
              <a:t>communities</a:t>
            </a:r>
            <a:endParaRPr lang="en-US" dirty="0"/>
          </a:p>
          <a:p>
            <a:r>
              <a:rPr lang="en-US" dirty="0"/>
              <a:t>Communities are </a:t>
            </a:r>
            <a:r>
              <a:rPr lang="en-US" b="1" dirty="0"/>
              <a:t>assortative</a:t>
            </a:r>
          </a:p>
          <a:p>
            <a:pPr lvl="1"/>
            <a:r>
              <a:rPr lang="en-US" b="1" dirty="0"/>
              <a:t>Homophily</a:t>
            </a:r>
            <a:r>
              <a:rPr lang="en-US" dirty="0"/>
              <a:t> is tendency of similar entries to interact in a social network</a:t>
            </a:r>
          </a:p>
          <a:p>
            <a:pPr lvl="1"/>
            <a:r>
              <a:rPr lang="en-US" dirty="0"/>
              <a:t>Homophily leads to </a:t>
            </a:r>
            <a:r>
              <a:rPr lang="en-US" b="1" dirty="0"/>
              <a:t>denser connections within communities</a:t>
            </a:r>
          </a:p>
          <a:p>
            <a:r>
              <a:rPr lang="en-US" dirty="0"/>
              <a:t>Communities have denser connections between nodes</a:t>
            </a:r>
          </a:p>
          <a:p>
            <a:pPr lvl="1"/>
            <a:r>
              <a:rPr lang="en-US" dirty="0"/>
              <a:t>Fewer connections between nodes of different communities </a:t>
            </a:r>
          </a:p>
          <a:p>
            <a:pPr lvl="1"/>
            <a:r>
              <a:rPr lang="en-US" dirty="0"/>
              <a:t>Nodes in the </a:t>
            </a:r>
            <a:r>
              <a:rPr lang="en-US" b="1" dirty="0"/>
              <a:t>core components </a:t>
            </a:r>
            <a:r>
              <a:rPr lang="en-US" dirty="0"/>
              <a:t>of communities have highest degree </a:t>
            </a:r>
          </a:p>
          <a:p>
            <a:endParaRPr lang="en-US" dirty="0"/>
          </a:p>
          <a:p>
            <a:endParaRPr lang="en-US" dirty="0"/>
          </a:p>
        </p:txBody>
      </p:sp>
    </p:spTree>
    <p:extLst>
      <p:ext uri="{BB962C8B-B14F-4D97-AF65-F5344CB8AC3E}">
        <p14:creationId xmlns:p14="http://schemas.microsoft.com/office/powerpoint/2010/main" val="590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Most social networks are </a:t>
            </a:r>
            <a:r>
              <a:rPr lang="en-US" b="1" dirty="0"/>
              <a:t>undirected</a:t>
            </a:r>
            <a:r>
              <a:rPr lang="en-US" dirty="0"/>
              <a:t>    </a:t>
            </a:r>
          </a:p>
          <a:p>
            <a:pPr lvl="1"/>
            <a:r>
              <a:rPr lang="en-US" dirty="0"/>
              <a:t>Friends know each other   </a:t>
            </a:r>
          </a:p>
          <a:p>
            <a:pPr lvl="1"/>
            <a:r>
              <a:rPr lang="en-US" dirty="0"/>
              <a:t>Work colleagues know each other  </a:t>
            </a:r>
          </a:p>
          <a:p>
            <a:pPr lvl="1"/>
            <a:r>
              <a:rPr lang="en-US" dirty="0"/>
              <a:t>Members of a small club are all connected  </a:t>
            </a:r>
          </a:p>
          <a:p>
            <a:r>
              <a:rPr lang="en-US" dirty="0"/>
              <a:t>But, some social networks are </a:t>
            </a:r>
            <a:r>
              <a:rPr lang="en-US" b="1" dirty="0"/>
              <a:t>directed</a:t>
            </a:r>
            <a:r>
              <a:rPr lang="en-US" dirty="0"/>
              <a:t>    </a:t>
            </a:r>
          </a:p>
          <a:p>
            <a:pPr lvl="1"/>
            <a:r>
              <a:rPr lang="en-US" dirty="0"/>
              <a:t>I can follow someone on Twitter, but they need not follow me    </a:t>
            </a:r>
          </a:p>
          <a:p>
            <a:pPr lvl="1"/>
            <a:r>
              <a:rPr lang="en-US" dirty="0"/>
              <a:t>Organisms in an environment have asymmetric relationship, e.g. predator-prey  </a:t>
            </a:r>
          </a:p>
          <a:p>
            <a:r>
              <a:rPr lang="en-US" dirty="0"/>
              <a:t>We focus on undirected social networks here  </a:t>
            </a:r>
          </a:p>
          <a:p>
            <a:endParaRPr lang="en-US" dirty="0"/>
          </a:p>
          <a:p>
            <a:endParaRPr lang="en-US" dirty="0"/>
          </a:p>
        </p:txBody>
      </p:sp>
    </p:spTree>
    <p:extLst>
      <p:ext uri="{BB962C8B-B14F-4D97-AF65-F5344CB8AC3E}">
        <p14:creationId xmlns:p14="http://schemas.microsoft.com/office/powerpoint/2010/main" val="40422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or </a:t>
            </a:r>
            <a:r>
              <a:rPr lang="en-US" b="1" dirty="0"/>
              <a:t>influence</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dirty="0"/>
              <a:t>Spectral modularity decomposition</a:t>
            </a:r>
          </a:p>
          <a:p>
            <a:endParaRPr lang="en-US" dirty="0"/>
          </a:p>
          <a:p>
            <a:endParaRPr lang="en-US" dirty="0"/>
          </a:p>
        </p:txBody>
      </p:sp>
    </p:spTree>
    <p:extLst>
      <p:ext uri="{BB962C8B-B14F-4D97-AF65-F5344CB8AC3E}">
        <p14:creationId xmlns:p14="http://schemas.microsoft.com/office/powerpoint/2010/main" val="397645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Pitfalls in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Unsupervised learning of community structure has pitfalls </a:t>
            </a:r>
          </a:p>
          <a:p>
            <a:r>
              <a:rPr lang="en-US" dirty="0"/>
              <a:t>No hard definitions or thresholds</a:t>
            </a:r>
          </a:p>
          <a:p>
            <a:pPr lvl="1"/>
            <a:r>
              <a:rPr lang="en-US" dirty="0"/>
              <a:t>How can you define dense? </a:t>
            </a:r>
          </a:p>
          <a:p>
            <a:pPr lvl="1"/>
            <a:r>
              <a:rPr lang="en-US" dirty="0"/>
              <a:t>How dense is a core? </a:t>
            </a:r>
          </a:p>
          <a:p>
            <a:r>
              <a:rPr lang="en-US" dirty="0"/>
              <a:t>How many communities are there? </a:t>
            </a:r>
          </a:p>
          <a:p>
            <a:pPr lvl="1"/>
            <a:r>
              <a:rPr lang="en-US" dirty="0"/>
              <a:t>Communities may have </a:t>
            </a:r>
            <a:r>
              <a:rPr lang="en-US" b="1" dirty="0"/>
              <a:t>subcommunities</a:t>
            </a:r>
            <a:r>
              <a:rPr lang="en-US" dirty="0"/>
              <a:t>   </a:t>
            </a:r>
          </a:p>
          <a:p>
            <a:r>
              <a:rPr lang="en-US" dirty="0"/>
              <a:t>Communities may overlap – not independent or unique</a:t>
            </a:r>
          </a:p>
          <a:p>
            <a:pPr lvl="1"/>
            <a:r>
              <a:rPr lang="en-US" dirty="0"/>
              <a:t>Example: members of two clubs </a:t>
            </a:r>
          </a:p>
          <a:p>
            <a:pPr lvl="1"/>
            <a:r>
              <a:rPr lang="en-US" dirty="0"/>
              <a:t>Example: people in occupations and members of political parties  </a:t>
            </a:r>
          </a:p>
          <a:p>
            <a:r>
              <a:rPr lang="en-US" dirty="0"/>
              <a:t>Evaluation is never fully objective </a:t>
            </a:r>
          </a:p>
          <a:p>
            <a:endParaRPr lang="en-US" dirty="0"/>
          </a:p>
        </p:txBody>
      </p:sp>
    </p:spTree>
    <p:extLst>
      <p:ext uri="{BB962C8B-B14F-4D97-AF65-F5344CB8AC3E}">
        <p14:creationId xmlns:p14="http://schemas.microsoft.com/office/powerpoint/2010/main" val="3737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12728</TotalTime>
  <Words>3085</Words>
  <Application>Microsoft Office PowerPoint</Application>
  <PresentationFormat>Widescreen</PresentationFormat>
  <Paragraphs>453</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Cambria Math</vt:lpstr>
      <vt:lpstr>Office Theme</vt:lpstr>
      <vt:lpstr>CSCI E-96 Data Mining, Exploration and Discovery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Pitfalls in Social Network Analysis</vt:lpstr>
      <vt:lpstr>Centrality in Communities</vt:lpstr>
      <vt:lpstr>Centrality in Communities </vt:lpstr>
      <vt:lpstr>Centrality in Communities </vt:lpstr>
      <vt:lpstr>Centrality in Communities </vt:lpstr>
      <vt:lpstr>Centrality in Communities </vt:lpstr>
      <vt:lpstr>Cliques and K-Cores</vt:lpstr>
      <vt:lpstr>Cliques and K-Cores</vt:lpstr>
      <vt:lpstr>Cliques and K-Cores</vt:lpstr>
      <vt:lpstr>Cliques and K-Cores</vt:lpstr>
      <vt:lpstr>Communities and Triangle Density</vt:lpstr>
      <vt:lpstr>Communities and Triangle Density</vt:lpstr>
      <vt:lpstr>Communities and Triangle Density</vt:lpstr>
      <vt:lpstr>Communities and Triangle Density</vt:lpstr>
      <vt:lpstr>Communities and Triangle Density</vt:lpstr>
      <vt:lpstr>Communities and Triangle Density</vt:lpstr>
      <vt:lpstr>Finding Communities in Networks</vt:lpstr>
      <vt:lpstr>Betweenness of Social Network Communities  </vt:lpstr>
      <vt:lpstr>Betweenness Social Network Communities</vt:lpstr>
      <vt:lpstr>Betweenness Social Network Communities</vt:lpstr>
      <vt:lpstr>Breadth First Search Algorithm</vt:lpstr>
      <vt:lpstr>Breadth First Search Algorithm</vt:lpstr>
      <vt:lpstr>Breadth First Search Algorithm</vt:lpstr>
      <vt:lpstr>Betweenness of Social Networks </vt:lpstr>
      <vt:lpstr>Betweenness of Social Networks </vt:lpstr>
      <vt:lpstr>Modularity of Communities  </vt:lpstr>
      <vt:lpstr>Modularity of Communities  </vt:lpstr>
      <vt:lpstr>Modularity of Communities  </vt:lpstr>
      <vt:lpstr>Modularity of Communities  </vt:lpstr>
      <vt:lpstr>Modularity of Communities  </vt:lpstr>
      <vt:lpstr>Modularity of Communities  </vt:lpstr>
      <vt:lpstr>Modularity of Communities  </vt:lpstr>
      <vt:lpstr>Greedy Modularity Search for Communities  </vt:lpstr>
      <vt:lpstr>Greedy Modularity Search for Communities  </vt:lpstr>
      <vt:lpstr>Greedy Modularity Search for Communities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 Elston</dc:creator>
  <cp:lastModifiedBy>Stephen Elston</cp:lastModifiedBy>
  <cp:revision>638</cp:revision>
  <dcterms:created xsi:type="dcterms:W3CDTF">2020-08-19T23:28:02Z</dcterms:created>
  <dcterms:modified xsi:type="dcterms:W3CDTF">2023-07-10T17:03:48Z</dcterms:modified>
</cp:coreProperties>
</file>