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719" r:id="rId2"/>
    <p:sldId id="604" r:id="rId3"/>
    <p:sldId id="687" r:id="rId4"/>
    <p:sldId id="686" r:id="rId5"/>
    <p:sldId id="672" r:id="rId6"/>
    <p:sldId id="608" r:id="rId7"/>
    <p:sldId id="612" r:id="rId8"/>
    <p:sldId id="722" r:id="rId9"/>
    <p:sldId id="607" r:id="rId10"/>
    <p:sldId id="721" r:id="rId11"/>
    <p:sldId id="681" r:id="rId12"/>
    <p:sldId id="673" r:id="rId13"/>
    <p:sldId id="674" r:id="rId14"/>
    <p:sldId id="680" r:id="rId15"/>
    <p:sldId id="730" r:id="rId16"/>
    <p:sldId id="610" r:id="rId17"/>
    <p:sldId id="611" r:id="rId18"/>
    <p:sldId id="609" r:id="rId19"/>
    <p:sldId id="613" r:id="rId20"/>
    <p:sldId id="616" r:id="rId21"/>
    <p:sldId id="615" r:id="rId22"/>
    <p:sldId id="617" r:id="rId23"/>
    <p:sldId id="618" r:id="rId24"/>
    <p:sldId id="641" r:id="rId25"/>
    <p:sldId id="679" r:id="rId26"/>
    <p:sldId id="685" r:id="rId27"/>
    <p:sldId id="724" r:id="rId28"/>
    <p:sldId id="723" r:id="rId29"/>
    <p:sldId id="682" r:id="rId30"/>
    <p:sldId id="683" r:id="rId31"/>
    <p:sldId id="725" r:id="rId32"/>
    <p:sldId id="726" r:id="rId33"/>
    <p:sldId id="727" r:id="rId34"/>
    <p:sldId id="728" r:id="rId35"/>
    <p:sldId id="729" r:id="rId36"/>
    <p:sldId id="7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77" d="100"/>
          <a:sy n="77" d="100"/>
        </p:scale>
        <p:origin x="31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19844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519607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87599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6/19/2024</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6/19/2024</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6/19/2024</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6/19/2024</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6/19/2024</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6/19/2024</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6/19/2024</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6/19/2024</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6/19/2024</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6/19/2024</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6/19/2024</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6/19/2024</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br>
              <a:rPr lang="en-US" dirty="0">
                <a:latin typeface="+mn-lt"/>
              </a:rPr>
            </a:br>
            <a:r>
              <a:rPr lang="en-US" dirty="0">
                <a:latin typeface="+mn-lt"/>
              </a:rPr>
              <a:t>Part I</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between variables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a:latin typeface="+mn-lt"/>
                  </a:rPr>
                  <a:t>The </a:t>
                </a:r>
                <a:r>
                  <a:rPr lang="en-US" dirty="0" err="1">
                    <a:latin typeface="+mn-lt"/>
                  </a:rPr>
                  <a:t>Mahalanobis</a:t>
                </a:r>
                <a:r>
                  <a:rPr lang="en-US" dirty="0">
                    <a:latin typeface="+mn-lt"/>
                  </a:rPr>
                  <a:t> distance is the distance between points in a distribution (point cloud) with covariance </a:t>
                </a:r>
                <a14:m>
                  <m:oMath xmlns:m="http://schemas.openxmlformats.org/officeDocument/2006/math">
                    <m:r>
                      <a:rPr lang="en-US" i="1">
                        <a:latin typeface="Cambria Math" panose="02040503050406030204" pitchFamily="18" charset="0"/>
                      </a:rPr>
                      <m:t>𝑆</m:t>
                    </m:r>
                  </m:oMath>
                </a14:m>
                <a:r>
                  <a:rPr lang="en-US" dirty="0">
                    <a:latin typeface="+mn-lt"/>
                  </a:rPr>
                  <a:t>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374982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a:t>
                </a:r>
                <a:r>
                  <a:rPr lang="en-US" sz="2400">
                    <a:latin typeface="+mn-lt"/>
                  </a:rPr>
                  <a:t>weights sum to 1.0 </a:t>
                </a:r>
                <a:endParaRPr lang="en-US" sz="2400" dirty="0">
                  <a:latin typeface="+mn-lt"/>
                </a:endParaRP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Searching for documents with similar content</a:t>
            </a:r>
          </a:p>
          <a:p>
            <a:r>
              <a:rPr lang="en-US" dirty="0">
                <a:latin typeface="+mn-lt"/>
              </a:rPr>
              <a:t>Finding customers with similar purchasing habits </a:t>
            </a:r>
          </a:p>
          <a:p>
            <a:r>
              <a:rPr lang="en-US" dirty="0">
                <a:latin typeface="+mn-lt"/>
              </a:rPr>
              <a:t>Discover similar mRNA sequences </a:t>
            </a:r>
          </a:p>
          <a:p>
            <a:r>
              <a:rPr lang="en-US" dirty="0">
                <a:latin typeface="+mn-lt"/>
              </a:rPr>
              <a:t>Similarity between two sensor streams</a:t>
            </a:r>
          </a:p>
          <a:p>
            <a:r>
              <a:rPr lang="en-US" dirty="0">
                <a:latin typeface="+mn-lt"/>
              </a:rPr>
              <a:t>Matching partners in a dating app</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3776179880"/>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a:solidFill>
                            <a:schemeClr val="tx1"/>
                          </a:solidFill>
                        </a:rPr>
                        <a:t>Squared </a:t>
                      </a:r>
                      <a:r>
                        <a:rPr lang="en-US" sz="2400" b="1" dirty="0">
                          <a:solidFill>
                            <a:schemeClr val="tx1"/>
                          </a:solidFill>
                        </a:rPr>
                        <a:t>distance</a:t>
                      </a:r>
                    </a:p>
                  </a:txBody>
                  <a:tcPr/>
                </a:tc>
                <a:tc>
                  <a:txBody>
                    <a:bodyPr/>
                    <a:lstStyle/>
                    <a:p>
                      <a:pPr algn="r"/>
                      <a:r>
                        <a:rPr lang="en-US" sz="2400" dirty="0">
                          <a:solidFill>
                            <a:schemeClr val="tx1"/>
                          </a:solidFill>
                        </a:rPr>
                        <a:t>0.35</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Some methods use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dirty="0">
                    <a:latin typeface="+mn-lt"/>
                  </a:rPr>
                  <a:t>Kendal, Spearman, more robust than Pearson</a:t>
                </a:r>
              </a:p>
              <a:p>
                <a:pPr lvl="1"/>
                <a:r>
                  <a:rPr lang="en-US" dirty="0">
                    <a:latin typeface="+mn-lt"/>
                  </a:rPr>
                  <a:t>Often better choice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Cosine distance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𝒏</m:t>
                                </m:r>
                              </m:e>
                              <m:sup>
                                <m:r>
                                  <a:rPr lang="en-US" b="1" i="1">
                                    <a:latin typeface="Cambria Math" panose="02040503050406030204" pitchFamily="18" charset="0"/>
                                  </a:rPr>
                                  <m:t> </m:t>
                                </m:r>
                              </m:sup>
                            </m:sSup>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num>
                          <m:den>
                            <m:r>
                              <a:rPr lang="en-US" b="1" i="1">
                                <a:latin typeface="Cambria Math" panose="02040503050406030204" pitchFamily="18" charset="0"/>
                              </a:rPr>
                              <m:t>𝟐</m:t>
                            </m:r>
                          </m:den>
                        </m:f>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dirty="0">
                    <a:solidFill>
                      <a:srgbClr val="C00000"/>
                    </a:solidFill>
                    <a:latin typeface="+mn-lt"/>
                  </a:rPr>
                  <a:t>Don’t confuse this idea with clustering models!</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No disconnected graphs!</a:t>
                </a:r>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3"/>
                <a:stretch>
                  <a:fillRect l="-1965" t="-1549" b="-39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dirty="0">
                <a:latin typeface="+mn-lt"/>
              </a:rPr>
              <a:t>Sparse graph representation reduces computation and memory use</a:t>
            </a:r>
          </a:p>
          <a:p>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have multiple observations or measurements</a:t>
            </a:r>
          </a:p>
          <a:p>
            <a:pPr lvl="1"/>
            <a:r>
              <a:rPr lang="en-US" sz="2800" dirty="0">
                <a:latin typeface="+mn-lt"/>
              </a:rPr>
              <a:t>Distance measures are therefore </a:t>
            </a:r>
            <a:r>
              <a:rPr lang="en-US" sz="2800" b="1" dirty="0">
                <a:latin typeface="+mn-lt"/>
              </a:rPr>
              <a:t>multivariate</a:t>
            </a:r>
            <a:r>
              <a:rPr lang="en-US" sz="2800" dirty="0">
                <a:latin typeface="+mn-lt"/>
              </a:rPr>
              <a:t> </a:t>
            </a:r>
          </a:p>
          <a:p>
            <a:pPr lvl="1"/>
            <a:r>
              <a:rPr lang="en-US" sz="2800" dirty="0">
                <a:latin typeface="+mn-lt"/>
              </a:rPr>
              <a:t>Map </a:t>
            </a:r>
            <a:r>
              <a:rPr lang="en-US" sz="2800" b="1" dirty="0">
                <a:latin typeface="+mn-lt"/>
              </a:rPr>
              <a:t>two vector values </a:t>
            </a:r>
            <a:r>
              <a:rPr lang="en-US" sz="2800" dirty="0">
                <a:latin typeface="+mn-lt"/>
              </a:rPr>
              <a:t>to a </a:t>
            </a:r>
            <a:r>
              <a:rPr lang="en-US" sz="2800" b="1" dirty="0">
                <a:latin typeface="+mn-lt"/>
              </a:rPr>
              <a:t>real scalar value    </a:t>
            </a:r>
          </a:p>
          <a:p>
            <a:r>
              <a:rPr lang="en-US" dirty="0">
                <a:latin typeface="+mn-lt"/>
              </a:rPr>
              <a:t>Distance metrics can be computed for different variable types:</a:t>
            </a:r>
          </a:p>
          <a:p>
            <a:pPr lvl="1"/>
            <a:r>
              <a:rPr lang="en-US" sz="2800" dirty="0">
                <a:latin typeface="+mn-lt"/>
              </a:rPr>
              <a:t>Numeric distance for numeric variables</a:t>
            </a:r>
          </a:p>
          <a:p>
            <a:pPr lvl="1"/>
            <a:r>
              <a:rPr lang="en-US" sz="2800" dirty="0">
                <a:latin typeface="+mn-lt"/>
              </a:rPr>
              <a:t>Rank difference for ordinal variables</a:t>
            </a:r>
          </a:p>
          <a:p>
            <a:pPr lvl="1"/>
            <a:r>
              <a:rPr lang="en-US" sz="2800" dirty="0">
                <a:latin typeface="+mn-lt"/>
              </a:rPr>
              <a:t>Binary distance (no match, match), for unordered categorical variables</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area measure between two points in a space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the dissimilarity metrics?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Dense representation is computationally intensive to create,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 </m:t>
                                </m:r>
                              </m:sup>
                            </m:sSup>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smtClean="0">
                                <a:latin typeface="Cambria Math" panose="02040503050406030204" pitchFamily="18" charset="0"/>
                              </a:rPr>
                              <m:t>𝟐</m:t>
                            </m:r>
                          </m:den>
                        </m:f>
                      </m:e>
                    </m:d>
                  </m:oMath>
                </a14:m>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and </a:t>
                </a:r>
                <a:r>
                  <a:rPr lang="en-US" b="1" dirty="0">
                    <a:latin typeface="+mn-lt"/>
                  </a:rPr>
                  <a:t>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in p dimensions</a:t>
                </a:r>
              </a:p>
              <a:p>
                <a:r>
                  <a:rPr lang="en-US" b="1" dirty="0">
                    <a:latin typeface="+mn-lt"/>
                  </a:rPr>
                  <a:t>Weighted 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Weighted 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Weighted 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9362</TotalTime>
  <Words>2746</Words>
  <Application>Microsoft Office PowerPoint</Application>
  <PresentationFormat>Widescreen</PresentationFormat>
  <Paragraphs>468</Paragraphs>
  <Slides>36</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 Part I</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224</cp:revision>
  <dcterms:created xsi:type="dcterms:W3CDTF">2021-06-01T18:04:30Z</dcterms:created>
  <dcterms:modified xsi:type="dcterms:W3CDTF">2024-06-20T02:43:56Z</dcterms:modified>
</cp:coreProperties>
</file>