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9"/>
  </p:notesMasterIdLst>
  <p:sldIdLst>
    <p:sldId id="275" r:id="rId3"/>
    <p:sldId id="716" r:id="rId4"/>
    <p:sldId id="634" r:id="rId5"/>
    <p:sldId id="677" r:id="rId6"/>
    <p:sldId id="723" r:id="rId7"/>
    <p:sldId id="755" r:id="rId8"/>
    <p:sldId id="722" r:id="rId9"/>
    <p:sldId id="717" r:id="rId10"/>
    <p:sldId id="676" r:id="rId11"/>
    <p:sldId id="726" r:id="rId12"/>
    <p:sldId id="729" r:id="rId13"/>
    <p:sldId id="730" r:id="rId14"/>
    <p:sldId id="731" r:id="rId15"/>
    <p:sldId id="732" r:id="rId16"/>
    <p:sldId id="696" r:id="rId17"/>
    <p:sldId id="658" r:id="rId18"/>
    <p:sldId id="643" r:id="rId19"/>
    <p:sldId id="636" r:id="rId20"/>
    <p:sldId id="733" r:id="rId21"/>
    <p:sldId id="698" r:id="rId22"/>
    <p:sldId id="650" r:id="rId23"/>
    <p:sldId id="727" r:id="rId24"/>
    <p:sldId id="649" r:id="rId25"/>
    <p:sldId id="728" r:id="rId26"/>
    <p:sldId id="651" r:id="rId27"/>
    <p:sldId id="652" r:id="rId28"/>
    <p:sldId id="653" r:id="rId29"/>
    <p:sldId id="756" r:id="rId30"/>
    <p:sldId id="757" r:id="rId31"/>
    <p:sldId id="656" r:id="rId32"/>
    <p:sldId id="654" r:id="rId33"/>
    <p:sldId id="657" r:id="rId34"/>
    <p:sldId id="758" r:id="rId35"/>
    <p:sldId id="699" r:id="rId36"/>
    <p:sldId id="734" r:id="rId37"/>
    <p:sldId id="759" r:id="rId38"/>
    <p:sldId id="704" r:id="rId39"/>
    <p:sldId id="700" r:id="rId40"/>
    <p:sldId id="701" r:id="rId41"/>
    <p:sldId id="702" r:id="rId42"/>
    <p:sldId id="703" r:id="rId43"/>
    <p:sldId id="648" r:id="rId44"/>
    <p:sldId id="662" r:id="rId45"/>
    <p:sldId id="663" r:id="rId46"/>
    <p:sldId id="665" r:id="rId47"/>
    <p:sldId id="66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4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464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85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36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9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ning.com/books/advanced-algorithms-and-data-structure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dbscan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968479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0291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dense </a:t>
                </a:r>
                <a:r>
                  <a:rPr lang="en-US" b="1" dirty="0">
                    <a:latin typeface="+mn-lt"/>
                  </a:rPr>
                  <a:t>computationally intensive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memory intensive representation: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1111" t="-1876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62" y="1398559"/>
            <a:ext cx="5263486" cy="5379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349" y="1319284"/>
            <a:ext cx="5225962" cy="54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Affinity-Based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58010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mapping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Clusters area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Density-Based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6373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was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Can scale DBSCAN </a:t>
            </a:r>
            <a:r>
              <a:rPr lang="en-US">
                <a:latin typeface="+mn-lt"/>
              </a:rPr>
              <a:t>with MapReduce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</a:t>
            </a:r>
            <a:r>
              <a:rPr lang="en-US" b="1" dirty="0">
                <a:latin typeface="+mn-lt"/>
              </a:rPr>
              <a:t> directed 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cluster, outliers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define </a:t>
                </a:r>
                <a:r>
                  <a:rPr lang="en-US" b="1" dirty="0">
                    <a:latin typeface="+mn-lt"/>
                  </a:rPr>
                  <a:t>reachability?</a:t>
                </a:r>
              </a:p>
              <a:p>
                <a:r>
                  <a:rPr lang="en-US" dirty="0">
                    <a:latin typeface="+mn-lt"/>
                  </a:rPr>
                  <a:t>Must have a </a:t>
                </a:r>
                <a:r>
                  <a:rPr lang="en-US" b="1" dirty="0">
                    <a:latin typeface="+mn-lt"/>
                  </a:rPr>
                  <a:t>path</a:t>
                </a:r>
                <a:r>
                  <a:rPr lang="en-US" dirty="0">
                    <a:latin typeface="+mn-lt"/>
                  </a:rPr>
                  <a:t> on the graph between points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endParaRPr lang="en-US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path can pass through other points, {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i="1" baseline="-25000" dirty="0">
                    <a:latin typeface="+mn-lt"/>
                  </a:rPr>
                  <a:t>1</a:t>
                </a:r>
                <a:r>
                  <a:rPr lang="en-US" i="1" dirty="0">
                    <a:latin typeface="+mn-lt"/>
                  </a:rPr>
                  <a:t>,p</a:t>
                </a:r>
                <a:r>
                  <a:rPr lang="en-US" i="1" baseline="-25000" dirty="0">
                    <a:latin typeface="+mn-lt"/>
                  </a:rPr>
                  <a:t>2</a:t>
                </a:r>
                <a:r>
                  <a:rPr lang="en-US" i="1" dirty="0">
                    <a:latin typeface="+mn-lt"/>
                  </a:rPr>
                  <a:t>,…,</a:t>
                </a:r>
                <a:r>
                  <a:rPr lang="en-US" i="1" dirty="0" err="1">
                    <a:latin typeface="+mn-lt"/>
                  </a:rPr>
                  <a:t>p</a:t>
                </a:r>
                <a:r>
                  <a:rPr lang="en-US" i="1" baseline="-25000" dirty="0" err="1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}</a:t>
                </a:r>
              </a:p>
              <a:p>
                <a:r>
                  <a:rPr lang="en-US" dirty="0">
                    <a:latin typeface="+mn-lt"/>
                  </a:rPr>
                  <a:t>Distance to neighbors must be less than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Points,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, not reachable from any other point,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+mn-lt"/>
                  </a:rPr>
                  <a:t>, are </a:t>
                </a:r>
                <a:r>
                  <a:rPr lang="en-US" b="1" dirty="0">
                    <a:latin typeface="+mn-lt"/>
                  </a:rPr>
                  <a:t>non-reachable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</a:t>
            </a:r>
            <a:r>
              <a:rPr lang="en-US" b="1" dirty="0">
                <a:latin typeface="+mn-lt"/>
              </a:rPr>
              <a:t>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</a:t>
            </a:r>
            <a:r>
              <a:rPr lang="en-US" b="1" dirty="0">
                <a:latin typeface="+mn-lt"/>
              </a:rPr>
              <a:t>uniform sample density </a:t>
            </a:r>
            <a:r>
              <a:rPr lang="en-US" dirty="0">
                <a:latin typeface="+mn-lt"/>
              </a:rPr>
              <a:t>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improvement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adaptive reachability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r>
              <a:rPr lang="en-US" dirty="0">
                <a:latin typeface="+mn-lt"/>
              </a:rPr>
              <a:t>Only one mandatory hyperparameter,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OPTICS is performs a sequential search </a:t>
            </a:r>
          </a:p>
          <a:p>
            <a:r>
              <a:rPr lang="en-US" dirty="0">
                <a:latin typeface="+mn-lt"/>
              </a:rPr>
              <a:t>OPTICS compute reachability to points sequentially    </a:t>
            </a:r>
          </a:p>
          <a:p>
            <a:pPr lvl="1"/>
            <a:r>
              <a:rPr lang="en-US" dirty="0">
                <a:latin typeface="+mn-lt"/>
              </a:rPr>
              <a:t>The order of the search though observations maters  </a:t>
            </a:r>
          </a:p>
          <a:p>
            <a:pPr lvl="1"/>
            <a:r>
              <a:rPr lang="en-US" dirty="0">
                <a:latin typeface="+mn-lt"/>
              </a:rPr>
              <a:t>A difference from DBSCAN</a:t>
            </a:r>
          </a:p>
          <a:p>
            <a:r>
              <a:rPr lang="en-US" dirty="0">
                <a:latin typeface="+mn-lt"/>
              </a:rPr>
              <a:t>The reachability of each point is determined by the previously processed points in a cluster</a:t>
            </a:r>
          </a:p>
          <a:p>
            <a:pPr lvl="1"/>
            <a:r>
              <a:rPr lang="en-US" dirty="0">
                <a:latin typeface="+mn-lt"/>
              </a:rPr>
              <a:t>Creates a reachability graph</a:t>
            </a:r>
          </a:p>
          <a:p>
            <a:pPr lvl="1"/>
            <a:r>
              <a:rPr lang="en-US" dirty="0">
                <a:latin typeface="+mn-lt"/>
              </a:rPr>
              <a:t>Points are saved in a queue and processed in order </a:t>
            </a:r>
          </a:p>
          <a:p>
            <a:pPr lvl="1"/>
            <a:r>
              <a:rPr lang="en-US" dirty="0">
                <a:latin typeface="+mn-lt"/>
              </a:rPr>
              <a:t>Reachability calculated based on neighbors on graph</a:t>
            </a:r>
          </a:p>
          <a:p>
            <a:pPr lvl="1"/>
            <a:r>
              <a:rPr lang="en-US" dirty="0">
                <a:latin typeface="+mn-lt"/>
              </a:rPr>
              <a:t>Reachability search is done for nearest neighbors  </a:t>
            </a:r>
          </a:p>
          <a:p>
            <a:r>
              <a:rPr lang="en-US" dirty="0">
                <a:latin typeface="+mn-lt"/>
              </a:rPr>
              <a:t>Based on the reachability graph clusters are formed  </a:t>
            </a:r>
          </a:p>
          <a:p>
            <a:r>
              <a:rPr lang="en-US" dirty="0">
                <a:latin typeface="+mn-lt"/>
              </a:rPr>
              <a:t>Single  </a:t>
            </a:r>
          </a:p>
        </p:txBody>
      </p:sp>
    </p:spTree>
    <p:extLst>
      <p:ext uri="{BB962C8B-B14F-4D97-AF65-F5344CB8AC3E}">
        <p14:creationId xmlns:p14="http://schemas.microsoft.com/office/powerpoint/2010/main" val="279629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limLow>
                                            <m:limLow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core</m:t>
                                                  </m:r>
                                                  <m:r>
                                                    <a:rPr lang="en-US" b="0" i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>
                                                      <a:latin typeface="Cambria Math" panose="02040503050406030204" pitchFamily="18" charset="0"/>
                                                    </a:rPr>
                                                    <m:t>dist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sub>
                                              </m:sSub>
                                            </m:e>
                                            <m:li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𝑚𝑖𝑛𝑃𝑡𝑠</m:t>
                                              </m:r>
                                            </m:lim>
                                          </m:limLow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𝑑𝑖𝑠𝑡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𝑜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323" b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1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8072846" y="739851"/>
                <a:ext cx="3908407" cy="562956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some properties of OPTICS?</a:t>
                </a:r>
              </a:p>
              <a:p>
                <a:r>
                  <a:rPr lang="en-US" dirty="0">
                    <a:latin typeface="+mn-lt"/>
                  </a:rPr>
                  <a:t>Dynamically determining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 helps with variable sample density</a:t>
                </a:r>
              </a:p>
              <a:p>
                <a:r>
                  <a:rPr lang="en-US" dirty="0">
                    <a:latin typeface="+mn-lt"/>
                  </a:rPr>
                  <a:t>Computation complexity higher on average than DBSCAN</a:t>
                </a:r>
              </a:p>
              <a:p>
                <a:r>
                  <a:rPr lang="en-US" dirty="0">
                    <a:latin typeface="+mn-lt"/>
                  </a:rPr>
                  <a:t>Outliers with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𝑒𝑝𝑠</m:t>
                    </m:r>
                  </m:oMath>
                </a14:m>
                <a:r>
                  <a:rPr lang="en-US" dirty="0">
                    <a:latin typeface="+mn-lt"/>
                  </a:rPr>
                  <a:t> idendified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8072846" y="739851"/>
                <a:ext cx="3908407" cy="5629566"/>
              </a:xfrm>
              <a:blipFill>
                <a:blip r:embed="rId3"/>
                <a:stretch>
                  <a:fillRect l="-3120" t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F6E3D0-B7A1-0546-1A38-F51B3FFCFCDB}"/>
              </a:ext>
            </a:extLst>
          </p:cNvPr>
          <p:cNvCxnSpPr>
            <a:cxnSpLocks/>
          </p:cNvCxnSpPr>
          <p:nvPr/>
        </p:nvCxnSpPr>
        <p:spPr>
          <a:xfrm flipH="1">
            <a:off x="7459851" y="5073112"/>
            <a:ext cx="723254" cy="39779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65B4B3-A8A8-C1FB-15FD-1026861DB32B}"/>
              </a:ext>
            </a:extLst>
          </p:cNvPr>
          <p:cNvCxnSpPr>
            <a:cxnSpLocks/>
          </p:cNvCxnSpPr>
          <p:nvPr/>
        </p:nvCxnSpPr>
        <p:spPr>
          <a:xfrm flipH="1">
            <a:off x="5104965" y="5073112"/>
            <a:ext cx="3036811" cy="5734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6" y="1890793"/>
            <a:ext cx="5305586" cy="46649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OPTICS is an Hierarchical Algorithm</a:t>
            </a:r>
          </a:p>
          <a:p>
            <a:r>
              <a:rPr lang="en-US" dirty="0">
                <a:latin typeface="+mn-lt"/>
              </a:rPr>
              <a:t>Dendrogram of reachability distances   </a:t>
            </a:r>
          </a:p>
          <a:p>
            <a:r>
              <a:rPr lang="en-US" dirty="0">
                <a:latin typeface="+mn-lt"/>
              </a:rPr>
              <a:t>Overlapping cluster assignments from partitioning graph at different </a:t>
            </a:r>
            <a:r>
              <a:rPr lang="en-US" i="1" dirty="0">
                <a:latin typeface="+mn-lt"/>
              </a:rPr>
              <a:t>eps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Reachability plot with local </a:t>
            </a:r>
            <a:r>
              <a:rPr lang="en-US" i="1" dirty="0">
                <a:latin typeface="+mn-lt"/>
              </a:rPr>
              <a:t>eps</a:t>
            </a:r>
            <a:r>
              <a:rPr lang="en-US" dirty="0">
                <a:latin typeface="+mn-lt"/>
              </a:rPr>
              <a:t> to define clusters from graph components   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sz="1800" dirty="0">
                <a:latin typeface="+mn-lt"/>
              </a:rPr>
              <a:t>From </a:t>
            </a:r>
            <a:r>
              <a:rPr lang="en-US" sz="1800" dirty="0">
                <a:latin typeface="+mn-lt"/>
                <a:hlinkClick r:id="rId3"/>
              </a:rPr>
              <a:t>Advanced Algorithms and Data Structures,, Marcello La Rocca, Manning, 2021</a:t>
            </a:r>
            <a:endParaRPr lang="en-US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CACB5-DCE6-F0D4-02B3-3FDE9B123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049" y="221991"/>
            <a:ext cx="6299868" cy="633379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A40F7-3064-4606-E1EA-036EE3A40D3A}"/>
              </a:ext>
            </a:extLst>
          </p:cNvPr>
          <p:cNvCxnSpPr>
            <a:cxnSpLocks/>
          </p:cNvCxnSpPr>
          <p:nvPr/>
        </p:nvCxnSpPr>
        <p:spPr>
          <a:xfrm flipV="1">
            <a:off x="5000786" y="1932122"/>
            <a:ext cx="1689316" cy="71292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ADF6E5-8948-1958-D60A-4D68383ABF58}"/>
              </a:ext>
            </a:extLst>
          </p:cNvPr>
          <p:cNvCxnSpPr>
            <a:cxnSpLocks/>
          </p:cNvCxnSpPr>
          <p:nvPr/>
        </p:nvCxnSpPr>
        <p:spPr>
          <a:xfrm>
            <a:off x="5512231" y="3652434"/>
            <a:ext cx="1231469" cy="3309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EF63CA-CD8C-FD0D-7FF2-9C72E30D9086}"/>
              </a:ext>
            </a:extLst>
          </p:cNvPr>
          <p:cNvCxnSpPr>
            <a:cxnSpLocks/>
          </p:cNvCxnSpPr>
          <p:nvPr/>
        </p:nvCxnSpPr>
        <p:spPr>
          <a:xfrm>
            <a:off x="5191932" y="4938793"/>
            <a:ext cx="1498170" cy="64476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76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Density clustering is well supported in Scikit Learn    </a:t>
                </a:r>
              </a:p>
              <a:p>
                <a:r>
                  <a:rPr lang="en-US" dirty="0" err="1">
                    <a:latin typeface="+mn-lt"/>
                  </a:rPr>
                  <a:t>Sklearn</a:t>
                </a:r>
                <a:r>
                  <a:rPr lang="en-US" dirty="0">
                    <a:latin typeface="+mn-lt"/>
                  </a:rPr>
                  <a:t> supports DBSCAN, HDBSCAN and OPTICS   </a:t>
                </a:r>
              </a:p>
              <a:p>
                <a:r>
                  <a:rPr lang="en-US" dirty="0">
                    <a:latin typeface="+mn-lt"/>
                  </a:rPr>
                  <a:t>See the </a:t>
                </a:r>
                <a:r>
                  <a:rPr lang="en-US" dirty="0">
                    <a:latin typeface="+mn-lt"/>
                    <a:hlinkClick r:id="rId3"/>
                  </a:rPr>
                  <a:t>User Guide</a:t>
                </a:r>
                <a:r>
                  <a:rPr lang="en-US" dirty="0">
                    <a:latin typeface="+mn-lt"/>
                  </a:rPr>
                  <a:t> for overview</a:t>
                </a:r>
              </a:p>
              <a:p>
                <a:pPr lvl="1"/>
                <a:r>
                  <a:rPr lang="en-US" dirty="0">
                    <a:latin typeface="+mn-lt"/>
                  </a:rPr>
                  <a:t>See especially guidance on scaling these algorithms    </a:t>
                </a:r>
              </a:p>
              <a:p>
                <a:r>
                  <a:rPr lang="en-US" dirty="0">
                    <a:latin typeface="+mn-lt"/>
                  </a:rPr>
                  <a:t>HDBSCAN algorithm derives from DBSCAN and OPTICS   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is a highly scalable adaptive hierarchical algorithm   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is faster than OPTICS, </a:t>
                </a:r>
              </a:p>
              <a:p>
                <a:pPr lvl="1"/>
                <a:r>
                  <a:rPr lang="en-US" dirty="0">
                    <a:latin typeface="+mn-lt"/>
                  </a:rPr>
                  <a:t>HDBSCAN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memory, compared to OPTICS,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Reduce average runtime of OPTICS is reduced by limiting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max_eps</a:t>
                </a:r>
                <a:r>
                  <a:rPr lang="en-US" dirty="0">
                    <a:latin typeface="+mn-lt"/>
                  </a:rPr>
                  <a:t> at possible of fragmenting clusters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Spectral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1620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– use KD-tree or ball-tree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418815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a </a:t>
                </a:r>
                <a:r>
                  <a:rPr lang="en-US" sz="2600" b="1" dirty="0">
                    <a:latin typeface="+mn-lt"/>
                  </a:rPr>
                  <a:t>single graph component </a:t>
                </a:r>
                <a:r>
                  <a:rPr lang="en-US" sz="2600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600" dirty="0">
                    <a:latin typeface="+mn-lt"/>
                  </a:rPr>
                  <a:t> </a:t>
                </a:r>
              </a:p>
              <a:p>
                <a:pPr lvl="1"/>
                <a:r>
                  <a:rPr lang="en-US" sz="26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600" dirty="0">
                    <a:latin typeface="+mn-lt"/>
                  </a:rPr>
                  <a:t>, the corresponding eigenvector is all 1s,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endParaRPr lang="en-US" sz="260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sz="1700" dirty="0">
                    <a:latin typeface="+mn-lt"/>
                  </a:rPr>
                  <a:t>For a comprehensive treatment of graph partitioning and the graph Laplacian, see</a:t>
                </a:r>
                <a:r>
                  <a:rPr lang="en-US" sz="1700" dirty="0">
                    <a:latin typeface="+mn-lt"/>
                    <a:hlinkClick r:id="rId3"/>
                  </a:rPr>
                  <a:t> Networks, second edition, Newman, Oxford, 2019</a:t>
                </a:r>
                <a:endParaRPr lang="en-US" sz="17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4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cut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cut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projections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637075"/>
                  </p:ext>
                </p:extLst>
              </p:nvPr>
            </p:nvGraphicFramePr>
            <p:xfrm>
              <a:off x="386640" y="566515"/>
              <a:ext cx="11630025" cy="5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3637075"/>
                  </p:ext>
                </p:extLst>
              </p:nvPr>
            </p:nvGraphicFramePr>
            <p:xfrm>
              <a:off x="386640" y="566515"/>
              <a:ext cx="11630025" cy="582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20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0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0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20200</TotalTime>
  <Words>2750</Words>
  <Application>Microsoft Office PowerPoint</Application>
  <PresentationFormat>Widescreen</PresentationFormat>
  <Paragraphs>460</Paragraphs>
  <Slides>46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Clustering Models Part 2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Affinity-Based Clustering Models</vt:lpstr>
      <vt:lpstr>Affinity Clustering </vt:lpstr>
      <vt:lpstr>Affinity Clustering </vt:lpstr>
      <vt:lpstr>Affinity Clustering </vt:lpstr>
      <vt:lpstr>Affinity Clustering </vt:lpstr>
      <vt:lpstr>Density-Based Clustering Models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Spectral Clustering Models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793</cp:revision>
  <dcterms:created xsi:type="dcterms:W3CDTF">2020-07-25T22:15:22Z</dcterms:created>
  <dcterms:modified xsi:type="dcterms:W3CDTF">2024-07-22T15:40:05Z</dcterms:modified>
</cp:coreProperties>
</file>