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45"/>
  </p:notesMasterIdLst>
  <p:sldIdLst>
    <p:sldId id="275" r:id="rId3"/>
    <p:sldId id="603" r:id="rId4"/>
    <p:sldId id="723" r:id="rId5"/>
    <p:sldId id="704" r:id="rId6"/>
    <p:sldId id="722" r:id="rId7"/>
    <p:sldId id="727" r:id="rId8"/>
    <p:sldId id="729" r:id="rId9"/>
    <p:sldId id="731" r:id="rId10"/>
    <p:sldId id="708" r:id="rId11"/>
    <p:sldId id="709" r:id="rId12"/>
    <p:sldId id="711" r:id="rId13"/>
    <p:sldId id="710" r:id="rId14"/>
    <p:sldId id="732" r:id="rId15"/>
    <p:sldId id="691" r:id="rId16"/>
    <p:sldId id="698" r:id="rId17"/>
    <p:sldId id="695" r:id="rId18"/>
    <p:sldId id="699" r:id="rId19"/>
    <p:sldId id="733" r:id="rId20"/>
    <p:sldId id="707" r:id="rId21"/>
    <p:sldId id="712" r:id="rId22"/>
    <p:sldId id="713" r:id="rId23"/>
    <p:sldId id="725" r:id="rId24"/>
    <p:sldId id="714" r:id="rId25"/>
    <p:sldId id="715" r:id="rId26"/>
    <p:sldId id="720" r:id="rId27"/>
    <p:sldId id="726" r:id="rId28"/>
    <p:sldId id="734" r:id="rId29"/>
    <p:sldId id="702" r:id="rId30"/>
    <p:sldId id="737" r:id="rId31"/>
    <p:sldId id="700" r:id="rId32"/>
    <p:sldId id="701" r:id="rId33"/>
    <p:sldId id="716" r:id="rId34"/>
    <p:sldId id="738" r:id="rId35"/>
    <p:sldId id="735" r:id="rId36"/>
    <p:sldId id="620" r:id="rId37"/>
    <p:sldId id="606" r:id="rId38"/>
    <p:sldId id="607" r:id="rId39"/>
    <p:sldId id="622" r:id="rId40"/>
    <p:sldId id="621" r:id="rId41"/>
    <p:sldId id="626" r:id="rId42"/>
    <p:sldId id="627" r:id="rId43"/>
    <p:sldId id="72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3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Transformation is linear: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is the feature matrix in the sample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</a:rPr>
                  <a:t> is the transformation (principle component) matrix,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+mn-lt"/>
                  </a:rPr>
                  <a:t> is the projection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into new space </a:t>
                </a:r>
              </a:p>
              <a:p>
                <a:r>
                  <a:rPr lang="en-US" dirty="0">
                    <a:latin typeface="+mn-lt"/>
                  </a:rPr>
                  <a:t>This is a linear transform, a 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 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Review of </a:t>
            </a:r>
            <a:r>
              <a:rPr lang="en-US" sz="3600" dirty="0" err="1">
                <a:latin typeface="+mn-lt"/>
              </a:rPr>
              <a:t>Eigendecomposition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620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magnitudes of n eigenvalues are ordered,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Magnitudes of ordered e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igenvalues determine scale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Principal Component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813239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𝑋𝑤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∝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Use efficient </a:t>
                </a:r>
                <a:r>
                  <a:rPr lang="en-US" b="1" dirty="0">
                    <a:cs typeface="Segoe UI" panose="020B0502040204020203" pitchFamily="34" charset="0"/>
                  </a:rPr>
                  <a:t>iterative method </a:t>
                </a:r>
                <a:r>
                  <a:rPr lang="en-US" dirty="0">
                    <a:cs typeface="Segoe UI" panose="020B0502040204020203" pitchFamily="34" charset="0"/>
                  </a:rPr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square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170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projected for decreasing variance (scale)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𝑳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E6F3E-34BF-FC27-C222-7F2C5DA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83" y="2142501"/>
            <a:ext cx="6127976" cy="4715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2570"/>
            <a:ext cx="11525250" cy="121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How many components do you need?  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Need to retain enough components to </a:t>
            </a:r>
            <a:r>
              <a:rPr lang="en-US" b="1" dirty="0">
                <a:cs typeface="Segoe UI" panose="020B0502040204020203" pitchFamily="34" charset="0"/>
              </a:rPr>
              <a:t>which explain most of the variance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3B235B-D614-CA59-8088-A828BBA8F4E4}"/>
              </a:ext>
            </a:extLst>
          </p:cNvPr>
          <p:cNvSpPr/>
          <p:nvPr/>
        </p:nvSpPr>
        <p:spPr>
          <a:xfrm>
            <a:off x="7697165" y="5977561"/>
            <a:ext cx="310987" cy="22068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05E10-7705-5C2D-3897-09BB3375287B}"/>
              </a:ext>
            </a:extLst>
          </p:cNvPr>
          <p:cNvSpPr txBox="1"/>
          <p:nvPr/>
        </p:nvSpPr>
        <p:spPr>
          <a:xfrm>
            <a:off x="2488557" y="5322699"/>
            <a:ext cx="28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Components </a:t>
            </a:r>
            <a:r>
              <a:rPr lang="en-US" sz="2400" b="1" dirty="0"/>
              <a:t>explain most variance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891F37-514B-788D-D514-C5C3C33EF5ED}"/>
              </a:ext>
            </a:extLst>
          </p:cNvPr>
          <p:cNvSpPr/>
          <p:nvPr/>
        </p:nvSpPr>
        <p:spPr>
          <a:xfrm>
            <a:off x="5125032" y="5571678"/>
            <a:ext cx="381964" cy="33304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FE45A-7578-D0ED-3383-6C5BDAA2564E}"/>
              </a:ext>
            </a:extLst>
          </p:cNvPr>
          <p:cNvSpPr txBox="1"/>
          <p:nvPr/>
        </p:nvSpPr>
        <p:spPr>
          <a:xfrm>
            <a:off x="7954155" y="5657935"/>
            <a:ext cx="390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Apparent random variation – </a:t>
            </a:r>
            <a:r>
              <a:rPr lang="en-US" sz="2400" b="1" dirty="0"/>
              <a:t>irreducible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6CF04-DE03-807D-FD99-F1A1FD373DA5}"/>
              </a:ext>
            </a:extLst>
          </p:cNvPr>
          <p:cNvCxnSpPr>
            <a:cxnSpLocks/>
          </p:cNvCxnSpPr>
          <p:nvPr/>
        </p:nvCxnSpPr>
        <p:spPr>
          <a:xfrm flipH="1">
            <a:off x="2488557" y="5738199"/>
            <a:ext cx="282745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73738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SVD does not require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Singular value decomposition (SVD) is a computational efficient matrix decomposition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dirty="0">
                <a:cs typeface="Segoe UI" panose="020B0502040204020203" pitchFamily="34" charset="0"/>
              </a:rPr>
              <a:t>At scale, can directly apply SVD to massive feature matrices   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But SVD is not good for sparse matrices, particularly with many 0s   </a:t>
            </a:r>
          </a:p>
          <a:p>
            <a:r>
              <a:rPr lang="en-US" dirty="0">
                <a:cs typeface="Segoe UI" panose="020B0502040204020203" pitchFamily="34" charset="0"/>
              </a:rPr>
              <a:t>But, </a:t>
            </a:r>
            <a:r>
              <a:rPr lang="en-US" b="1" dirty="0">
                <a:cs typeface="Segoe UI" panose="020B0502040204020203" pitchFamily="34" charset="0"/>
              </a:rPr>
              <a:t>we do not need the full decomposition! </a:t>
            </a:r>
            <a:r>
              <a:rPr lang="en-US" sz="2800" b="1" dirty="0">
                <a:cs typeface="Segoe UI" panose="020B0502040204020203" pitchFamily="34" charset="0"/>
              </a:rPr>
              <a:t> </a:t>
            </a:r>
          </a:p>
          <a:p>
            <a:r>
              <a:rPr lang="en-US" dirty="0">
                <a:cs typeface="Segoe UI" panose="020B0502040204020203" pitchFamily="34" charset="0"/>
              </a:rPr>
              <a:t>Decompose into </a:t>
            </a:r>
            <a:r>
              <a:rPr lang="en-US" b="1" dirty="0">
                <a:cs typeface="Segoe UI" panose="020B0502040204020203" pitchFamily="34" charset="0"/>
              </a:rPr>
              <a:t>low-dimensional embedding factors </a:t>
            </a:r>
            <a:endParaRPr lang="en-US" sz="2800" b="1" dirty="0"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4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dimension beyond 4 or 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lead to over-fitting of data mining algorithms </a:t>
            </a:r>
          </a:p>
          <a:p>
            <a:pPr lvl="1"/>
            <a:r>
              <a:rPr lang="en-US" dirty="0">
                <a:latin typeface="+mn-lt"/>
              </a:rPr>
              <a:t>For example, clustering in high dimensional spaces can lead fragmentation of the data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  <a:blipFill>
                <a:blip r:embed="rId2"/>
                <a:stretch>
                  <a:fillRect l="-1058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𝑈𝑆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matrix, and since diagonal,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eigenvalues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Λ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has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don’t really need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Use projections of product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factors for dimensionality reduction  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27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Nonlinear Embedding with Kernel PCA</a:t>
            </a:r>
          </a:p>
        </p:txBody>
      </p:sp>
    </p:spTree>
    <p:extLst>
      <p:ext uri="{BB962C8B-B14F-4D97-AF65-F5344CB8AC3E}">
        <p14:creationId xmlns:p14="http://schemas.microsoft.com/office/powerpoint/2010/main" val="2606733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projections! </a:t>
            </a:r>
          </a:p>
          <a:p>
            <a:r>
              <a:rPr lang="en-US" dirty="0">
                <a:latin typeface="+mn-lt"/>
              </a:rPr>
              <a:t>How can we </a:t>
            </a:r>
            <a:r>
              <a:rPr lang="en-US" b="1" dirty="0">
                <a:latin typeface="+mn-lt"/>
              </a:rPr>
              <a:t>transform a nonlinear space </a:t>
            </a:r>
            <a:r>
              <a:rPr lang="en-US" dirty="0">
                <a:latin typeface="+mn-lt"/>
              </a:rPr>
              <a:t>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0" y="864815"/>
            <a:ext cx="5442575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observations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254955" y="918518"/>
            <a:ext cx="5615667" cy="747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Observations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method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parameterizes the transformation to a hyperplane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samples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:r>
                  <a:rPr lang="en-US" b="1" dirty="0">
                    <a:latin typeface="+mn-lt"/>
                  </a:rPr>
                  <a:t>Learned weight</a:t>
                </a:r>
                <a:r>
                  <a:rPr lang="en-US" dirty="0">
                    <a:latin typeface="+mn-lt"/>
                  </a:rPr>
                  <a:t> (coefficient) for basis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classes, e.g. </a:t>
                </a:r>
                <a:r>
                  <a:rPr lang="en-US" i="1" dirty="0">
                    <a:latin typeface="+mn-lt"/>
                  </a:rPr>
                  <a:t>{-1,1}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inner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</m:oMath>
                </a14:m>
                <a:r>
                  <a:rPr lang="en-US" dirty="0">
                    <a:latin typeface="+mn-lt"/>
                  </a:rPr>
                  <a:t>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separation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dirty="0" err="1">
                    <a:latin typeface="+mn-lt"/>
                  </a:rPr>
                  <a:t>dth</a:t>
                </a:r>
                <a:r>
                  <a:rPr lang="en-US" dirty="0">
                    <a:latin typeface="+mn-lt"/>
                  </a:rPr>
                  <a:t> degree polynomials: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parameter - d</a:t>
                </a:r>
              </a:p>
              <a:p>
                <a:r>
                  <a:rPr lang="en-US" dirty="0">
                    <a:latin typeface="+mn-lt"/>
                  </a:rPr>
                  <a:t>Radial 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b="0" dirty="0">
                    <a:latin typeface="+mn-lt"/>
                    <a:ea typeface="Cambria Math" panose="02040503050406030204" pitchFamily="18" charset="0"/>
                  </a:rPr>
                  <a:t>parameter - </a:t>
                </a:r>
                <a:r>
                  <a:rPr lang="en-US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i="1" dirty="0">
                  <a:latin typeface="Symbol" panose="05050102010706020507" pitchFamily="18" charset="2"/>
                </a:endParaRPr>
              </a:p>
              <a:p>
                <a:r>
                  <a:rPr lang="en-US" dirty="0">
                    <a:latin typeface="+mn-lt"/>
                  </a:rPr>
                  <a:t>Hyperbolic tangent: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dirty="0">
                    <a:latin typeface="+mn-lt"/>
                  </a:rPr>
                </a:br>
                <a:r>
                  <a:rPr lang="en-US" b="0" dirty="0">
                    <a:latin typeface="+mn-lt"/>
                  </a:rPr>
                  <a:t>parameters –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1</a:t>
                </a:r>
                <a:r>
                  <a:rPr lang="en-US" b="0" dirty="0">
                    <a:latin typeface="+mn-lt"/>
                  </a:rPr>
                  <a:t>,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2</a:t>
                </a:r>
                <a:endParaRPr lang="en-US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</a:t>
            </a:r>
            <a:r>
              <a:rPr lang="en-US"/>
              <a:t>nonlinear separation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 </a:t>
                </a:r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for non-linear projection  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an </a:t>
            </a:r>
            <a:r>
              <a:rPr lang="en-US" b="1" dirty="0">
                <a:latin typeface="+mn-lt"/>
              </a:rPr>
              <a:t>embedding method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Dependency implies we can map to a lower dimensional space with low loss of information   </a:t>
            </a:r>
          </a:p>
          <a:p>
            <a:r>
              <a:rPr lang="en-US" dirty="0">
                <a:latin typeface="+mn-lt"/>
              </a:rPr>
              <a:t>Goal is to find a mapping to the lower dimensional space   </a:t>
            </a:r>
          </a:p>
          <a:p>
            <a:r>
              <a:rPr lang="en-US" dirty="0">
                <a:latin typeface="+mn-lt"/>
              </a:rPr>
              <a:t>Embedding method maps high dimensional space to low dimensional space  </a:t>
            </a:r>
          </a:p>
          <a:p>
            <a:pPr lvl="1"/>
            <a:r>
              <a:rPr lang="en-US" dirty="0">
                <a:latin typeface="+mn-lt"/>
              </a:rPr>
              <a:t>Embedding should minimize error with original data  </a:t>
            </a:r>
          </a:p>
          <a:p>
            <a:pPr lvl="1"/>
            <a:r>
              <a:rPr lang="en-US" dirty="0">
                <a:latin typeface="+mn-lt"/>
              </a:rPr>
              <a:t>Embedding space is easier to work with </a:t>
            </a:r>
          </a:p>
          <a:p>
            <a:r>
              <a:rPr lang="en-US" dirty="0">
                <a:latin typeface="+mn-lt"/>
              </a:rPr>
              <a:t>Types of embedding methods</a:t>
            </a:r>
          </a:p>
          <a:p>
            <a:pPr lvl="1"/>
            <a:r>
              <a:rPr lang="en-US" dirty="0">
                <a:latin typeface="+mn-lt"/>
              </a:rPr>
              <a:t>Linear mapping</a:t>
            </a:r>
          </a:p>
          <a:p>
            <a:pPr lvl="1"/>
            <a:r>
              <a:rPr lang="en-US" dirty="0">
                <a:latin typeface="+mn-lt"/>
              </a:rPr>
              <a:t>Nonlinear mapping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9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Linear embedding methods</a:t>
                </a:r>
              </a:p>
              <a:p>
                <a:r>
                  <a:rPr lang="en-US" dirty="0">
                    <a:latin typeface="+mn-lt"/>
                  </a:rPr>
                  <a:t>Principal Component Analysis: PCA, SVD</a:t>
                </a:r>
              </a:p>
              <a:p>
                <a:r>
                  <a:rPr lang="en-US" b="1" dirty="0">
                    <a:latin typeface="+mn-lt"/>
                  </a:rPr>
                  <a:t>Latent Factor Models </a:t>
                </a:r>
                <a:r>
                  <a:rPr lang="en-US" dirty="0">
                    <a:latin typeface="+mn-lt"/>
                  </a:rPr>
                  <a:t>for recommenders are an example</a:t>
                </a:r>
              </a:p>
              <a:p>
                <a:r>
                  <a:rPr lang="en-US" dirty="0">
                    <a:latin typeface="+mn-lt"/>
                  </a:rPr>
                  <a:t>Create a linear map between feature space of dimension d to lower dimensional space of dimension 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map assumes same factors used for all values of each feature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7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Nonlinear embedding </a:t>
            </a:r>
            <a:r>
              <a:rPr lang="en-US" dirty="0">
                <a:latin typeface="+mn-lt"/>
              </a:rPr>
              <a:t>methods</a:t>
            </a:r>
          </a:p>
          <a:p>
            <a:r>
              <a:rPr lang="en-US" dirty="0">
                <a:latin typeface="+mn-lt"/>
              </a:rPr>
              <a:t>Kernel PCA – topic today </a:t>
            </a:r>
          </a:p>
          <a:p>
            <a:r>
              <a:rPr lang="en-US" dirty="0">
                <a:latin typeface="+mn-lt"/>
              </a:rPr>
              <a:t>Projection methods for high dimensional spaces – Part 2   </a:t>
            </a:r>
          </a:p>
          <a:p>
            <a:r>
              <a:rPr lang="en-US" dirty="0">
                <a:latin typeface="+mn-lt"/>
              </a:rPr>
              <a:t>Manifold learning for visualization   - Part 2  </a:t>
            </a:r>
          </a:p>
          <a:p>
            <a:pPr lvl="1"/>
            <a:r>
              <a:rPr lang="en-US" dirty="0">
                <a:latin typeface="+mn-lt"/>
              </a:rPr>
              <a:t>Spectral embedding   </a:t>
            </a:r>
          </a:p>
          <a:p>
            <a:pPr lvl="1"/>
            <a:r>
              <a:rPr lang="en-US" dirty="0">
                <a:latin typeface="+mn-lt"/>
              </a:rPr>
              <a:t>T-SNE</a:t>
            </a:r>
          </a:p>
          <a:p>
            <a:pPr lvl="1"/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Deep autoencoders, other NN-based embedding methods – Beyond the scope of this course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Linear Embedding with PCA</a:t>
            </a:r>
          </a:p>
        </p:txBody>
      </p:sp>
    </p:spTree>
    <p:extLst>
      <p:ext uri="{BB962C8B-B14F-4D97-AF65-F5344CB8AC3E}">
        <p14:creationId xmlns:p14="http://schemas.microsoft.com/office/powerpoint/2010/main" val="68009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orthogonal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Transform projects data into the new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20756</TotalTime>
  <Words>2298</Words>
  <Application>Microsoft Office PowerPoint</Application>
  <PresentationFormat>Widescreen</PresentationFormat>
  <Paragraphs>412</Paragraphs>
  <Slides>42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</vt:lpstr>
      <vt:lpstr>Lesson Overview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Linear Embedding with PCA</vt:lpstr>
      <vt:lpstr>Linear Dimensionality Reduction - PCA</vt:lpstr>
      <vt:lpstr>Linear Dimensionality Reduction - PCA</vt:lpstr>
      <vt:lpstr>Linear Dimensionality Reduction - PCA</vt:lpstr>
      <vt:lpstr>Linear Dimensionality Reduction - PCA</vt:lpstr>
      <vt:lpstr>Review of Eigendecomposition</vt:lpstr>
      <vt:lpstr>Review of Eigenvalues and Eigenvectors</vt:lpstr>
      <vt:lpstr>Review of Eigenvalues and Eigenvectors</vt:lpstr>
      <vt:lpstr>Review of Eigenvalues and Eigenvectors</vt:lpstr>
      <vt:lpstr>Principle Component Decomposition</vt:lpstr>
      <vt:lpstr>Principal Component Dimensionality Reduction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Nonlinear Embedding with Kernel PCA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separation</vt:lpstr>
      <vt:lpstr>Kernels nonlinear separation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830</cp:revision>
  <dcterms:created xsi:type="dcterms:W3CDTF">2020-07-25T22:15:22Z</dcterms:created>
  <dcterms:modified xsi:type="dcterms:W3CDTF">2023-04-09T21:53:29Z</dcterms:modified>
</cp:coreProperties>
</file>